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slideLayouts/slideLayout5.xml" ContentType="application/vnd.openxmlformats-officedocument.presentationml.slideLayout+xml"/>
  <Override PartName="/ppt/theme/theme5.xml" ContentType="application/vnd.openxmlformats-officedocument.theme+xml"/>
  <Override PartName="/ppt/slideLayouts/slideLayout6.xml" ContentType="application/vnd.openxmlformats-officedocument.presentationml.slideLayout+xml"/>
  <Override PartName="/ppt/theme/theme6.xml" ContentType="application/vnd.openxmlformats-officedocument.theme+xml"/>
  <Override PartName="/ppt/slideLayouts/slideLayout7.xml" ContentType="application/vnd.openxmlformats-officedocument.presentationml.slideLayout+xml"/>
  <Override PartName="/ppt/theme/theme7.xml" ContentType="application/vnd.openxmlformats-officedocument.theme+xml"/>
  <Override PartName="/ppt/slideLayouts/slideLayout8.xml" ContentType="application/vnd.openxmlformats-officedocument.presentationml.slideLayout+xml"/>
  <Override PartName="/ppt/theme/theme8.xml" ContentType="application/vnd.openxmlformats-officedocument.theme+xml"/>
  <Override PartName="/ppt/slideLayouts/slideLayout9.xml" ContentType="application/vnd.openxmlformats-officedocument.presentationml.slideLayout+xml"/>
  <Override PartName="/ppt/theme/theme9.xml" ContentType="application/vnd.openxmlformats-officedocument.theme+xml"/>
  <Override PartName="/ppt/slideLayouts/slideLayout10.xml" ContentType="application/vnd.openxmlformats-officedocument.presentationml.slideLayout+xml"/>
  <Override PartName="/ppt/theme/theme10.xml" ContentType="application/vnd.openxmlformats-officedocument.theme+xml"/>
  <Override PartName="/ppt/slideLayouts/slideLayout11.xml" ContentType="application/vnd.openxmlformats-officedocument.presentationml.slideLayout+xml"/>
  <Override PartName="/ppt/theme/theme11.xml" ContentType="application/vnd.openxmlformats-officedocument.theme+xml"/>
  <Override PartName="/ppt/slideLayouts/slideLayout12.xml" ContentType="application/vnd.openxmlformats-officedocument.presentationml.slideLayout+xml"/>
  <Override PartName="/ppt/theme/theme12.xml" ContentType="application/vnd.openxmlformats-officedocument.theme+xml"/>
  <Override PartName="/ppt/slideLayouts/slideLayout13.xml" ContentType="application/vnd.openxmlformats-officedocument.presentationml.slideLayout+xml"/>
  <Override PartName="/ppt/theme/theme13.xml" ContentType="application/vnd.openxmlformats-officedocument.theme+xml"/>
  <Override PartName="/ppt/slideLayouts/slideLayout14.xml" ContentType="application/vnd.openxmlformats-officedocument.presentationml.slideLayout+xml"/>
  <Override PartName="/ppt/theme/theme14.xml" ContentType="application/vnd.openxmlformats-officedocument.theme+xml"/>
  <Override PartName="/ppt/slideLayouts/slideLayout15.xml" ContentType="application/vnd.openxmlformats-officedocument.presentationml.slideLayout+xml"/>
  <Override PartName="/ppt/theme/theme15.xml" ContentType="application/vnd.openxmlformats-officedocument.theme+xml"/>
  <Override PartName="/ppt/slideLayouts/slideLayout16.xml" ContentType="application/vnd.openxmlformats-officedocument.presentationml.slideLayout+xml"/>
  <Override PartName="/ppt/theme/theme16.xml" ContentType="application/vnd.openxmlformats-officedocument.theme+xml"/>
  <Override PartName="/ppt/slideLayouts/slideLayout17.xml" ContentType="application/vnd.openxmlformats-officedocument.presentationml.slideLayout+xml"/>
  <Override PartName="/ppt/theme/theme17.xml" ContentType="application/vnd.openxmlformats-officedocument.theme+xml"/>
  <Override PartName="/ppt/slideLayouts/slideLayout18.xml" ContentType="application/vnd.openxmlformats-officedocument.presentationml.slideLayout+xml"/>
  <Override PartName="/ppt/theme/theme18.xml" ContentType="application/vnd.openxmlformats-officedocument.theme+xml"/>
  <Override PartName="/ppt/theme/theme1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0" r:id="rId2"/>
    <p:sldMasterId id="2147483652" r:id="rId3"/>
    <p:sldMasterId id="2147483654" r:id="rId4"/>
    <p:sldMasterId id="2147483656" r:id="rId5"/>
    <p:sldMasterId id="2147483658" r:id="rId6"/>
    <p:sldMasterId id="2147483660" r:id="rId7"/>
    <p:sldMasterId id="2147483662" r:id="rId8"/>
    <p:sldMasterId id="2147483664" r:id="rId9"/>
    <p:sldMasterId id="2147483666" r:id="rId10"/>
    <p:sldMasterId id="2147483668" r:id="rId11"/>
    <p:sldMasterId id="2147483670" r:id="rId12"/>
    <p:sldMasterId id="2147483672" r:id="rId13"/>
    <p:sldMasterId id="2147483674" r:id="rId14"/>
    <p:sldMasterId id="2147483676" r:id="rId15"/>
    <p:sldMasterId id="2147483678" r:id="rId16"/>
    <p:sldMasterId id="2147483680" r:id="rId17"/>
    <p:sldMasterId id="2147483682" r:id="rId18"/>
  </p:sldMasterIdLst>
  <p:notesMasterIdLst>
    <p:notesMasterId r:id="rId60"/>
  </p:notesMasterIdLst>
  <p:sldIdLst>
    <p:sldId id="256" r:id="rId19"/>
    <p:sldId id="257" r:id="rId20"/>
    <p:sldId id="258" r:id="rId21"/>
    <p:sldId id="259" r:id="rId22"/>
    <p:sldId id="260" r:id="rId23"/>
    <p:sldId id="261" r:id="rId24"/>
    <p:sldId id="262" r:id="rId25"/>
    <p:sldId id="263" r:id="rId26"/>
    <p:sldId id="264" r:id="rId27"/>
    <p:sldId id="265" r:id="rId28"/>
    <p:sldId id="266" r:id="rId29"/>
    <p:sldId id="267" r:id="rId30"/>
    <p:sldId id="268" r:id="rId31"/>
    <p:sldId id="269" r:id="rId32"/>
    <p:sldId id="270" r:id="rId33"/>
    <p:sldId id="271" r:id="rId34"/>
    <p:sldId id="272" r:id="rId35"/>
    <p:sldId id="273" r:id="rId36"/>
    <p:sldId id="274" r:id="rId37"/>
    <p:sldId id="275" r:id="rId38"/>
    <p:sldId id="276" r:id="rId39"/>
    <p:sldId id="277" r:id="rId40"/>
    <p:sldId id="278" r:id="rId41"/>
    <p:sldId id="279" r:id="rId42"/>
    <p:sldId id="280" r:id="rId43"/>
    <p:sldId id="281" r:id="rId44"/>
    <p:sldId id="282" r:id="rId45"/>
    <p:sldId id="283" r:id="rId46"/>
    <p:sldId id="284" r:id="rId47"/>
    <p:sldId id="285" r:id="rId48"/>
    <p:sldId id="286" r:id="rId49"/>
    <p:sldId id="287" r:id="rId50"/>
    <p:sldId id="288" r:id="rId51"/>
    <p:sldId id="289" r:id="rId52"/>
    <p:sldId id="290" r:id="rId53"/>
    <p:sldId id="291" r:id="rId54"/>
    <p:sldId id="292" r:id="rId55"/>
    <p:sldId id="293" r:id="rId56"/>
    <p:sldId id="294" r:id="rId57"/>
    <p:sldId id="295" r:id="rId58"/>
    <p:sldId id="296" r:id="rId59"/>
  </p:sldIdLst>
  <p:sldSz cx="9144000" cy="6858000" type="screen4x3"/>
  <p:notesSz cx="6858000" cy="9144000"/>
  <p:embeddedFontLst>
    <p:embeddedFont>
      <p:font typeface="Roboto" panose="02000000000000000000" pitchFamily="2" charset="0"/>
      <p:regular r:id="rId61"/>
      <p:bold r:id="rId62"/>
      <p:italic r:id="rId63"/>
      <p:boldItalic r:id="rId64"/>
    </p:embeddedFont>
    <p:embeddedFont>
      <p:font typeface="Short Stack" panose="02010500040000000007" pitchFamily="2" charset="77"/>
      <p:regular r:id="rId6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66" roundtripDataSignature="AMtx7mgxNApAs0QLXwlthmap+IUHa4Ibf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593"/>
  </p:normalViewPr>
  <p:slideViewPr>
    <p:cSldViewPr snapToGrid="0">
      <p:cViewPr varScale="1">
        <p:scale>
          <a:sx n="117" d="100"/>
          <a:sy n="117" d="100"/>
        </p:scale>
        <p:origin x="1672" y="-5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8.xml"/><Relationship Id="rId21" Type="http://schemas.openxmlformats.org/officeDocument/2006/relationships/slide" Target="slides/slide3.xml"/><Relationship Id="rId42" Type="http://schemas.openxmlformats.org/officeDocument/2006/relationships/slide" Target="slides/slide24.xml"/><Relationship Id="rId47" Type="http://schemas.openxmlformats.org/officeDocument/2006/relationships/slide" Target="slides/slide29.xml"/><Relationship Id="rId63" Type="http://schemas.openxmlformats.org/officeDocument/2006/relationships/font" Target="fonts/font3.fntdata"/><Relationship Id="rId68" Type="http://schemas.openxmlformats.org/officeDocument/2006/relationships/viewProps" Target="viewProp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9" Type="http://schemas.openxmlformats.org/officeDocument/2006/relationships/slide" Target="slides/slide11.xml"/><Relationship Id="rId11" Type="http://schemas.openxmlformats.org/officeDocument/2006/relationships/slideMaster" Target="slideMasters/slideMaster11.xml"/><Relationship Id="rId24" Type="http://schemas.openxmlformats.org/officeDocument/2006/relationships/slide" Target="slides/slide6.xml"/><Relationship Id="rId32" Type="http://schemas.openxmlformats.org/officeDocument/2006/relationships/slide" Target="slides/slide14.xml"/><Relationship Id="rId37" Type="http://schemas.openxmlformats.org/officeDocument/2006/relationships/slide" Target="slides/slide19.xml"/><Relationship Id="rId40" Type="http://schemas.openxmlformats.org/officeDocument/2006/relationships/slide" Target="slides/slide22.xml"/><Relationship Id="rId45" Type="http://schemas.openxmlformats.org/officeDocument/2006/relationships/slide" Target="slides/slide27.xml"/><Relationship Id="rId53" Type="http://schemas.openxmlformats.org/officeDocument/2006/relationships/slide" Target="slides/slide35.xml"/><Relationship Id="rId58" Type="http://schemas.openxmlformats.org/officeDocument/2006/relationships/slide" Target="slides/slide40.xml"/><Relationship Id="rId66" Type="http://customschemas.google.com/relationships/presentationmetadata" Target="metadata"/><Relationship Id="rId5" Type="http://schemas.openxmlformats.org/officeDocument/2006/relationships/slideMaster" Target="slideMasters/slideMaster5.xml"/><Relationship Id="rId61" Type="http://schemas.openxmlformats.org/officeDocument/2006/relationships/font" Target="fonts/font1.fntdata"/><Relationship Id="rId19" Type="http://schemas.openxmlformats.org/officeDocument/2006/relationships/slide" Target="slides/slide1.xml"/><Relationship Id="rId14" Type="http://schemas.openxmlformats.org/officeDocument/2006/relationships/slideMaster" Target="slideMasters/slideMaster14.xml"/><Relationship Id="rId22" Type="http://schemas.openxmlformats.org/officeDocument/2006/relationships/slide" Target="slides/slide4.xml"/><Relationship Id="rId27" Type="http://schemas.openxmlformats.org/officeDocument/2006/relationships/slide" Target="slides/slide9.xml"/><Relationship Id="rId30" Type="http://schemas.openxmlformats.org/officeDocument/2006/relationships/slide" Target="slides/slide12.xml"/><Relationship Id="rId35" Type="http://schemas.openxmlformats.org/officeDocument/2006/relationships/slide" Target="slides/slide17.xml"/><Relationship Id="rId43" Type="http://schemas.openxmlformats.org/officeDocument/2006/relationships/slide" Target="slides/slide25.xml"/><Relationship Id="rId48" Type="http://schemas.openxmlformats.org/officeDocument/2006/relationships/slide" Target="slides/slide30.xml"/><Relationship Id="rId56" Type="http://schemas.openxmlformats.org/officeDocument/2006/relationships/slide" Target="slides/slide38.xml"/><Relationship Id="rId64" Type="http://schemas.openxmlformats.org/officeDocument/2006/relationships/font" Target="fonts/font4.fntdata"/><Relationship Id="rId69" Type="http://schemas.openxmlformats.org/officeDocument/2006/relationships/theme" Target="theme/theme1.xml"/><Relationship Id="rId8" Type="http://schemas.openxmlformats.org/officeDocument/2006/relationships/slideMaster" Target="slideMasters/slideMaster8.xml"/><Relationship Id="rId51" Type="http://schemas.openxmlformats.org/officeDocument/2006/relationships/slide" Target="slides/slide33.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7.xml"/><Relationship Id="rId33" Type="http://schemas.openxmlformats.org/officeDocument/2006/relationships/slide" Target="slides/slide15.xml"/><Relationship Id="rId38" Type="http://schemas.openxmlformats.org/officeDocument/2006/relationships/slide" Target="slides/slide20.xml"/><Relationship Id="rId46" Type="http://schemas.openxmlformats.org/officeDocument/2006/relationships/slide" Target="slides/slide28.xml"/><Relationship Id="rId59" Type="http://schemas.openxmlformats.org/officeDocument/2006/relationships/slide" Target="slides/slide41.xml"/><Relationship Id="rId67" Type="http://schemas.openxmlformats.org/officeDocument/2006/relationships/presProps" Target="presProps.xml"/><Relationship Id="rId20" Type="http://schemas.openxmlformats.org/officeDocument/2006/relationships/slide" Target="slides/slide2.xml"/><Relationship Id="rId41" Type="http://schemas.openxmlformats.org/officeDocument/2006/relationships/slide" Target="slides/slide23.xml"/><Relationship Id="rId54" Type="http://schemas.openxmlformats.org/officeDocument/2006/relationships/slide" Target="slides/slide36.xml"/><Relationship Id="rId62" Type="http://schemas.openxmlformats.org/officeDocument/2006/relationships/font" Target="fonts/font2.fntdata"/><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 Target="slides/slide5.xml"/><Relationship Id="rId28" Type="http://schemas.openxmlformats.org/officeDocument/2006/relationships/slide" Target="slides/slide10.xml"/><Relationship Id="rId36" Type="http://schemas.openxmlformats.org/officeDocument/2006/relationships/slide" Target="slides/slide18.xml"/><Relationship Id="rId49" Type="http://schemas.openxmlformats.org/officeDocument/2006/relationships/slide" Target="slides/slide31.xml"/><Relationship Id="rId57" Type="http://schemas.openxmlformats.org/officeDocument/2006/relationships/slide" Target="slides/slide39.xml"/><Relationship Id="rId10" Type="http://schemas.openxmlformats.org/officeDocument/2006/relationships/slideMaster" Target="slideMasters/slideMaster10.xml"/><Relationship Id="rId31" Type="http://schemas.openxmlformats.org/officeDocument/2006/relationships/slide" Target="slides/slide13.xml"/><Relationship Id="rId44" Type="http://schemas.openxmlformats.org/officeDocument/2006/relationships/slide" Target="slides/slide26.xml"/><Relationship Id="rId52" Type="http://schemas.openxmlformats.org/officeDocument/2006/relationships/slide" Target="slides/slide34.xml"/><Relationship Id="rId60" Type="http://schemas.openxmlformats.org/officeDocument/2006/relationships/notesMaster" Target="notesMasters/notesMaster1.xml"/><Relationship Id="rId65" Type="http://schemas.openxmlformats.org/officeDocument/2006/relationships/font" Target="fonts/font5.fntdata"/><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Master" Target="slideMasters/slideMaster13.xml"/><Relationship Id="rId18" Type="http://schemas.openxmlformats.org/officeDocument/2006/relationships/slideMaster" Target="slideMasters/slideMaster18.xml"/><Relationship Id="rId39" Type="http://schemas.openxmlformats.org/officeDocument/2006/relationships/slide" Target="slides/slide21.xml"/><Relationship Id="rId34" Type="http://schemas.openxmlformats.org/officeDocument/2006/relationships/slide" Target="slides/slide16.xml"/><Relationship Id="rId50" Type="http://schemas.openxmlformats.org/officeDocument/2006/relationships/slide" Target="slides/slide32.xml"/><Relationship Id="rId55"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7" name="Google Shape;267;p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8" name="Google Shape;268;p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p1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6" name="Google Shape;326;p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p1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5" name="Google Shape;335;p1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p:cNvGrpSpPr/>
        <p:nvPr/>
      </p:nvGrpSpPr>
      <p:grpSpPr>
        <a:xfrm>
          <a:off x="0" y="0"/>
          <a:ext cx="0" cy="0"/>
          <a:chOff x="0" y="0"/>
          <a:chExt cx="0" cy="0"/>
        </a:xfrm>
      </p:grpSpPr>
      <p:sp>
        <p:nvSpPr>
          <p:cNvPr id="345" name="Google Shape;345;p1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6" name="Google Shape;346;p1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p1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1" name="Google Shape;351;p1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p1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9" name="Google Shape;369;p1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Google Shape;383;p1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4" name="Google Shape;384;p1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
        <p:cNvGrpSpPr/>
        <p:nvPr/>
      </p:nvGrpSpPr>
      <p:grpSpPr>
        <a:xfrm>
          <a:off x="0" y="0"/>
          <a:ext cx="0" cy="0"/>
          <a:chOff x="0" y="0"/>
          <a:chExt cx="0" cy="0"/>
        </a:xfrm>
      </p:grpSpPr>
      <p:sp>
        <p:nvSpPr>
          <p:cNvPr id="395" name="Google Shape;395;p1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6" name="Google Shape;396;p1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Google Shape;412;p1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3" name="Google Shape;413;p1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5"/>
        <p:cNvGrpSpPr/>
        <p:nvPr/>
      </p:nvGrpSpPr>
      <p:grpSpPr>
        <a:xfrm>
          <a:off x="0" y="0"/>
          <a:ext cx="0" cy="0"/>
          <a:chOff x="0" y="0"/>
          <a:chExt cx="0" cy="0"/>
        </a:xfrm>
      </p:grpSpPr>
      <p:sp>
        <p:nvSpPr>
          <p:cNvPr id="436" name="Google Shape;436;p1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7" name="Google Shape;437;p1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p1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3" name="Google Shape;453;p1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2" name="Google Shape;272;p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3"/>
        <p:cNvGrpSpPr/>
        <p:nvPr/>
      </p:nvGrpSpPr>
      <p:grpSpPr>
        <a:xfrm>
          <a:off x="0" y="0"/>
          <a:ext cx="0" cy="0"/>
          <a:chOff x="0" y="0"/>
          <a:chExt cx="0" cy="0"/>
        </a:xfrm>
      </p:grpSpPr>
      <p:sp>
        <p:nvSpPr>
          <p:cNvPr id="474" name="Google Shape;474;p2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5" name="Google Shape;475;p2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4"/>
        <p:cNvGrpSpPr/>
        <p:nvPr/>
      </p:nvGrpSpPr>
      <p:grpSpPr>
        <a:xfrm>
          <a:off x="0" y="0"/>
          <a:ext cx="0" cy="0"/>
          <a:chOff x="0" y="0"/>
          <a:chExt cx="0" cy="0"/>
        </a:xfrm>
      </p:grpSpPr>
      <p:sp>
        <p:nvSpPr>
          <p:cNvPr id="485" name="Google Shape;485;p2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6" name="Google Shape;486;p2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7"/>
        <p:cNvGrpSpPr/>
        <p:nvPr/>
      </p:nvGrpSpPr>
      <p:grpSpPr>
        <a:xfrm>
          <a:off x="0" y="0"/>
          <a:ext cx="0" cy="0"/>
          <a:chOff x="0" y="0"/>
          <a:chExt cx="0" cy="0"/>
        </a:xfrm>
      </p:grpSpPr>
      <p:sp>
        <p:nvSpPr>
          <p:cNvPr id="498" name="Google Shape;498;p2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9" name="Google Shape;499;p2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8"/>
        <p:cNvGrpSpPr/>
        <p:nvPr/>
      </p:nvGrpSpPr>
      <p:grpSpPr>
        <a:xfrm>
          <a:off x="0" y="0"/>
          <a:ext cx="0" cy="0"/>
          <a:chOff x="0" y="0"/>
          <a:chExt cx="0" cy="0"/>
        </a:xfrm>
      </p:grpSpPr>
      <p:sp>
        <p:nvSpPr>
          <p:cNvPr id="509" name="Google Shape;509;p2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0" name="Google Shape;510;p2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4"/>
        <p:cNvGrpSpPr/>
        <p:nvPr/>
      </p:nvGrpSpPr>
      <p:grpSpPr>
        <a:xfrm>
          <a:off x="0" y="0"/>
          <a:ext cx="0" cy="0"/>
          <a:chOff x="0" y="0"/>
          <a:chExt cx="0" cy="0"/>
        </a:xfrm>
      </p:grpSpPr>
      <p:sp>
        <p:nvSpPr>
          <p:cNvPr id="515" name="Google Shape;515;p6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6" name="Google Shape;516;p6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1"/>
        <p:cNvGrpSpPr/>
        <p:nvPr/>
      </p:nvGrpSpPr>
      <p:grpSpPr>
        <a:xfrm>
          <a:off x="0" y="0"/>
          <a:ext cx="0" cy="0"/>
          <a:chOff x="0" y="0"/>
          <a:chExt cx="0" cy="0"/>
        </a:xfrm>
      </p:grpSpPr>
      <p:sp>
        <p:nvSpPr>
          <p:cNvPr id="522" name="Google Shape;522;p6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23" name="Google Shape;523;p6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9"/>
        <p:cNvGrpSpPr/>
        <p:nvPr/>
      </p:nvGrpSpPr>
      <p:grpSpPr>
        <a:xfrm>
          <a:off x="0" y="0"/>
          <a:ext cx="0" cy="0"/>
          <a:chOff x="0" y="0"/>
          <a:chExt cx="0" cy="0"/>
        </a:xfrm>
      </p:grpSpPr>
      <p:sp>
        <p:nvSpPr>
          <p:cNvPr id="530" name="Google Shape;530;p7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31" name="Google Shape;531;p7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6"/>
        <p:cNvGrpSpPr/>
        <p:nvPr/>
      </p:nvGrpSpPr>
      <p:grpSpPr>
        <a:xfrm>
          <a:off x="0" y="0"/>
          <a:ext cx="0" cy="0"/>
          <a:chOff x="0" y="0"/>
          <a:chExt cx="0" cy="0"/>
        </a:xfrm>
      </p:grpSpPr>
      <p:sp>
        <p:nvSpPr>
          <p:cNvPr id="537" name="Google Shape;537;p7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38" name="Google Shape;538;p7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3"/>
        <p:cNvGrpSpPr/>
        <p:nvPr/>
      </p:nvGrpSpPr>
      <p:grpSpPr>
        <a:xfrm>
          <a:off x="0" y="0"/>
          <a:ext cx="0" cy="0"/>
          <a:chOff x="0" y="0"/>
          <a:chExt cx="0" cy="0"/>
        </a:xfrm>
      </p:grpSpPr>
      <p:sp>
        <p:nvSpPr>
          <p:cNvPr id="544" name="Google Shape;544;p7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5" name="Google Shape;545;p7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0"/>
        <p:cNvGrpSpPr/>
        <p:nvPr/>
      </p:nvGrpSpPr>
      <p:grpSpPr>
        <a:xfrm>
          <a:off x="0" y="0"/>
          <a:ext cx="0" cy="0"/>
          <a:chOff x="0" y="0"/>
          <a:chExt cx="0" cy="0"/>
        </a:xfrm>
      </p:grpSpPr>
      <p:sp>
        <p:nvSpPr>
          <p:cNvPr id="551" name="Google Shape;551;p7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2" name="Google Shape;552;p7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p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8" name="Google Shape;278;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7"/>
        <p:cNvGrpSpPr/>
        <p:nvPr/>
      </p:nvGrpSpPr>
      <p:grpSpPr>
        <a:xfrm>
          <a:off x="0" y="0"/>
          <a:ext cx="0" cy="0"/>
          <a:chOff x="0" y="0"/>
          <a:chExt cx="0" cy="0"/>
        </a:xfrm>
      </p:grpSpPr>
      <p:sp>
        <p:nvSpPr>
          <p:cNvPr id="558" name="Google Shape;558;p7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9" name="Google Shape;559;p7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4"/>
        <p:cNvGrpSpPr/>
        <p:nvPr/>
      </p:nvGrpSpPr>
      <p:grpSpPr>
        <a:xfrm>
          <a:off x="0" y="0"/>
          <a:ext cx="0" cy="0"/>
          <a:chOff x="0" y="0"/>
          <a:chExt cx="0" cy="0"/>
        </a:xfrm>
      </p:grpSpPr>
      <p:sp>
        <p:nvSpPr>
          <p:cNvPr id="565" name="Google Shape;565;p7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6" name="Google Shape;566;p7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1"/>
        <p:cNvGrpSpPr/>
        <p:nvPr/>
      </p:nvGrpSpPr>
      <p:grpSpPr>
        <a:xfrm>
          <a:off x="0" y="0"/>
          <a:ext cx="0" cy="0"/>
          <a:chOff x="0" y="0"/>
          <a:chExt cx="0" cy="0"/>
        </a:xfrm>
      </p:grpSpPr>
      <p:sp>
        <p:nvSpPr>
          <p:cNvPr id="572" name="Google Shape;572;p7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73" name="Google Shape;573;p7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8"/>
        <p:cNvGrpSpPr/>
        <p:nvPr/>
      </p:nvGrpSpPr>
      <p:grpSpPr>
        <a:xfrm>
          <a:off x="0" y="0"/>
          <a:ext cx="0" cy="0"/>
          <a:chOff x="0" y="0"/>
          <a:chExt cx="0" cy="0"/>
        </a:xfrm>
      </p:grpSpPr>
      <p:sp>
        <p:nvSpPr>
          <p:cNvPr id="579" name="Google Shape;579;p7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80" name="Google Shape;580;p7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9"/>
        <p:cNvGrpSpPr/>
        <p:nvPr/>
      </p:nvGrpSpPr>
      <p:grpSpPr>
        <a:xfrm>
          <a:off x="0" y="0"/>
          <a:ext cx="0" cy="0"/>
          <a:chOff x="0" y="0"/>
          <a:chExt cx="0" cy="0"/>
        </a:xfrm>
      </p:grpSpPr>
      <p:sp>
        <p:nvSpPr>
          <p:cNvPr id="590" name="Google Shape;590;p2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91" name="Google Shape;591;p2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8"/>
        <p:cNvGrpSpPr/>
        <p:nvPr/>
      </p:nvGrpSpPr>
      <p:grpSpPr>
        <a:xfrm>
          <a:off x="0" y="0"/>
          <a:ext cx="0" cy="0"/>
          <a:chOff x="0" y="0"/>
          <a:chExt cx="0" cy="0"/>
        </a:xfrm>
      </p:grpSpPr>
      <p:sp>
        <p:nvSpPr>
          <p:cNvPr id="599" name="Google Shape;599;p2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00" name="Google Shape;600;p2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7"/>
        <p:cNvGrpSpPr/>
        <p:nvPr/>
      </p:nvGrpSpPr>
      <p:grpSpPr>
        <a:xfrm>
          <a:off x="0" y="0"/>
          <a:ext cx="0" cy="0"/>
          <a:chOff x="0" y="0"/>
          <a:chExt cx="0" cy="0"/>
        </a:xfrm>
      </p:grpSpPr>
      <p:sp>
        <p:nvSpPr>
          <p:cNvPr id="608" name="Google Shape;608;p2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09" name="Google Shape;609;p2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5"/>
        <p:cNvGrpSpPr/>
        <p:nvPr/>
      </p:nvGrpSpPr>
      <p:grpSpPr>
        <a:xfrm>
          <a:off x="0" y="0"/>
          <a:ext cx="0" cy="0"/>
          <a:chOff x="0" y="0"/>
          <a:chExt cx="0" cy="0"/>
        </a:xfrm>
      </p:grpSpPr>
      <p:sp>
        <p:nvSpPr>
          <p:cNvPr id="616" name="Google Shape;616;p2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17" name="Google Shape;617;p2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1"/>
        <p:cNvGrpSpPr/>
        <p:nvPr/>
      </p:nvGrpSpPr>
      <p:grpSpPr>
        <a:xfrm>
          <a:off x="0" y="0"/>
          <a:ext cx="0" cy="0"/>
          <a:chOff x="0" y="0"/>
          <a:chExt cx="0" cy="0"/>
        </a:xfrm>
      </p:grpSpPr>
      <p:sp>
        <p:nvSpPr>
          <p:cNvPr id="622" name="Google Shape;622;p2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23" name="Google Shape;623;p2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6"/>
        <p:cNvGrpSpPr/>
        <p:nvPr/>
      </p:nvGrpSpPr>
      <p:grpSpPr>
        <a:xfrm>
          <a:off x="0" y="0"/>
          <a:ext cx="0" cy="0"/>
          <a:chOff x="0" y="0"/>
          <a:chExt cx="0" cy="0"/>
        </a:xfrm>
      </p:grpSpPr>
      <p:sp>
        <p:nvSpPr>
          <p:cNvPr id="627" name="Google Shape;627;p2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28" name="Google Shape;628;p2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p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6" name="Google Shape;286;p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1"/>
        <p:cNvGrpSpPr/>
        <p:nvPr/>
      </p:nvGrpSpPr>
      <p:grpSpPr>
        <a:xfrm>
          <a:off x="0" y="0"/>
          <a:ext cx="0" cy="0"/>
          <a:chOff x="0" y="0"/>
          <a:chExt cx="0" cy="0"/>
        </a:xfrm>
      </p:grpSpPr>
      <p:sp>
        <p:nvSpPr>
          <p:cNvPr id="632" name="Google Shape;632;p3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33" name="Google Shape;633;p3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6"/>
        <p:cNvGrpSpPr/>
        <p:nvPr/>
      </p:nvGrpSpPr>
      <p:grpSpPr>
        <a:xfrm>
          <a:off x="0" y="0"/>
          <a:ext cx="0" cy="0"/>
          <a:chOff x="0" y="0"/>
          <a:chExt cx="0" cy="0"/>
        </a:xfrm>
      </p:grpSpPr>
      <p:sp>
        <p:nvSpPr>
          <p:cNvPr id="637" name="Google Shape;637;p3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638" name="Google Shape;638;p3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p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3" name="Google Shape;293;p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p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0" name="Google Shape;300;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Google Shape;308;p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9" name="Google Shape;309;p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p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6" name="Google Shape;316;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
        <p:cNvGrpSpPr/>
        <p:nvPr/>
      </p:nvGrpSpPr>
      <p:grpSpPr>
        <a:xfrm>
          <a:off x="0" y="0"/>
          <a:ext cx="0" cy="0"/>
          <a:chOff x="0" y="0"/>
          <a:chExt cx="0" cy="0"/>
        </a:xfrm>
      </p:grpSpPr>
      <p:sp>
        <p:nvSpPr>
          <p:cNvPr id="320" name="Google Shape;320;p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1" name="Google Shape;321;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22"/>
        <p:cNvGrpSpPr/>
        <p:nvPr/>
      </p:nvGrpSpPr>
      <p:grpSpPr>
        <a:xfrm>
          <a:off x="0" y="0"/>
          <a:ext cx="0" cy="0"/>
          <a:chOff x="0" y="0"/>
          <a:chExt cx="0" cy="0"/>
        </a:xfrm>
      </p:grpSpPr>
      <p:pic>
        <p:nvPicPr>
          <p:cNvPr id="23" name="Google Shape;23;p33"/>
          <p:cNvPicPr preferRelativeResize="0"/>
          <p:nvPr/>
        </p:nvPicPr>
        <p:blipFill rotWithShape="1">
          <a:blip r:embed="rId2">
            <a:alphaModFix/>
          </a:blip>
          <a:srcRect/>
          <a:stretch/>
        </p:blipFill>
        <p:spPr>
          <a:xfrm>
            <a:off x="0" y="1"/>
            <a:ext cx="3677697" cy="814774"/>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33"/>
        <p:cNvGrpSpPr/>
        <p:nvPr/>
      </p:nvGrpSpPr>
      <p:grpSpPr>
        <a:xfrm>
          <a:off x="0" y="0"/>
          <a:ext cx="0" cy="0"/>
          <a:chOff x="0" y="0"/>
          <a:chExt cx="0" cy="0"/>
        </a:xfrm>
      </p:grpSpPr>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45"/>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57"/>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69"/>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81"/>
        <p:cNvGrpSpPr/>
        <p:nvPr/>
      </p:nvGrpSpPr>
      <p:grpSpPr>
        <a:xfrm>
          <a:off x="0" y="0"/>
          <a:ext cx="0" cy="0"/>
          <a:chOff x="0" y="0"/>
          <a:chExt cx="0" cy="0"/>
        </a:xfrm>
      </p:grpSpPr>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93"/>
        <p:cNvGrpSpPr/>
        <p:nvPr/>
      </p:nvGrpSpPr>
      <p:grpSpPr>
        <a:xfrm>
          <a:off x="0" y="0"/>
          <a:ext cx="0" cy="0"/>
          <a:chOff x="0" y="0"/>
          <a:chExt cx="0" cy="0"/>
        </a:xfrm>
      </p:grpSpPr>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205"/>
        <p:cNvGrpSpPr/>
        <p:nvPr/>
      </p:nvGrpSpPr>
      <p:grpSpPr>
        <a:xfrm>
          <a:off x="0" y="0"/>
          <a:ext cx="0" cy="0"/>
          <a:chOff x="0" y="0"/>
          <a:chExt cx="0" cy="0"/>
        </a:xfrm>
      </p:grpSpPr>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213"/>
        <p:cNvGrpSpPr/>
        <p:nvPr/>
      </p:nvGrpSpPr>
      <p:grpSpPr>
        <a:xfrm>
          <a:off x="0" y="0"/>
          <a:ext cx="0" cy="0"/>
          <a:chOff x="0" y="0"/>
          <a:chExt cx="0" cy="0"/>
        </a:xfrm>
      </p:grpSpPr>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ontent with Caption">
  <p:cSld name="Content with Caption">
    <p:spTree>
      <p:nvGrpSpPr>
        <p:cNvPr id="1" name="Shape 264"/>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35"/>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Vertical Title and Text">
  <p:cSld name="Vertical Title and Text">
    <p:spTree>
      <p:nvGrpSpPr>
        <p:cNvPr id="1" name="Shape 47"/>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59"/>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71"/>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83"/>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Vertical Title and Text">
  <p:cSld name="Vertical Title and Text">
    <p:spTree>
      <p:nvGrpSpPr>
        <p:cNvPr id="1" name="Shape 95"/>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07"/>
        <p:cNvGrpSpPr/>
        <p:nvPr/>
      </p:nvGrpSpPr>
      <p:grpSpPr>
        <a:xfrm>
          <a:off x="0" y="0"/>
          <a:ext cx="0" cy="0"/>
          <a:chOff x="0" y="0"/>
          <a:chExt cx="0" cy="0"/>
        </a:xfrm>
      </p:grpSpPr>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21"/>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png"/><Relationship Id="rId7" Type="http://schemas.openxmlformats.org/officeDocument/2006/relationships/image" Target="../media/image4.jpg"/><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hyperlink" Target="https://www.globe.gov/" TargetMode="External"/></Relationships>
</file>

<file path=ppt/slideMasters/_rels/slideMaster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10.xml"/><Relationship Id="rId1" Type="http://schemas.openxmlformats.org/officeDocument/2006/relationships/slideLayout" Target="../slideLayouts/slideLayout10.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Masters/_rels/slideMaster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11.xml"/><Relationship Id="rId1" Type="http://schemas.openxmlformats.org/officeDocument/2006/relationships/slideLayout" Target="../slideLayouts/slideLayout1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Masters/_rels/slideMaster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12.xml"/><Relationship Id="rId1" Type="http://schemas.openxmlformats.org/officeDocument/2006/relationships/slideLayout" Target="../slideLayouts/slideLayout1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Masters/_rels/slideMaster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13.xml"/><Relationship Id="rId1" Type="http://schemas.openxmlformats.org/officeDocument/2006/relationships/slideLayout" Target="../slideLayouts/slideLayout13.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Masters/_rels/slideMaster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14.xml"/><Relationship Id="rId1" Type="http://schemas.openxmlformats.org/officeDocument/2006/relationships/slideLayout" Target="../slideLayouts/slideLayout14.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Masters/_rels/slideMaster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15.xml"/><Relationship Id="rId1" Type="http://schemas.openxmlformats.org/officeDocument/2006/relationships/slideLayout" Target="../slideLayouts/slideLayout15.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Masters/_rels/slideMaster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16.xml"/><Relationship Id="rId1" Type="http://schemas.openxmlformats.org/officeDocument/2006/relationships/slideLayout" Target="../slideLayouts/slideLayout16.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Masters/_rels/slideMaster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17.xml"/><Relationship Id="rId1" Type="http://schemas.openxmlformats.org/officeDocument/2006/relationships/slideLayout" Target="../slideLayouts/slideLayout17.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Masters/_rels/slideMaster18.xml.rels><?xml version="1.0" encoding="UTF-8" standalone="yes"?>
<Relationships xmlns="http://schemas.openxmlformats.org/package/2006/relationships"><Relationship Id="rId3" Type="http://schemas.openxmlformats.org/officeDocument/2006/relationships/hyperlink" Target="https://www.globe.gov/documents/355050/ba6cd381-02be-4525-8fd4-f061515b9862" TargetMode="External"/><Relationship Id="rId2" Type="http://schemas.openxmlformats.org/officeDocument/2006/relationships/theme" Target="../theme/theme18.xml"/><Relationship Id="rId1" Type="http://schemas.openxmlformats.org/officeDocument/2006/relationships/slideLayout" Target="../slideLayouts/slideLayout18.xml"/><Relationship Id="rId6" Type="http://schemas.openxmlformats.org/officeDocument/2006/relationships/image" Target="../media/image10.png"/><Relationship Id="rId5" Type="http://schemas.openxmlformats.org/officeDocument/2006/relationships/image" Target="../media/image12.png"/><Relationship Id="rId4" Type="http://schemas.openxmlformats.org/officeDocument/2006/relationships/image" Target="../media/image11.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2.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3.xml"/><Relationship Id="rId1" Type="http://schemas.openxmlformats.org/officeDocument/2006/relationships/slideLayout" Target="../slideLayouts/slideLayout3.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4.xml"/><Relationship Id="rId1" Type="http://schemas.openxmlformats.org/officeDocument/2006/relationships/slideLayout" Target="../slideLayouts/slideLayout4.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5.xml"/><Relationship Id="rId1" Type="http://schemas.openxmlformats.org/officeDocument/2006/relationships/slideLayout" Target="../slideLayouts/slideLayout5.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6.xml"/><Relationship Id="rId1" Type="http://schemas.openxmlformats.org/officeDocument/2006/relationships/slideLayout" Target="../slideLayouts/slideLayout6.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7.xm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Masters/_rels/slideMaster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8.xml"/><Relationship Id="rId1" Type="http://schemas.openxmlformats.org/officeDocument/2006/relationships/slideLayout" Target="../slideLayouts/slideLayout8.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Masters/_rels/slideMaster9.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9.png"/><Relationship Id="rId2" Type="http://schemas.openxmlformats.org/officeDocument/2006/relationships/theme" Target="../theme/theme9.xml"/><Relationship Id="rId1" Type="http://schemas.openxmlformats.org/officeDocument/2006/relationships/slideLayout" Target="../slideLayouts/slideLayout9.xml"/><Relationship Id="rId6" Type="http://schemas.openxmlformats.org/officeDocument/2006/relationships/image" Target="../media/image10.png"/><Relationship Id="rId5" Type="http://schemas.openxmlformats.org/officeDocument/2006/relationships/image" Target="../media/image8.png"/><Relationship Id="rId4" Type="http://schemas.openxmlformats.org/officeDocument/2006/relationships/image" Target="../media/image7.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32" descr="2_HydrosphereBannerOpt.png"/>
          <p:cNvPicPr preferRelativeResize="0"/>
          <p:nvPr/>
        </p:nvPicPr>
        <p:blipFill rotWithShape="1">
          <a:blip r:embed="rId3">
            <a:alphaModFix/>
          </a:blip>
          <a:srcRect/>
          <a:stretch/>
        </p:blipFill>
        <p:spPr>
          <a:xfrm>
            <a:off x="8463" y="6479"/>
            <a:ext cx="9144000" cy="819058"/>
          </a:xfrm>
          <a:prstGeom prst="rect">
            <a:avLst/>
          </a:prstGeom>
          <a:noFill/>
          <a:ln>
            <a:noFill/>
          </a:ln>
        </p:spPr>
      </p:pic>
      <p:grpSp>
        <p:nvGrpSpPr>
          <p:cNvPr id="11" name="Google Shape;11;p32"/>
          <p:cNvGrpSpPr/>
          <p:nvPr/>
        </p:nvGrpSpPr>
        <p:grpSpPr>
          <a:xfrm>
            <a:off x="8463" y="-14974"/>
            <a:ext cx="6473396" cy="821267"/>
            <a:chOff x="0" y="57732"/>
            <a:chExt cx="6473396" cy="821267"/>
          </a:xfrm>
        </p:grpSpPr>
        <p:grpSp>
          <p:nvGrpSpPr>
            <p:cNvPr id="12" name="Google Shape;12;p32"/>
            <p:cNvGrpSpPr/>
            <p:nvPr/>
          </p:nvGrpSpPr>
          <p:grpSpPr>
            <a:xfrm>
              <a:off x="4775227" y="220325"/>
              <a:ext cx="1698169" cy="369332"/>
              <a:chOff x="4021664" y="999289"/>
              <a:chExt cx="1698169" cy="369332"/>
            </a:xfrm>
          </p:grpSpPr>
          <p:sp>
            <p:nvSpPr>
              <p:cNvPr id="13" name="Google Shape;13;p32"/>
              <p:cNvSpPr txBox="1"/>
              <p:nvPr/>
            </p:nvSpPr>
            <p:spPr>
              <a:xfrm>
                <a:off x="4021664" y="999289"/>
                <a:ext cx="1583022"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1A2659"/>
                    </a:solidFill>
                    <a:latin typeface="Calibri"/>
                    <a:ea typeface="Calibri"/>
                    <a:cs typeface="Calibri"/>
                    <a:sym typeface="Calibri"/>
                  </a:rPr>
                  <a:t>Hydrosphere</a:t>
                </a:r>
                <a:endParaRPr sz="1800" b="1" i="0" u="none" strike="noStrike" cap="none">
                  <a:solidFill>
                    <a:srgbClr val="1A2659"/>
                  </a:solidFill>
                  <a:latin typeface="Calibri"/>
                  <a:ea typeface="Calibri"/>
                  <a:cs typeface="Calibri"/>
                  <a:sym typeface="Calibri"/>
                </a:endParaRPr>
              </a:p>
            </p:txBody>
          </p:sp>
          <p:sp>
            <p:nvSpPr>
              <p:cNvPr id="14" name="Google Shape;14;p32"/>
              <p:cNvSpPr/>
              <p:nvPr/>
            </p:nvSpPr>
            <p:spPr>
              <a:xfrm>
                <a:off x="5604686" y="1145467"/>
                <a:ext cx="115147" cy="115147"/>
              </a:xfrm>
              <a:prstGeom prst="ellipse">
                <a:avLst/>
              </a:prstGeom>
              <a:solidFill>
                <a:srgbClr val="1BA043"/>
              </a:solidFill>
              <a:ln w="9525" cap="flat" cmpd="sng">
                <a:solidFill>
                  <a:srgbClr val="4A7DBA"/>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sp>
          <p:nvSpPr>
            <p:cNvPr id="15" name="Google Shape;15;p32"/>
            <p:cNvSpPr/>
            <p:nvPr/>
          </p:nvSpPr>
          <p:spPr>
            <a:xfrm>
              <a:off x="0" y="57732"/>
              <a:ext cx="3674533" cy="821267"/>
            </a:xfrm>
            <a:prstGeom prst="rect">
              <a:avLst/>
            </a:prstGeom>
            <a:solidFill>
              <a:srgbClr val="1A2659"/>
            </a:solidFill>
            <a:ln w="9525" cap="flat" cmpd="sng">
              <a:solidFill>
                <a:srgbClr val="4A7DBA"/>
              </a:solidFill>
              <a:prstDash val="solid"/>
              <a:round/>
              <a:headEnd type="none" w="sm" len="sm"/>
              <a:tailEnd type="none" w="sm" len="sm"/>
            </a:ln>
            <a:effectLst>
              <a:outerShdw blurRad="346075" dist="635000" dir="2520000" sx="43000" sy="43000" algn="tl" rotWithShape="0">
                <a:srgbClr val="000000">
                  <a:alpha val="6352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6" name="Google Shape;16;p32" descr="1b_GLOBE_FULL2011White.png">
              <a:hlinkClick r:id="rId4"/>
            </p:cNvPr>
            <p:cNvPicPr preferRelativeResize="0"/>
            <p:nvPr/>
          </p:nvPicPr>
          <p:blipFill rotWithShape="1">
            <a:blip r:embed="rId5">
              <a:alphaModFix/>
            </a:blip>
            <a:srcRect/>
            <a:stretch/>
          </p:blipFill>
          <p:spPr>
            <a:xfrm>
              <a:off x="160879" y="101600"/>
              <a:ext cx="3073388" cy="401229"/>
            </a:xfrm>
            <a:prstGeom prst="rect">
              <a:avLst/>
            </a:prstGeom>
            <a:noFill/>
            <a:ln>
              <a:noFill/>
            </a:ln>
          </p:spPr>
        </p:pic>
        <p:sp>
          <p:nvSpPr>
            <p:cNvPr id="17" name="Google Shape;17;p32"/>
            <p:cNvSpPr txBox="1"/>
            <p:nvPr/>
          </p:nvSpPr>
          <p:spPr>
            <a:xfrm>
              <a:off x="601120" y="451743"/>
              <a:ext cx="2768613" cy="2616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chemeClr val="lt1"/>
                  </a:solidFill>
                  <a:latin typeface="Calibri"/>
                  <a:ea typeface="Calibri"/>
                  <a:cs typeface="Calibri"/>
                  <a:sym typeface="Calibri"/>
                </a:rPr>
                <a:t>A worldwide science and education program</a:t>
              </a:r>
              <a:endParaRPr sz="1100" b="0" i="0" u="none" strike="noStrike" cap="none">
                <a:solidFill>
                  <a:schemeClr val="lt1"/>
                </a:solidFill>
                <a:latin typeface="Calibri"/>
                <a:ea typeface="Calibri"/>
                <a:cs typeface="Calibri"/>
                <a:sym typeface="Calibri"/>
              </a:endParaRPr>
            </a:p>
          </p:txBody>
        </p:sp>
        <p:pic>
          <p:nvPicPr>
            <p:cNvPr id="18" name="Google Shape;18;p32" descr="IconHydrosphereSM.png"/>
            <p:cNvPicPr preferRelativeResize="0"/>
            <p:nvPr/>
          </p:nvPicPr>
          <p:blipFill rotWithShape="1">
            <a:blip r:embed="rId6">
              <a:alphaModFix/>
            </a:blip>
            <a:srcRect/>
            <a:stretch/>
          </p:blipFill>
          <p:spPr>
            <a:xfrm>
              <a:off x="3949695" y="107377"/>
              <a:ext cx="630768" cy="632169"/>
            </a:xfrm>
            <a:prstGeom prst="rect">
              <a:avLst/>
            </a:prstGeom>
            <a:noFill/>
            <a:ln>
              <a:noFill/>
            </a:ln>
            <a:effectLst>
              <a:outerShdw blurRad="292100" dist="139700" dir="2700000" algn="tl" rotWithShape="0">
                <a:srgbClr val="333333">
                  <a:alpha val="64313"/>
                </a:srgbClr>
              </a:outerShdw>
            </a:effectLst>
          </p:spPr>
        </p:pic>
      </p:grpSp>
      <p:sp>
        <p:nvSpPr>
          <p:cNvPr id="19" name="Google Shape;19;p32"/>
          <p:cNvSpPr/>
          <p:nvPr/>
        </p:nvSpPr>
        <p:spPr>
          <a:xfrm>
            <a:off x="6597299" y="157918"/>
            <a:ext cx="2155126"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1A2659"/>
                </a:solidFill>
                <a:latin typeface="Calibri"/>
                <a:ea typeface="Calibri"/>
                <a:cs typeface="Calibri"/>
                <a:sym typeface="Calibri"/>
              </a:rPr>
              <a:t>Water pH Protocol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1A2659"/>
                </a:solidFill>
                <a:latin typeface="Calibri"/>
                <a:ea typeface="Calibri"/>
                <a:cs typeface="Calibri"/>
                <a:sym typeface="Calibri"/>
              </a:rPr>
              <a:t>Using pH Paper</a:t>
            </a:r>
            <a:endParaRPr sz="1800" b="1" i="0" u="none" strike="noStrike" cap="none">
              <a:solidFill>
                <a:srgbClr val="1A2659"/>
              </a:solidFill>
              <a:latin typeface="Calibri"/>
              <a:ea typeface="Calibri"/>
              <a:cs typeface="Calibri"/>
              <a:sym typeface="Calibri"/>
            </a:endParaRPr>
          </a:p>
        </p:txBody>
      </p:sp>
      <p:pic>
        <p:nvPicPr>
          <p:cNvPr id="20" name="Google Shape;20;p32" descr="1_PPT_HydroGenericWaterscapeEverglades_Lo.jpg"/>
          <p:cNvPicPr preferRelativeResize="0"/>
          <p:nvPr/>
        </p:nvPicPr>
        <p:blipFill rotWithShape="1">
          <a:blip r:embed="rId7">
            <a:alphaModFix/>
          </a:blip>
          <a:srcRect/>
          <a:stretch/>
        </p:blipFill>
        <p:spPr>
          <a:xfrm>
            <a:off x="0" y="905467"/>
            <a:ext cx="9144000" cy="5952533"/>
          </a:xfrm>
          <a:prstGeom prst="rect">
            <a:avLst/>
          </a:prstGeom>
          <a:noFill/>
          <a:ln>
            <a:noFill/>
          </a:ln>
        </p:spPr>
      </p:pic>
      <p:pic>
        <p:nvPicPr>
          <p:cNvPr id="21" name="Google Shape;21;p32"/>
          <p:cNvPicPr preferRelativeResize="0"/>
          <p:nvPr/>
        </p:nvPicPr>
        <p:blipFill rotWithShape="1">
          <a:blip r:embed="rId8">
            <a:alphaModFix/>
          </a:blip>
          <a:srcRect/>
          <a:stretch/>
        </p:blipFill>
        <p:spPr>
          <a:xfrm>
            <a:off x="0" y="-14974"/>
            <a:ext cx="3697028" cy="819057"/>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22"/>
        <p:cNvGrpSpPr/>
        <p:nvPr/>
      </p:nvGrpSpPr>
      <p:grpSpPr>
        <a:xfrm>
          <a:off x="0" y="0"/>
          <a:ext cx="0" cy="0"/>
          <a:chOff x="0" y="0"/>
          <a:chExt cx="0" cy="0"/>
        </a:xfrm>
      </p:grpSpPr>
      <p:pic>
        <p:nvPicPr>
          <p:cNvPr id="123" name="Google Shape;123;p50" descr="2_HydrosphereBannerOpt.png"/>
          <p:cNvPicPr preferRelativeResize="0"/>
          <p:nvPr/>
        </p:nvPicPr>
        <p:blipFill rotWithShape="1">
          <a:blip r:embed="rId3">
            <a:alphaModFix/>
          </a:blip>
          <a:srcRect/>
          <a:stretch/>
        </p:blipFill>
        <p:spPr>
          <a:xfrm>
            <a:off x="1" y="0"/>
            <a:ext cx="9144000" cy="995874"/>
          </a:xfrm>
          <a:prstGeom prst="rect">
            <a:avLst/>
          </a:prstGeom>
          <a:noFill/>
          <a:ln>
            <a:noFill/>
          </a:ln>
        </p:spPr>
      </p:pic>
      <p:grpSp>
        <p:nvGrpSpPr>
          <p:cNvPr id="124" name="Google Shape;124;p50"/>
          <p:cNvGrpSpPr/>
          <p:nvPr/>
        </p:nvGrpSpPr>
        <p:grpSpPr>
          <a:xfrm>
            <a:off x="7980619" y="51272"/>
            <a:ext cx="1103962" cy="873141"/>
            <a:chOff x="1375335" y="3781280"/>
            <a:chExt cx="1103962" cy="873141"/>
          </a:xfrm>
        </p:grpSpPr>
        <p:sp>
          <p:nvSpPr>
            <p:cNvPr id="125" name="Google Shape;125;p50"/>
            <p:cNvSpPr/>
            <p:nvPr/>
          </p:nvSpPr>
          <p:spPr>
            <a:xfrm>
              <a:off x="1375335" y="3781280"/>
              <a:ext cx="1103962" cy="873141"/>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6" name="Google Shape;126;p50"/>
            <p:cNvSpPr txBox="1"/>
            <p:nvPr/>
          </p:nvSpPr>
          <p:spPr>
            <a:xfrm>
              <a:off x="1550424" y="3929244"/>
              <a:ext cx="773926" cy="5078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Additional</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INFO</a:t>
              </a:r>
              <a:endParaRPr sz="1400" b="0" i="0" u="none" strike="noStrike" cap="none">
                <a:solidFill>
                  <a:srgbClr val="000000"/>
                </a:solidFill>
                <a:latin typeface="Arial"/>
                <a:ea typeface="Arial"/>
                <a:cs typeface="Arial"/>
                <a:sym typeface="Arial"/>
              </a:endParaRPr>
            </a:p>
          </p:txBody>
        </p:sp>
      </p:grpSp>
      <p:pic>
        <p:nvPicPr>
          <p:cNvPr id="127" name="Google Shape;127;p50" descr="2_HydrosphereBannerOpt.png"/>
          <p:cNvPicPr preferRelativeResize="0"/>
          <p:nvPr/>
        </p:nvPicPr>
        <p:blipFill rotWithShape="1">
          <a:blip r:embed="rId4">
            <a:alphaModFix/>
          </a:blip>
          <a:srcRect/>
          <a:stretch/>
        </p:blipFill>
        <p:spPr>
          <a:xfrm rot="-5400000">
            <a:off x="-2846915" y="2846915"/>
            <a:ext cx="6858001" cy="1164169"/>
          </a:xfrm>
          <a:prstGeom prst="rect">
            <a:avLst/>
          </a:prstGeom>
          <a:noFill/>
          <a:ln>
            <a:noFill/>
          </a:ln>
        </p:spPr>
      </p:pic>
      <p:pic>
        <p:nvPicPr>
          <p:cNvPr id="128" name="Google Shape;128;p50" descr="Globe_logo.svg.png"/>
          <p:cNvPicPr preferRelativeResize="0"/>
          <p:nvPr/>
        </p:nvPicPr>
        <p:blipFill rotWithShape="1">
          <a:blip r:embed="rId5">
            <a:alphaModFix/>
          </a:blip>
          <a:srcRect/>
          <a:stretch/>
        </p:blipFill>
        <p:spPr>
          <a:xfrm>
            <a:off x="95536" y="51272"/>
            <a:ext cx="955985" cy="858895"/>
          </a:xfrm>
          <a:prstGeom prst="rect">
            <a:avLst/>
          </a:prstGeom>
          <a:noFill/>
          <a:ln>
            <a:noFill/>
          </a:ln>
          <a:effectLst>
            <a:outerShdw blurRad="292100" dist="139700" dir="2700000" algn="tl" rotWithShape="0">
              <a:srgbClr val="333333">
                <a:alpha val="64313"/>
              </a:srgbClr>
            </a:outerShdw>
          </a:effectLst>
        </p:spPr>
      </p:pic>
      <p:sp>
        <p:nvSpPr>
          <p:cNvPr id="129" name="Google Shape;129;p50"/>
          <p:cNvSpPr/>
          <p:nvPr/>
        </p:nvSpPr>
        <p:spPr>
          <a:xfrm>
            <a:off x="0" y="1229425"/>
            <a:ext cx="1153580" cy="48936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A. What is water pH?</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B. Why collect water pH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C. How your measurements can help</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D. How to collect your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E. Submitting data to GLOBE.</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F. Understand the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G. Quiz yourself</a:t>
            </a: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72"/>
                </a:solidFill>
                <a:latin typeface="Calibri"/>
                <a:ea typeface="Calibri"/>
                <a:cs typeface="Calibri"/>
                <a:sym typeface="Calibri"/>
              </a:rPr>
              <a:t>H. Additional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72"/>
                </a:solidFill>
                <a:latin typeface="Calibri"/>
                <a:ea typeface="Calibri"/>
                <a:cs typeface="Calibri"/>
                <a:sym typeface="Calibri"/>
              </a:rPr>
              <a:t>resources</a:t>
            </a:r>
            <a:endParaRPr sz="1200" b="1" i="0" u="none" strike="noStrike" cap="none">
              <a:solidFill>
                <a:srgbClr val="000072"/>
              </a:solidFill>
              <a:latin typeface="Calibri"/>
              <a:ea typeface="Calibri"/>
              <a:cs typeface="Calibri"/>
              <a:sym typeface="Calibri"/>
            </a:endParaRPr>
          </a:p>
        </p:txBody>
      </p:sp>
      <p:pic>
        <p:nvPicPr>
          <p:cNvPr id="130" name="Google Shape;130;p50" descr="IconHydrosphereSM.png"/>
          <p:cNvPicPr preferRelativeResize="0"/>
          <p:nvPr/>
        </p:nvPicPr>
        <p:blipFill rotWithShape="1">
          <a:blip r:embed="rId6">
            <a:alphaModFix/>
          </a:blip>
          <a:srcRect/>
          <a:stretch/>
        </p:blipFill>
        <p:spPr>
          <a:xfrm>
            <a:off x="3557185" y="231394"/>
            <a:ext cx="545060" cy="554609"/>
          </a:xfrm>
          <a:prstGeom prst="rect">
            <a:avLst/>
          </a:prstGeom>
          <a:noFill/>
          <a:ln>
            <a:noFill/>
          </a:ln>
          <a:effectLst>
            <a:outerShdw blurRad="292100" dist="139700" dir="2700000" algn="tl" rotWithShape="0">
              <a:srgbClr val="333333">
                <a:alpha val="64313"/>
              </a:srgbClr>
            </a:outerShdw>
          </a:effectLst>
        </p:spPr>
      </p:pic>
      <p:sp>
        <p:nvSpPr>
          <p:cNvPr id="131" name="Google Shape;131;p50"/>
          <p:cNvSpPr txBox="1"/>
          <p:nvPr/>
        </p:nvSpPr>
        <p:spPr>
          <a:xfrm>
            <a:off x="1106451" y="312685"/>
            <a:ext cx="2587707"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1A2659"/>
                </a:solidFill>
                <a:latin typeface="Calibri"/>
                <a:ea typeface="Calibri"/>
                <a:cs typeface="Calibri"/>
                <a:sym typeface="Calibri"/>
              </a:rPr>
              <a:t>     Hydrosphere</a:t>
            </a:r>
            <a:endParaRPr sz="1800" b="1" i="0" u="none" strike="noStrike" cap="none">
              <a:solidFill>
                <a:srgbClr val="1A2659"/>
              </a:solidFill>
              <a:latin typeface="Calibri"/>
              <a:ea typeface="Calibri"/>
              <a:cs typeface="Calibri"/>
              <a:sym typeface="Calibri"/>
            </a:endParaRPr>
          </a:p>
        </p:txBody>
      </p:sp>
      <p:sp>
        <p:nvSpPr>
          <p:cNvPr id="132" name="Google Shape;132;p50"/>
          <p:cNvSpPr txBox="1"/>
          <p:nvPr/>
        </p:nvSpPr>
        <p:spPr>
          <a:xfrm>
            <a:off x="4290283" y="330954"/>
            <a:ext cx="347192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A2659"/>
              </a:buClr>
              <a:buSzPts val="1800"/>
              <a:buFont typeface="Calibri"/>
              <a:buNone/>
            </a:pPr>
            <a:r>
              <a:rPr lang="en-US" sz="1800" b="1" i="0" u="none" strike="noStrike" cap="none">
                <a:solidFill>
                  <a:srgbClr val="1A2659"/>
                </a:solidFill>
                <a:latin typeface="Calibri"/>
                <a:ea typeface="Calibri"/>
                <a:cs typeface="Calibri"/>
                <a:sym typeface="Calibri"/>
              </a:rPr>
              <a:t>Water pH Using pH Paper</a:t>
            </a:r>
            <a:endParaRPr sz="1800" b="1" i="0" u="none" strike="noStrike" cap="none">
              <a:solidFill>
                <a:srgbClr val="1A2659"/>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67"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34"/>
        <p:cNvGrpSpPr/>
        <p:nvPr/>
      </p:nvGrpSpPr>
      <p:grpSpPr>
        <a:xfrm>
          <a:off x="0" y="0"/>
          <a:ext cx="0" cy="0"/>
          <a:chOff x="0" y="0"/>
          <a:chExt cx="0" cy="0"/>
        </a:xfrm>
      </p:grpSpPr>
      <p:pic>
        <p:nvPicPr>
          <p:cNvPr id="135" name="Google Shape;135;p52" descr="2_HydrosphereBannerOpt.png"/>
          <p:cNvPicPr preferRelativeResize="0"/>
          <p:nvPr/>
        </p:nvPicPr>
        <p:blipFill rotWithShape="1">
          <a:blip r:embed="rId3">
            <a:alphaModFix/>
          </a:blip>
          <a:srcRect/>
          <a:stretch/>
        </p:blipFill>
        <p:spPr>
          <a:xfrm>
            <a:off x="1" y="0"/>
            <a:ext cx="9144000" cy="995874"/>
          </a:xfrm>
          <a:prstGeom prst="rect">
            <a:avLst/>
          </a:prstGeom>
          <a:noFill/>
          <a:ln>
            <a:noFill/>
          </a:ln>
        </p:spPr>
      </p:pic>
      <p:grpSp>
        <p:nvGrpSpPr>
          <p:cNvPr id="136" name="Google Shape;136;p52"/>
          <p:cNvGrpSpPr/>
          <p:nvPr/>
        </p:nvGrpSpPr>
        <p:grpSpPr>
          <a:xfrm>
            <a:off x="7923919" y="74081"/>
            <a:ext cx="1103962" cy="873142"/>
            <a:chOff x="3144060" y="3786557"/>
            <a:chExt cx="1103962" cy="873142"/>
          </a:xfrm>
        </p:grpSpPr>
        <p:sp>
          <p:nvSpPr>
            <p:cNvPr id="137" name="Google Shape;137;p52"/>
            <p:cNvSpPr/>
            <p:nvPr/>
          </p:nvSpPr>
          <p:spPr>
            <a:xfrm>
              <a:off x="3144060" y="3786557"/>
              <a:ext cx="1103962" cy="873142"/>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8" name="Google Shape;138;p52"/>
            <p:cNvSpPr txBox="1"/>
            <p:nvPr/>
          </p:nvSpPr>
          <p:spPr>
            <a:xfrm>
              <a:off x="3253648" y="3905646"/>
              <a:ext cx="904934" cy="754053"/>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GLOBAL</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FFFFFF"/>
                </a:buClr>
                <a:buSzPts val="1100"/>
                <a:buFont typeface="Calibri"/>
                <a:buNone/>
              </a:pPr>
              <a:r>
                <a:rPr lang="en-US" sz="1100" b="0" i="0" u="none" strike="noStrike" cap="none">
                  <a:solidFill>
                    <a:srgbClr val="FFFFFF"/>
                  </a:solidFill>
                  <a:latin typeface="Calibri"/>
                  <a:ea typeface="Calibri"/>
                  <a:cs typeface="Calibri"/>
                  <a:sym typeface="Calibri"/>
                </a:rPr>
                <a:t>perspectives</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600"/>
                <a:buFont typeface="Arial"/>
                <a:buNone/>
              </a:pPr>
              <a:endParaRPr sz="1600" b="1" i="0" u="none" strike="noStrike" cap="none">
                <a:solidFill>
                  <a:srgbClr val="FFFFFF"/>
                </a:solidFill>
                <a:latin typeface="Calibri"/>
                <a:ea typeface="Calibri"/>
                <a:cs typeface="Calibri"/>
                <a:sym typeface="Calibri"/>
              </a:endParaRPr>
            </a:p>
          </p:txBody>
        </p:sp>
      </p:grpSp>
      <p:pic>
        <p:nvPicPr>
          <p:cNvPr id="139" name="Google Shape;139;p52" descr="2_HydrosphereBannerOpt.png"/>
          <p:cNvPicPr preferRelativeResize="0"/>
          <p:nvPr/>
        </p:nvPicPr>
        <p:blipFill rotWithShape="1">
          <a:blip r:embed="rId4">
            <a:alphaModFix/>
          </a:blip>
          <a:srcRect/>
          <a:stretch/>
        </p:blipFill>
        <p:spPr>
          <a:xfrm rot="-5400000">
            <a:off x="-2846915" y="2846915"/>
            <a:ext cx="6858001" cy="1164169"/>
          </a:xfrm>
          <a:prstGeom prst="rect">
            <a:avLst/>
          </a:prstGeom>
          <a:noFill/>
          <a:ln>
            <a:noFill/>
          </a:ln>
        </p:spPr>
      </p:pic>
      <p:pic>
        <p:nvPicPr>
          <p:cNvPr id="140" name="Google Shape;140;p52" descr="Globe_logo.svg.png"/>
          <p:cNvPicPr preferRelativeResize="0"/>
          <p:nvPr/>
        </p:nvPicPr>
        <p:blipFill rotWithShape="1">
          <a:blip r:embed="rId5">
            <a:alphaModFix/>
          </a:blip>
          <a:srcRect/>
          <a:stretch/>
        </p:blipFill>
        <p:spPr>
          <a:xfrm>
            <a:off x="95536" y="51272"/>
            <a:ext cx="955985" cy="858895"/>
          </a:xfrm>
          <a:prstGeom prst="rect">
            <a:avLst/>
          </a:prstGeom>
          <a:noFill/>
          <a:ln>
            <a:noFill/>
          </a:ln>
          <a:effectLst>
            <a:outerShdw blurRad="292100" dist="139700" dir="2700000" algn="tl" rotWithShape="0">
              <a:srgbClr val="333333">
                <a:alpha val="64313"/>
              </a:srgbClr>
            </a:outerShdw>
          </a:effectLst>
        </p:spPr>
      </p:pic>
      <p:sp>
        <p:nvSpPr>
          <p:cNvPr id="141" name="Google Shape;141;p52"/>
          <p:cNvSpPr/>
          <p:nvPr/>
        </p:nvSpPr>
        <p:spPr>
          <a:xfrm>
            <a:off x="0" y="1229425"/>
            <a:ext cx="1153580" cy="48936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72"/>
                </a:solidFill>
                <a:latin typeface="Calibri"/>
                <a:ea typeface="Calibri"/>
                <a:cs typeface="Calibri"/>
                <a:sym typeface="Calibri"/>
              </a:rPr>
              <a:t>A. What is water pH?</a:t>
            </a:r>
            <a:br>
              <a:rPr lang="en-US" sz="1200" b="1" i="0" u="none" strike="noStrike" cap="none">
                <a:solidFill>
                  <a:srgbClr val="000072"/>
                </a:solidFill>
                <a:latin typeface="Calibri"/>
                <a:ea typeface="Calibri"/>
                <a:cs typeface="Calibri"/>
                <a:sym typeface="Calibri"/>
              </a:rPr>
            </a:br>
            <a:endParaRPr sz="1200" b="1" i="0" u="none" strike="noStrike" cap="none">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B. Why collect water pH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C. How your measurements can help</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D. How to collect your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E. Submitting data to GLOBE.</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F. Understand the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G. Quiz yourself</a:t>
            </a: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H. Additional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resources</a:t>
            </a:r>
            <a:endParaRPr sz="1200" b="1" i="0" u="none" strike="noStrike" cap="none">
              <a:solidFill>
                <a:srgbClr val="8CB3E3"/>
              </a:solidFill>
              <a:latin typeface="Calibri"/>
              <a:ea typeface="Calibri"/>
              <a:cs typeface="Calibri"/>
              <a:sym typeface="Calibri"/>
            </a:endParaRPr>
          </a:p>
        </p:txBody>
      </p:sp>
      <p:pic>
        <p:nvPicPr>
          <p:cNvPr id="142" name="Google Shape;142;p52" descr="IconHydrosphereSM.png"/>
          <p:cNvPicPr preferRelativeResize="0"/>
          <p:nvPr/>
        </p:nvPicPr>
        <p:blipFill rotWithShape="1">
          <a:blip r:embed="rId6">
            <a:alphaModFix/>
          </a:blip>
          <a:srcRect/>
          <a:stretch/>
        </p:blipFill>
        <p:spPr>
          <a:xfrm>
            <a:off x="3557185" y="231394"/>
            <a:ext cx="545060" cy="554609"/>
          </a:xfrm>
          <a:prstGeom prst="rect">
            <a:avLst/>
          </a:prstGeom>
          <a:noFill/>
          <a:ln>
            <a:noFill/>
          </a:ln>
          <a:effectLst>
            <a:outerShdw blurRad="292100" dist="139700" dir="2700000" algn="tl" rotWithShape="0">
              <a:srgbClr val="333333">
                <a:alpha val="64313"/>
              </a:srgbClr>
            </a:outerShdw>
          </a:effectLst>
        </p:spPr>
      </p:pic>
      <p:sp>
        <p:nvSpPr>
          <p:cNvPr id="143" name="Google Shape;143;p52"/>
          <p:cNvSpPr txBox="1"/>
          <p:nvPr/>
        </p:nvSpPr>
        <p:spPr>
          <a:xfrm>
            <a:off x="1106451" y="312685"/>
            <a:ext cx="2587707"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1A2659"/>
                </a:solidFill>
                <a:latin typeface="Calibri"/>
                <a:ea typeface="Calibri"/>
                <a:cs typeface="Calibri"/>
                <a:sym typeface="Calibri"/>
              </a:rPr>
              <a:t>     Hydrosphere</a:t>
            </a:r>
            <a:endParaRPr sz="1800" b="1" i="0" u="none" strike="noStrike" cap="none">
              <a:solidFill>
                <a:srgbClr val="1A2659"/>
              </a:solidFill>
              <a:latin typeface="Calibri"/>
              <a:ea typeface="Calibri"/>
              <a:cs typeface="Calibri"/>
              <a:sym typeface="Calibri"/>
            </a:endParaRPr>
          </a:p>
        </p:txBody>
      </p:sp>
      <p:sp>
        <p:nvSpPr>
          <p:cNvPr id="144" name="Google Shape;144;p52"/>
          <p:cNvSpPr txBox="1"/>
          <p:nvPr/>
        </p:nvSpPr>
        <p:spPr>
          <a:xfrm>
            <a:off x="4290610" y="358851"/>
            <a:ext cx="347192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A2659"/>
              </a:buClr>
              <a:buSzPts val="1800"/>
              <a:buFont typeface="Calibri"/>
              <a:buNone/>
            </a:pPr>
            <a:r>
              <a:rPr lang="en-US" sz="1800" b="1" i="0" u="none" strike="noStrike" cap="none">
                <a:solidFill>
                  <a:srgbClr val="1A2659"/>
                </a:solidFill>
                <a:latin typeface="Calibri"/>
                <a:ea typeface="Calibri"/>
                <a:cs typeface="Calibri"/>
                <a:sym typeface="Calibri"/>
              </a:rPr>
              <a:t>Water pH Using pH Paper</a:t>
            </a:r>
            <a:endParaRPr sz="1800" b="1" i="0" u="none" strike="noStrike" cap="none">
              <a:solidFill>
                <a:srgbClr val="1A2659"/>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6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46"/>
        <p:cNvGrpSpPr/>
        <p:nvPr/>
      </p:nvGrpSpPr>
      <p:grpSpPr>
        <a:xfrm>
          <a:off x="0" y="0"/>
          <a:ext cx="0" cy="0"/>
          <a:chOff x="0" y="0"/>
          <a:chExt cx="0" cy="0"/>
        </a:xfrm>
      </p:grpSpPr>
      <p:pic>
        <p:nvPicPr>
          <p:cNvPr id="147" name="Google Shape;147;p54" descr="2_HydrosphereBannerOpt.png"/>
          <p:cNvPicPr preferRelativeResize="0"/>
          <p:nvPr/>
        </p:nvPicPr>
        <p:blipFill rotWithShape="1">
          <a:blip r:embed="rId3">
            <a:alphaModFix/>
          </a:blip>
          <a:srcRect/>
          <a:stretch/>
        </p:blipFill>
        <p:spPr>
          <a:xfrm>
            <a:off x="1" y="0"/>
            <a:ext cx="9144000" cy="995874"/>
          </a:xfrm>
          <a:prstGeom prst="rect">
            <a:avLst/>
          </a:prstGeom>
          <a:noFill/>
          <a:ln>
            <a:noFill/>
          </a:ln>
        </p:spPr>
      </p:pic>
      <p:grpSp>
        <p:nvGrpSpPr>
          <p:cNvPr id="148" name="Google Shape;148;p54"/>
          <p:cNvGrpSpPr/>
          <p:nvPr/>
        </p:nvGrpSpPr>
        <p:grpSpPr>
          <a:xfrm>
            <a:off x="7919805" y="51272"/>
            <a:ext cx="1103962" cy="873141"/>
            <a:chOff x="2932656" y="872333"/>
            <a:chExt cx="1103962" cy="873141"/>
          </a:xfrm>
        </p:grpSpPr>
        <p:sp>
          <p:nvSpPr>
            <p:cNvPr id="149" name="Google Shape;149;p54"/>
            <p:cNvSpPr/>
            <p:nvPr/>
          </p:nvSpPr>
          <p:spPr>
            <a:xfrm>
              <a:off x="2932656" y="872333"/>
              <a:ext cx="1103962" cy="873141"/>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0" name="Google Shape;150;p54"/>
            <p:cNvSpPr txBox="1"/>
            <p:nvPr/>
          </p:nvSpPr>
          <p:spPr>
            <a:xfrm>
              <a:off x="3002417" y="965650"/>
              <a:ext cx="963412" cy="5078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TIME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requirements</a:t>
              </a:r>
              <a:endParaRPr sz="1400" b="0" i="0" u="none" strike="noStrike" cap="none">
                <a:solidFill>
                  <a:srgbClr val="000000"/>
                </a:solidFill>
                <a:latin typeface="Arial"/>
                <a:ea typeface="Arial"/>
                <a:cs typeface="Arial"/>
                <a:sym typeface="Arial"/>
              </a:endParaRPr>
            </a:p>
          </p:txBody>
        </p:sp>
      </p:grpSp>
      <p:pic>
        <p:nvPicPr>
          <p:cNvPr id="151" name="Google Shape;151;p54" descr="2_HydrosphereBannerOpt.png"/>
          <p:cNvPicPr preferRelativeResize="0"/>
          <p:nvPr/>
        </p:nvPicPr>
        <p:blipFill rotWithShape="1">
          <a:blip r:embed="rId4">
            <a:alphaModFix/>
          </a:blip>
          <a:srcRect/>
          <a:stretch/>
        </p:blipFill>
        <p:spPr>
          <a:xfrm rot="-5400000">
            <a:off x="-2846915" y="2846915"/>
            <a:ext cx="6858001" cy="1164169"/>
          </a:xfrm>
          <a:prstGeom prst="rect">
            <a:avLst/>
          </a:prstGeom>
          <a:noFill/>
          <a:ln>
            <a:noFill/>
          </a:ln>
        </p:spPr>
      </p:pic>
      <p:pic>
        <p:nvPicPr>
          <p:cNvPr id="152" name="Google Shape;152;p54" descr="Globe_logo.svg.png"/>
          <p:cNvPicPr preferRelativeResize="0"/>
          <p:nvPr/>
        </p:nvPicPr>
        <p:blipFill rotWithShape="1">
          <a:blip r:embed="rId5">
            <a:alphaModFix/>
          </a:blip>
          <a:srcRect/>
          <a:stretch/>
        </p:blipFill>
        <p:spPr>
          <a:xfrm>
            <a:off x="95536" y="51272"/>
            <a:ext cx="955985" cy="858895"/>
          </a:xfrm>
          <a:prstGeom prst="rect">
            <a:avLst/>
          </a:prstGeom>
          <a:noFill/>
          <a:ln>
            <a:noFill/>
          </a:ln>
          <a:effectLst>
            <a:outerShdw blurRad="292100" dist="139700" dir="2700000" algn="tl" rotWithShape="0">
              <a:srgbClr val="333333">
                <a:alpha val="64313"/>
              </a:srgbClr>
            </a:outerShdw>
          </a:effectLst>
        </p:spPr>
      </p:pic>
      <p:sp>
        <p:nvSpPr>
          <p:cNvPr id="153" name="Google Shape;153;p54"/>
          <p:cNvSpPr/>
          <p:nvPr/>
        </p:nvSpPr>
        <p:spPr>
          <a:xfrm>
            <a:off x="0" y="1287915"/>
            <a:ext cx="1153580" cy="48936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A. What is water pH?</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B. Why collect water pH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C. How your measurements can help</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72"/>
                </a:solidFill>
                <a:latin typeface="Calibri"/>
                <a:ea typeface="Calibri"/>
                <a:cs typeface="Calibri"/>
                <a:sym typeface="Calibri"/>
              </a:rPr>
              <a:t>D. How to collect your data.</a:t>
            </a:r>
            <a:br>
              <a:rPr lang="en-US" sz="1200" b="1" i="0" u="none" strike="noStrike" cap="none">
                <a:solidFill>
                  <a:srgbClr val="000072"/>
                </a:solidFill>
                <a:latin typeface="Calibri"/>
                <a:ea typeface="Calibri"/>
                <a:cs typeface="Calibri"/>
                <a:sym typeface="Calibri"/>
              </a:rPr>
            </a:br>
            <a:endParaRPr sz="1200" b="1" i="0" u="none" strike="noStrike" cap="none">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E. Submitting data to GLOBE.</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F. Understand the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G. Quiz yourself</a:t>
            </a: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H. Additional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resources</a:t>
            </a:r>
            <a:endParaRPr sz="1200" b="1" i="0" u="none" strike="noStrike" cap="none">
              <a:solidFill>
                <a:srgbClr val="8CB3E3"/>
              </a:solidFill>
              <a:latin typeface="Calibri"/>
              <a:ea typeface="Calibri"/>
              <a:cs typeface="Calibri"/>
              <a:sym typeface="Calibri"/>
            </a:endParaRPr>
          </a:p>
        </p:txBody>
      </p:sp>
      <p:pic>
        <p:nvPicPr>
          <p:cNvPr id="154" name="Google Shape;154;p54" descr="IconHydrosphereSM.png"/>
          <p:cNvPicPr preferRelativeResize="0"/>
          <p:nvPr/>
        </p:nvPicPr>
        <p:blipFill rotWithShape="1">
          <a:blip r:embed="rId6">
            <a:alphaModFix/>
          </a:blip>
          <a:srcRect/>
          <a:stretch/>
        </p:blipFill>
        <p:spPr>
          <a:xfrm>
            <a:off x="3557185" y="231394"/>
            <a:ext cx="545060" cy="554609"/>
          </a:xfrm>
          <a:prstGeom prst="rect">
            <a:avLst/>
          </a:prstGeom>
          <a:noFill/>
          <a:ln>
            <a:noFill/>
          </a:ln>
          <a:effectLst>
            <a:outerShdw blurRad="292100" dist="139700" dir="2700000" algn="tl" rotWithShape="0">
              <a:srgbClr val="333333">
                <a:alpha val="64313"/>
              </a:srgbClr>
            </a:outerShdw>
          </a:effectLst>
        </p:spPr>
      </p:pic>
      <p:sp>
        <p:nvSpPr>
          <p:cNvPr id="155" name="Google Shape;155;p54"/>
          <p:cNvSpPr txBox="1"/>
          <p:nvPr/>
        </p:nvSpPr>
        <p:spPr>
          <a:xfrm>
            <a:off x="1106451" y="312685"/>
            <a:ext cx="2587707"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1A2659"/>
                </a:solidFill>
                <a:latin typeface="Calibri"/>
                <a:ea typeface="Calibri"/>
                <a:cs typeface="Calibri"/>
                <a:sym typeface="Calibri"/>
              </a:rPr>
              <a:t>     Hydrosphere</a:t>
            </a:r>
            <a:endParaRPr sz="1800" b="1" i="0" u="none" strike="noStrike" cap="none">
              <a:solidFill>
                <a:srgbClr val="1A2659"/>
              </a:solidFill>
              <a:latin typeface="Calibri"/>
              <a:ea typeface="Calibri"/>
              <a:cs typeface="Calibri"/>
              <a:sym typeface="Calibri"/>
            </a:endParaRPr>
          </a:p>
        </p:txBody>
      </p:sp>
      <p:sp>
        <p:nvSpPr>
          <p:cNvPr id="156" name="Google Shape;156;p54"/>
          <p:cNvSpPr txBox="1"/>
          <p:nvPr/>
        </p:nvSpPr>
        <p:spPr>
          <a:xfrm>
            <a:off x="4290610" y="358851"/>
            <a:ext cx="347192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A2659"/>
              </a:buClr>
              <a:buSzPts val="1800"/>
              <a:buFont typeface="Calibri"/>
              <a:buNone/>
            </a:pPr>
            <a:r>
              <a:rPr lang="en-US" sz="1800" b="1" i="0" u="none" strike="noStrike" cap="none">
                <a:solidFill>
                  <a:srgbClr val="1A2659"/>
                </a:solidFill>
                <a:latin typeface="Calibri"/>
                <a:ea typeface="Calibri"/>
                <a:cs typeface="Calibri"/>
                <a:sym typeface="Calibri"/>
              </a:rPr>
              <a:t>Water pH Using pH Paper</a:t>
            </a:r>
            <a:endParaRPr sz="1800" b="1" i="0" u="none" strike="noStrike" cap="none">
              <a:solidFill>
                <a:srgbClr val="1A2659"/>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71"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58"/>
        <p:cNvGrpSpPr/>
        <p:nvPr/>
      </p:nvGrpSpPr>
      <p:grpSpPr>
        <a:xfrm>
          <a:off x="0" y="0"/>
          <a:ext cx="0" cy="0"/>
          <a:chOff x="0" y="0"/>
          <a:chExt cx="0" cy="0"/>
        </a:xfrm>
      </p:grpSpPr>
      <p:pic>
        <p:nvPicPr>
          <p:cNvPr id="159" name="Google Shape;159;p56" descr="2_HydrosphereBannerOpt.png"/>
          <p:cNvPicPr preferRelativeResize="0"/>
          <p:nvPr/>
        </p:nvPicPr>
        <p:blipFill rotWithShape="1">
          <a:blip r:embed="rId3">
            <a:alphaModFix/>
          </a:blip>
          <a:srcRect/>
          <a:stretch/>
        </p:blipFill>
        <p:spPr>
          <a:xfrm>
            <a:off x="1" y="0"/>
            <a:ext cx="9144000" cy="995874"/>
          </a:xfrm>
          <a:prstGeom prst="rect">
            <a:avLst/>
          </a:prstGeom>
          <a:noFill/>
          <a:ln>
            <a:noFill/>
          </a:ln>
        </p:spPr>
      </p:pic>
      <p:grpSp>
        <p:nvGrpSpPr>
          <p:cNvPr id="160" name="Google Shape;160;p56"/>
          <p:cNvGrpSpPr/>
          <p:nvPr/>
        </p:nvGrpSpPr>
        <p:grpSpPr>
          <a:xfrm>
            <a:off x="7909222" y="51272"/>
            <a:ext cx="1103962" cy="873142"/>
            <a:chOff x="4787671" y="3863282"/>
            <a:chExt cx="1103962" cy="873142"/>
          </a:xfrm>
        </p:grpSpPr>
        <p:sp>
          <p:nvSpPr>
            <p:cNvPr id="161" name="Google Shape;161;p56"/>
            <p:cNvSpPr/>
            <p:nvPr/>
          </p:nvSpPr>
          <p:spPr>
            <a:xfrm>
              <a:off x="4787671" y="3863282"/>
              <a:ext cx="1103962" cy="873142"/>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2" name="Google Shape;162;p56"/>
            <p:cNvSpPr txBox="1"/>
            <p:nvPr/>
          </p:nvSpPr>
          <p:spPr>
            <a:xfrm>
              <a:off x="4923968" y="3982371"/>
              <a:ext cx="851515" cy="5078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SPECIES</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FFFFFF"/>
                </a:buClr>
                <a:buSzPts val="1100"/>
                <a:buFont typeface="Calibri"/>
                <a:buNone/>
              </a:pPr>
              <a:r>
                <a:rPr lang="en-US" sz="1100" b="0" i="0" u="none" strike="noStrike" cap="none">
                  <a:solidFill>
                    <a:srgbClr val="FFFFFF"/>
                  </a:solidFill>
                  <a:latin typeface="Calibri"/>
                  <a:ea typeface="Calibri"/>
                  <a:cs typeface="Calibri"/>
                  <a:sym typeface="Calibri"/>
                </a:rPr>
                <a:t>selection</a:t>
              </a:r>
              <a:endParaRPr sz="1600" b="1" i="0" u="none" strike="noStrike" cap="none">
                <a:solidFill>
                  <a:srgbClr val="FFFFFF"/>
                </a:solidFill>
                <a:latin typeface="Calibri"/>
                <a:ea typeface="Calibri"/>
                <a:cs typeface="Calibri"/>
                <a:sym typeface="Calibri"/>
              </a:endParaRPr>
            </a:p>
          </p:txBody>
        </p:sp>
      </p:grpSp>
      <p:pic>
        <p:nvPicPr>
          <p:cNvPr id="163" name="Google Shape;163;p56" descr="2_HydrosphereBannerOpt.png"/>
          <p:cNvPicPr preferRelativeResize="0"/>
          <p:nvPr/>
        </p:nvPicPr>
        <p:blipFill rotWithShape="1">
          <a:blip r:embed="rId4">
            <a:alphaModFix/>
          </a:blip>
          <a:srcRect/>
          <a:stretch/>
        </p:blipFill>
        <p:spPr>
          <a:xfrm rot="-5400000">
            <a:off x="-2846915" y="2846915"/>
            <a:ext cx="6858001" cy="1164169"/>
          </a:xfrm>
          <a:prstGeom prst="rect">
            <a:avLst/>
          </a:prstGeom>
          <a:noFill/>
          <a:ln>
            <a:noFill/>
          </a:ln>
        </p:spPr>
      </p:pic>
      <p:pic>
        <p:nvPicPr>
          <p:cNvPr id="164" name="Google Shape;164;p56" descr="Globe_logo.svg.png"/>
          <p:cNvPicPr preferRelativeResize="0"/>
          <p:nvPr/>
        </p:nvPicPr>
        <p:blipFill rotWithShape="1">
          <a:blip r:embed="rId5">
            <a:alphaModFix/>
          </a:blip>
          <a:srcRect/>
          <a:stretch/>
        </p:blipFill>
        <p:spPr>
          <a:xfrm>
            <a:off x="95536" y="51272"/>
            <a:ext cx="955985" cy="858895"/>
          </a:xfrm>
          <a:prstGeom prst="rect">
            <a:avLst/>
          </a:prstGeom>
          <a:noFill/>
          <a:ln>
            <a:noFill/>
          </a:ln>
          <a:effectLst>
            <a:outerShdw blurRad="292100" dist="139700" dir="2700000" algn="tl" rotWithShape="0">
              <a:srgbClr val="333333">
                <a:alpha val="64313"/>
              </a:srgbClr>
            </a:outerShdw>
          </a:effectLst>
        </p:spPr>
      </p:pic>
      <p:sp>
        <p:nvSpPr>
          <p:cNvPr id="165" name="Google Shape;165;p56"/>
          <p:cNvSpPr/>
          <p:nvPr/>
        </p:nvSpPr>
        <p:spPr>
          <a:xfrm>
            <a:off x="0" y="1287915"/>
            <a:ext cx="1153580" cy="48936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A. What is water pH?</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B. Why collect water pH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C. How your measurements can help</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72"/>
                </a:solidFill>
                <a:latin typeface="Calibri"/>
                <a:ea typeface="Calibri"/>
                <a:cs typeface="Calibri"/>
                <a:sym typeface="Calibri"/>
              </a:rPr>
              <a:t>D. How to collect your data.</a:t>
            </a:r>
            <a:br>
              <a:rPr lang="en-US" sz="1200" b="1" i="0" u="none" strike="noStrike" cap="none">
                <a:solidFill>
                  <a:srgbClr val="000072"/>
                </a:solidFill>
                <a:latin typeface="Calibri"/>
                <a:ea typeface="Calibri"/>
                <a:cs typeface="Calibri"/>
                <a:sym typeface="Calibri"/>
              </a:rPr>
            </a:br>
            <a:endParaRPr sz="1200" b="1" i="0" u="none" strike="noStrike" cap="none">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E. Submitting data to GLOBE.</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F. Understand the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G. Quiz yourself</a:t>
            </a: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H. Additional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resources</a:t>
            </a:r>
            <a:endParaRPr sz="1200" b="1" i="0" u="none" strike="noStrike" cap="none">
              <a:solidFill>
                <a:srgbClr val="8CB3E3"/>
              </a:solidFill>
              <a:latin typeface="Calibri"/>
              <a:ea typeface="Calibri"/>
              <a:cs typeface="Calibri"/>
              <a:sym typeface="Calibri"/>
            </a:endParaRPr>
          </a:p>
        </p:txBody>
      </p:sp>
      <p:pic>
        <p:nvPicPr>
          <p:cNvPr id="166" name="Google Shape;166;p56" descr="IconHydrosphereSM.png"/>
          <p:cNvPicPr preferRelativeResize="0"/>
          <p:nvPr/>
        </p:nvPicPr>
        <p:blipFill rotWithShape="1">
          <a:blip r:embed="rId6">
            <a:alphaModFix/>
          </a:blip>
          <a:srcRect/>
          <a:stretch/>
        </p:blipFill>
        <p:spPr>
          <a:xfrm>
            <a:off x="3557185" y="231394"/>
            <a:ext cx="545060" cy="554609"/>
          </a:xfrm>
          <a:prstGeom prst="rect">
            <a:avLst/>
          </a:prstGeom>
          <a:noFill/>
          <a:ln>
            <a:noFill/>
          </a:ln>
          <a:effectLst>
            <a:outerShdw blurRad="292100" dist="139700" dir="2700000" algn="tl" rotWithShape="0">
              <a:srgbClr val="333333">
                <a:alpha val="64313"/>
              </a:srgbClr>
            </a:outerShdw>
          </a:effectLst>
        </p:spPr>
      </p:pic>
      <p:sp>
        <p:nvSpPr>
          <p:cNvPr id="167" name="Google Shape;167;p56"/>
          <p:cNvSpPr txBox="1"/>
          <p:nvPr/>
        </p:nvSpPr>
        <p:spPr>
          <a:xfrm>
            <a:off x="1106451" y="312685"/>
            <a:ext cx="2587707"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1A2659"/>
                </a:solidFill>
                <a:latin typeface="Calibri"/>
                <a:ea typeface="Calibri"/>
                <a:cs typeface="Calibri"/>
                <a:sym typeface="Calibri"/>
              </a:rPr>
              <a:t>     Hydrosphere</a:t>
            </a:r>
            <a:endParaRPr sz="1800" b="1" i="0" u="none" strike="noStrike" cap="none">
              <a:solidFill>
                <a:srgbClr val="1A2659"/>
              </a:solidFill>
              <a:latin typeface="Calibri"/>
              <a:ea typeface="Calibri"/>
              <a:cs typeface="Calibri"/>
              <a:sym typeface="Calibri"/>
            </a:endParaRPr>
          </a:p>
        </p:txBody>
      </p:sp>
      <p:sp>
        <p:nvSpPr>
          <p:cNvPr id="168" name="Google Shape;168;p56"/>
          <p:cNvSpPr txBox="1"/>
          <p:nvPr/>
        </p:nvSpPr>
        <p:spPr>
          <a:xfrm>
            <a:off x="4290610" y="358851"/>
            <a:ext cx="347192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A2659"/>
              </a:buClr>
              <a:buSzPts val="1800"/>
              <a:buFont typeface="Calibri"/>
              <a:buNone/>
            </a:pPr>
            <a:r>
              <a:rPr lang="en-US" sz="1800" b="1" i="0" u="none" strike="noStrike" cap="none">
                <a:solidFill>
                  <a:srgbClr val="1A2659"/>
                </a:solidFill>
                <a:latin typeface="Calibri"/>
                <a:ea typeface="Calibri"/>
                <a:cs typeface="Calibri"/>
                <a:sym typeface="Calibri"/>
              </a:rPr>
              <a:t>Water pH Using pH Paper</a:t>
            </a:r>
            <a:endParaRPr sz="1800" b="1" i="0" u="none" strike="noStrike" cap="none">
              <a:solidFill>
                <a:srgbClr val="1A2659"/>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73"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70"/>
        <p:cNvGrpSpPr/>
        <p:nvPr/>
      </p:nvGrpSpPr>
      <p:grpSpPr>
        <a:xfrm>
          <a:off x="0" y="0"/>
          <a:ext cx="0" cy="0"/>
          <a:chOff x="0" y="0"/>
          <a:chExt cx="0" cy="0"/>
        </a:xfrm>
      </p:grpSpPr>
      <p:pic>
        <p:nvPicPr>
          <p:cNvPr id="171" name="Google Shape;171;p58" descr="2_HydrosphereBannerOpt.png"/>
          <p:cNvPicPr preferRelativeResize="0"/>
          <p:nvPr/>
        </p:nvPicPr>
        <p:blipFill rotWithShape="1">
          <a:blip r:embed="rId3">
            <a:alphaModFix/>
          </a:blip>
          <a:srcRect/>
          <a:stretch/>
        </p:blipFill>
        <p:spPr>
          <a:xfrm>
            <a:off x="1" y="0"/>
            <a:ext cx="9144000" cy="995874"/>
          </a:xfrm>
          <a:prstGeom prst="rect">
            <a:avLst/>
          </a:prstGeom>
          <a:noFill/>
          <a:ln>
            <a:noFill/>
          </a:ln>
        </p:spPr>
      </p:pic>
      <p:grpSp>
        <p:nvGrpSpPr>
          <p:cNvPr id="172" name="Google Shape;172;p58"/>
          <p:cNvGrpSpPr/>
          <p:nvPr/>
        </p:nvGrpSpPr>
        <p:grpSpPr>
          <a:xfrm>
            <a:off x="7932915" y="55980"/>
            <a:ext cx="1103962" cy="873142"/>
            <a:chOff x="6285205" y="3863282"/>
            <a:chExt cx="1103962" cy="873142"/>
          </a:xfrm>
        </p:grpSpPr>
        <p:sp>
          <p:nvSpPr>
            <p:cNvPr id="173" name="Google Shape;173;p58"/>
            <p:cNvSpPr/>
            <p:nvPr/>
          </p:nvSpPr>
          <p:spPr>
            <a:xfrm>
              <a:off x="6285205" y="3863282"/>
              <a:ext cx="1103962" cy="873142"/>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4" name="Google Shape;174;p58"/>
            <p:cNvSpPr txBox="1"/>
            <p:nvPr/>
          </p:nvSpPr>
          <p:spPr>
            <a:xfrm>
              <a:off x="6497594" y="3982371"/>
              <a:ext cx="699330" cy="5078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SITE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FFFFFF"/>
                </a:buClr>
                <a:buSzPts val="1100"/>
                <a:buFont typeface="Calibri"/>
                <a:buNone/>
              </a:pPr>
              <a:r>
                <a:rPr lang="en-US" sz="1100" b="0" i="0" u="none" strike="noStrike" cap="none">
                  <a:solidFill>
                    <a:srgbClr val="FFFFFF"/>
                  </a:solidFill>
                  <a:latin typeface="Calibri"/>
                  <a:ea typeface="Calibri"/>
                  <a:cs typeface="Calibri"/>
                  <a:sym typeface="Calibri"/>
                </a:rPr>
                <a:t>selection</a:t>
              </a:r>
              <a:endParaRPr sz="1600" b="1" i="0" u="none" strike="noStrike" cap="none">
                <a:solidFill>
                  <a:srgbClr val="FFFFFF"/>
                </a:solidFill>
                <a:latin typeface="Calibri"/>
                <a:ea typeface="Calibri"/>
                <a:cs typeface="Calibri"/>
                <a:sym typeface="Calibri"/>
              </a:endParaRPr>
            </a:p>
          </p:txBody>
        </p:sp>
      </p:grpSp>
      <p:pic>
        <p:nvPicPr>
          <p:cNvPr id="175" name="Google Shape;175;p58" descr="2_HydrosphereBannerOpt.png"/>
          <p:cNvPicPr preferRelativeResize="0"/>
          <p:nvPr/>
        </p:nvPicPr>
        <p:blipFill rotWithShape="1">
          <a:blip r:embed="rId4">
            <a:alphaModFix/>
          </a:blip>
          <a:srcRect/>
          <a:stretch/>
        </p:blipFill>
        <p:spPr>
          <a:xfrm rot="-5400000">
            <a:off x="-2846915" y="2846915"/>
            <a:ext cx="6858001" cy="1164169"/>
          </a:xfrm>
          <a:prstGeom prst="rect">
            <a:avLst/>
          </a:prstGeom>
          <a:noFill/>
          <a:ln>
            <a:noFill/>
          </a:ln>
        </p:spPr>
      </p:pic>
      <p:pic>
        <p:nvPicPr>
          <p:cNvPr id="176" name="Google Shape;176;p58" descr="Globe_logo.svg.png"/>
          <p:cNvPicPr preferRelativeResize="0"/>
          <p:nvPr/>
        </p:nvPicPr>
        <p:blipFill rotWithShape="1">
          <a:blip r:embed="rId5">
            <a:alphaModFix/>
          </a:blip>
          <a:srcRect/>
          <a:stretch/>
        </p:blipFill>
        <p:spPr>
          <a:xfrm>
            <a:off x="95536" y="51272"/>
            <a:ext cx="955985" cy="858895"/>
          </a:xfrm>
          <a:prstGeom prst="rect">
            <a:avLst/>
          </a:prstGeom>
          <a:noFill/>
          <a:ln>
            <a:noFill/>
          </a:ln>
          <a:effectLst>
            <a:outerShdw blurRad="292100" dist="139700" dir="2700000" algn="tl" rotWithShape="0">
              <a:srgbClr val="333333">
                <a:alpha val="64313"/>
              </a:srgbClr>
            </a:outerShdw>
          </a:effectLst>
        </p:spPr>
      </p:pic>
      <p:sp>
        <p:nvSpPr>
          <p:cNvPr id="177" name="Google Shape;177;p58"/>
          <p:cNvSpPr/>
          <p:nvPr/>
        </p:nvSpPr>
        <p:spPr>
          <a:xfrm>
            <a:off x="0" y="1287915"/>
            <a:ext cx="1153580" cy="48936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A. What is water pH?</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B. Why collect water pH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C. How your measurements can help</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72"/>
                </a:solidFill>
                <a:latin typeface="Calibri"/>
                <a:ea typeface="Calibri"/>
                <a:cs typeface="Calibri"/>
                <a:sym typeface="Calibri"/>
              </a:rPr>
              <a:t>D. How to collect your data.</a:t>
            </a:r>
            <a:br>
              <a:rPr lang="en-US" sz="1200" b="1" i="0" u="none" strike="noStrike" cap="none">
                <a:solidFill>
                  <a:srgbClr val="000072"/>
                </a:solidFill>
                <a:latin typeface="Calibri"/>
                <a:ea typeface="Calibri"/>
                <a:cs typeface="Calibri"/>
                <a:sym typeface="Calibri"/>
              </a:rPr>
            </a:br>
            <a:endParaRPr sz="1200" b="1" i="0" u="none" strike="noStrike" cap="none">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E. Submitting data to GLOBE.</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F. Understand the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G. Quiz yourself</a:t>
            </a: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H. Additional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resources</a:t>
            </a:r>
            <a:endParaRPr sz="1200" b="1" i="0" u="none" strike="noStrike" cap="none">
              <a:solidFill>
                <a:srgbClr val="8CB3E3"/>
              </a:solidFill>
              <a:latin typeface="Calibri"/>
              <a:ea typeface="Calibri"/>
              <a:cs typeface="Calibri"/>
              <a:sym typeface="Calibri"/>
            </a:endParaRPr>
          </a:p>
        </p:txBody>
      </p:sp>
      <p:pic>
        <p:nvPicPr>
          <p:cNvPr id="178" name="Google Shape;178;p58" descr="IconHydrosphereSM.png"/>
          <p:cNvPicPr preferRelativeResize="0"/>
          <p:nvPr/>
        </p:nvPicPr>
        <p:blipFill rotWithShape="1">
          <a:blip r:embed="rId6">
            <a:alphaModFix/>
          </a:blip>
          <a:srcRect/>
          <a:stretch/>
        </p:blipFill>
        <p:spPr>
          <a:xfrm>
            <a:off x="3557185" y="231394"/>
            <a:ext cx="545060" cy="554609"/>
          </a:xfrm>
          <a:prstGeom prst="rect">
            <a:avLst/>
          </a:prstGeom>
          <a:noFill/>
          <a:ln>
            <a:noFill/>
          </a:ln>
          <a:effectLst>
            <a:outerShdw blurRad="292100" dist="139700" dir="2700000" algn="tl" rotWithShape="0">
              <a:srgbClr val="333333">
                <a:alpha val="64313"/>
              </a:srgbClr>
            </a:outerShdw>
          </a:effectLst>
        </p:spPr>
      </p:pic>
      <p:sp>
        <p:nvSpPr>
          <p:cNvPr id="179" name="Google Shape;179;p58"/>
          <p:cNvSpPr txBox="1"/>
          <p:nvPr/>
        </p:nvSpPr>
        <p:spPr>
          <a:xfrm>
            <a:off x="1106451" y="312685"/>
            <a:ext cx="2587707"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1A2659"/>
                </a:solidFill>
                <a:latin typeface="Calibri"/>
                <a:ea typeface="Calibri"/>
                <a:cs typeface="Calibri"/>
                <a:sym typeface="Calibri"/>
              </a:rPr>
              <a:t>     Hydrosphere</a:t>
            </a:r>
            <a:endParaRPr sz="1800" b="1" i="0" u="none" strike="noStrike" cap="none">
              <a:solidFill>
                <a:srgbClr val="1A2659"/>
              </a:solidFill>
              <a:latin typeface="Calibri"/>
              <a:ea typeface="Calibri"/>
              <a:cs typeface="Calibri"/>
              <a:sym typeface="Calibri"/>
            </a:endParaRPr>
          </a:p>
        </p:txBody>
      </p:sp>
      <p:sp>
        <p:nvSpPr>
          <p:cNvPr id="180" name="Google Shape;180;p58"/>
          <p:cNvSpPr txBox="1"/>
          <p:nvPr/>
        </p:nvSpPr>
        <p:spPr>
          <a:xfrm>
            <a:off x="4290610" y="358851"/>
            <a:ext cx="347192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A2659"/>
              </a:buClr>
              <a:buSzPts val="1800"/>
              <a:buFont typeface="Calibri"/>
              <a:buNone/>
            </a:pPr>
            <a:r>
              <a:rPr lang="en-US" sz="1800" b="1" i="0" u="none" strike="noStrike" cap="none">
                <a:solidFill>
                  <a:srgbClr val="1A2659"/>
                </a:solidFill>
                <a:latin typeface="Calibri"/>
                <a:ea typeface="Calibri"/>
                <a:cs typeface="Calibri"/>
                <a:sym typeface="Calibri"/>
              </a:rPr>
              <a:t>Water pH Using pH Paper</a:t>
            </a:r>
            <a:endParaRPr sz="1800" b="1" i="0" u="none" strike="noStrike" cap="none">
              <a:solidFill>
                <a:srgbClr val="1A2659"/>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75"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82"/>
        <p:cNvGrpSpPr/>
        <p:nvPr/>
      </p:nvGrpSpPr>
      <p:grpSpPr>
        <a:xfrm>
          <a:off x="0" y="0"/>
          <a:ext cx="0" cy="0"/>
          <a:chOff x="0" y="0"/>
          <a:chExt cx="0" cy="0"/>
        </a:xfrm>
      </p:grpSpPr>
      <p:pic>
        <p:nvPicPr>
          <p:cNvPr id="183" name="Google Shape;183;p60" descr="2_HydrosphereBannerOpt.png"/>
          <p:cNvPicPr preferRelativeResize="0"/>
          <p:nvPr/>
        </p:nvPicPr>
        <p:blipFill rotWithShape="1">
          <a:blip r:embed="rId3">
            <a:alphaModFix/>
          </a:blip>
          <a:srcRect/>
          <a:stretch/>
        </p:blipFill>
        <p:spPr>
          <a:xfrm>
            <a:off x="1" y="0"/>
            <a:ext cx="9144000" cy="995874"/>
          </a:xfrm>
          <a:prstGeom prst="rect">
            <a:avLst/>
          </a:prstGeom>
          <a:noFill/>
          <a:ln>
            <a:noFill/>
          </a:ln>
        </p:spPr>
      </p:pic>
      <p:grpSp>
        <p:nvGrpSpPr>
          <p:cNvPr id="184" name="Google Shape;184;p60"/>
          <p:cNvGrpSpPr/>
          <p:nvPr/>
        </p:nvGrpSpPr>
        <p:grpSpPr>
          <a:xfrm>
            <a:off x="7980619" y="51272"/>
            <a:ext cx="1103962" cy="873142"/>
            <a:chOff x="1375335" y="4888824"/>
            <a:chExt cx="1103962" cy="873142"/>
          </a:xfrm>
        </p:grpSpPr>
        <p:sp>
          <p:nvSpPr>
            <p:cNvPr id="185" name="Google Shape;185;p60"/>
            <p:cNvSpPr/>
            <p:nvPr/>
          </p:nvSpPr>
          <p:spPr>
            <a:xfrm>
              <a:off x="1375335" y="4888824"/>
              <a:ext cx="1103962" cy="873142"/>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86" name="Google Shape;186;p60"/>
            <p:cNvSpPr txBox="1"/>
            <p:nvPr/>
          </p:nvSpPr>
          <p:spPr>
            <a:xfrm>
              <a:off x="1568782" y="5007913"/>
              <a:ext cx="737214" cy="5078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SITE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FFFFFF"/>
                </a:buClr>
                <a:buSzPts val="1100"/>
                <a:buFont typeface="Calibri"/>
                <a:buNone/>
              </a:pPr>
              <a:r>
                <a:rPr lang="en-US" sz="1100" b="0" i="0" u="none" strike="noStrike" cap="none">
                  <a:solidFill>
                    <a:srgbClr val="FFFFFF"/>
                  </a:solidFill>
                  <a:latin typeface="Calibri"/>
                  <a:ea typeface="Calibri"/>
                  <a:cs typeface="Calibri"/>
                  <a:sym typeface="Calibri"/>
                </a:rPr>
                <a:t>definition</a:t>
              </a:r>
              <a:endParaRPr sz="1600" b="1" i="0" u="none" strike="noStrike" cap="none">
                <a:solidFill>
                  <a:srgbClr val="FFFFFF"/>
                </a:solidFill>
                <a:latin typeface="Calibri"/>
                <a:ea typeface="Calibri"/>
                <a:cs typeface="Calibri"/>
                <a:sym typeface="Calibri"/>
              </a:endParaRPr>
            </a:p>
          </p:txBody>
        </p:sp>
      </p:grpSp>
      <p:pic>
        <p:nvPicPr>
          <p:cNvPr id="187" name="Google Shape;187;p60" descr="2_HydrosphereBannerOpt.png"/>
          <p:cNvPicPr preferRelativeResize="0"/>
          <p:nvPr/>
        </p:nvPicPr>
        <p:blipFill rotWithShape="1">
          <a:blip r:embed="rId4">
            <a:alphaModFix/>
          </a:blip>
          <a:srcRect/>
          <a:stretch/>
        </p:blipFill>
        <p:spPr>
          <a:xfrm rot="-5400000">
            <a:off x="-2846915" y="2846915"/>
            <a:ext cx="6858001" cy="1164169"/>
          </a:xfrm>
          <a:prstGeom prst="rect">
            <a:avLst/>
          </a:prstGeom>
          <a:noFill/>
          <a:ln>
            <a:noFill/>
          </a:ln>
        </p:spPr>
      </p:pic>
      <p:pic>
        <p:nvPicPr>
          <p:cNvPr id="188" name="Google Shape;188;p60" descr="Globe_logo.svg.png"/>
          <p:cNvPicPr preferRelativeResize="0"/>
          <p:nvPr/>
        </p:nvPicPr>
        <p:blipFill rotWithShape="1">
          <a:blip r:embed="rId5">
            <a:alphaModFix/>
          </a:blip>
          <a:srcRect/>
          <a:stretch/>
        </p:blipFill>
        <p:spPr>
          <a:xfrm>
            <a:off x="95536" y="51272"/>
            <a:ext cx="955985" cy="858895"/>
          </a:xfrm>
          <a:prstGeom prst="rect">
            <a:avLst/>
          </a:prstGeom>
          <a:noFill/>
          <a:ln>
            <a:noFill/>
          </a:ln>
          <a:effectLst>
            <a:outerShdw blurRad="292100" dist="139700" dir="2700000" algn="tl" rotWithShape="0">
              <a:srgbClr val="333333">
                <a:alpha val="64313"/>
              </a:srgbClr>
            </a:outerShdw>
          </a:effectLst>
        </p:spPr>
      </p:pic>
      <p:sp>
        <p:nvSpPr>
          <p:cNvPr id="189" name="Google Shape;189;p60"/>
          <p:cNvSpPr/>
          <p:nvPr/>
        </p:nvSpPr>
        <p:spPr>
          <a:xfrm>
            <a:off x="0" y="1287915"/>
            <a:ext cx="1153580" cy="48936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A. What is water pH?</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B. Why collect water pH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C. How your measurements can help</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72"/>
                </a:solidFill>
                <a:latin typeface="Calibri"/>
                <a:ea typeface="Calibri"/>
                <a:cs typeface="Calibri"/>
                <a:sym typeface="Calibri"/>
              </a:rPr>
              <a:t>D. How to collect your data.</a:t>
            </a:r>
            <a:br>
              <a:rPr lang="en-US" sz="1200" b="1" i="0" u="none" strike="noStrike" cap="none">
                <a:solidFill>
                  <a:srgbClr val="000072"/>
                </a:solidFill>
                <a:latin typeface="Calibri"/>
                <a:ea typeface="Calibri"/>
                <a:cs typeface="Calibri"/>
                <a:sym typeface="Calibri"/>
              </a:rPr>
            </a:br>
            <a:endParaRPr sz="1200" b="1" i="0" u="none" strike="noStrike" cap="none">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E. Submitting data to GLOBE.</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F. Understand the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G. Quiz yourself</a:t>
            </a: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H. Additional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resources</a:t>
            </a:r>
            <a:endParaRPr sz="1200" b="1" i="0" u="none" strike="noStrike" cap="none">
              <a:solidFill>
                <a:srgbClr val="8CB3E3"/>
              </a:solidFill>
              <a:latin typeface="Calibri"/>
              <a:ea typeface="Calibri"/>
              <a:cs typeface="Calibri"/>
              <a:sym typeface="Calibri"/>
            </a:endParaRPr>
          </a:p>
        </p:txBody>
      </p:sp>
      <p:pic>
        <p:nvPicPr>
          <p:cNvPr id="190" name="Google Shape;190;p60" descr="IconHydrosphereSM.png"/>
          <p:cNvPicPr preferRelativeResize="0"/>
          <p:nvPr/>
        </p:nvPicPr>
        <p:blipFill rotWithShape="1">
          <a:blip r:embed="rId6">
            <a:alphaModFix/>
          </a:blip>
          <a:srcRect/>
          <a:stretch/>
        </p:blipFill>
        <p:spPr>
          <a:xfrm>
            <a:off x="3557185" y="231394"/>
            <a:ext cx="545060" cy="554609"/>
          </a:xfrm>
          <a:prstGeom prst="rect">
            <a:avLst/>
          </a:prstGeom>
          <a:noFill/>
          <a:ln>
            <a:noFill/>
          </a:ln>
          <a:effectLst>
            <a:outerShdw blurRad="292100" dist="139700" dir="2700000" algn="tl" rotWithShape="0">
              <a:srgbClr val="333333">
                <a:alpha val="64313"/>
              </a:srgbClr>
            </a:outerShdw>
          </a:effectLst>
        </p:spPr>
      </p:pic>
      <p:sp>
        <p:nvSpPr>
          <p:cNvPr id="191" name="Google Shape;191;p60"/>
          <p:cNvSpPr txBox="1"/>
          <p:nvPr/>
        </p:nvSpPr>
        <p:spPr>
          <a:xfrm>
            <a:off x="1106451" y="312685"/>
            <a:ext cx="2587707"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1A2659"/>
                </a:solidFill>
                <a:latin typeface="Calibri"/>
                <a:ea typeface="Calibri"/>
                <a:cs typeface="Calibri"/>
                <a:sym typeface="Calibri"/>
              </a:rPr>
              <a:t>     Hydrosphere</a:t>
            </a:r>
            <a:endParaRPr sz="1800" b="1" i="0" u="none" strike="noStrike" cap="none">
              <a:solidFill>
                <a:srgbClr val="1A2659"/>
              </a:solidFill>
              <a:latin typeface="Calibri"/>
              <a:ea typeface="Calibri"/>
              <a:cs typeface="Calibri"/>
              <a:sym typeface="Calibri"/>
            </a:endParaRPr>
          </a:p>
        </p:txBody>
      </p:sp>
      <p:sp>
        <p:nvSpPr>
          <p:cNvPr id="192" name="Google Shape;192;p60"/>
          <p:cNvSpPr txBox="1"/>
          <p:nvPr/>
        </p:nvSpPr>
        <p:spPr>
          <a:xfrm>
            <a:off x="4290610" y="358851"/>
            <a:ext cx="347192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A2659"/>
              </a:buClr>
              <a:buSzPts val="1800"/>
              <a:buFont typeface="Calibri"/>
              <a:buNone/>
            </a:pPr>
            <a:r>
              <a:rPr lang="en-US" sz="1800" b="1" i="0" u="none" strike="noStrike" cap="none">
                <a:solidFill>
                  <a:srgbClr val="1A2659"/>
                </a:solidFill>
                <a:latin typeface="Calibri"/>
                <a:ea typeface="Calibri"/>
                <a:cs typeface="Calibri"/>
                <a:sym typeface="Calibri"/>
              </a:rPr>
              <a:t>Water pH Using pH Paper</a:t>
            </a:r>
            <a:endParaRPr sz="1800" b="1" i="0" u="none" strike="noStrike" cap="none">
              <a:solidFill>
                <a:srgbClr val="1A2659"/>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77"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94"/>
        <p:cNvGrpSpPr/>
        <p:nvPr/>
      </p:nvGrpSpPr>
      <p:grpSpPr>
        <a:xfrm>
          <a:off x="0" y="0"/>
          <a:ext cx="0" cy="0"/>
          <a:chOff x="0" y="0"/>
          <a:chExt cx="0" cy="0"/>
        </a:xfrm>
      </p:grpSpPr>
      <p:pic>
        <p:nvPicPr>
          <p:cNvPr id="195" name="Google Shape;195;p62" descr="2_HydrosphereBannerOpt.png"/>
          <p:cNvPicPr preferRelativeResize="0"/>
          <p:nvPr/>
        </p:nvPicPr>
        <p:blipFill rotWithShape="1">
          <a:blip r:embed="rId3">
            <a:alphaModFix/>
          </a:blip>
          <a:srcRect/>
          <a:stretch/>
        </p:blipFill>
        <p:spPr>
          <a:xfrm>
            <a:off x="1" y="0"/>
            <a:ext cx="9144000" cy="995874"/>
          </a:xfrm>
          <a:prstGeom prst="rect">
            <a:avLst/>
          </a:prstGeom>
          <a:noFill/>
          <a:ln>
            <a:noFill/>
          </a:ln>
        </p:spPr>
      </p:pic>
      <p:grpSp>
        <p:nvGrpSpPr>
          <p:cNvPr id="196" name="Google Shape;196;p62"/>
          <p:cNvGrpSpPr/>
          <p:nvPr/>
        </p:nvGrpSpPr>
        <p:grpSpPr>
          <a:xfrm>
            <a:off x="7959841" y="51272"/>
            <a:ext cx="1103962" cy="873142"/>
            <a:chOff x="3038859" y="4998979"/>
            <a:chExt cx="1103962" cy="873142"/>
          </a:xfrm>
        </p:grpSpPr>
        <p:sp>
          <p:nvSpPr>
            <p:cNvPr id="197" name="Google Shape;197;p62"/>
            <p:cNvSpPr/>
            <p:nvPr/>
          </p:nvSpPr>
          <p:spPr>
            <a:xfrm>
              <a:off x="3038859" y="4998979"/>
              <a:ext cx="1103962" cy="873142"/>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98" name="Google Shape;198;p62"/>
            <p:cNvSpPr txBox="1"/>
            <p:nvPr/>
          </p:nvSpPr>
          <p:spPr>
            <a:xfrm>
              <a:off x="3078977" y="5149817"/>
              <a:ext cx="1043876" cy="5078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PLOTTING</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FFFFFF"/>
                </a:buClr>
                <a:buSzPts val="1100"/>
                <a:buFont typeface="Calibri"/>
                <a:buNone/>
              </a:pPr>
              <a:r>
                <a:rPr lang="en-US" sz="1100" b="0" i="0" u="none" strike="noStrike" cap="none">
                  <a:solidFill>
                    <a:srgbClr val="FFFFFF"/>
                  </a:solidFill>
                  <a:latin typeface="Calibri"/>
                  <a:ea typeface="Calibri"/>
                  <a:cs typeface="Calibri"/>
                  <a:sym typeface="Calibri"/>
                </a:rPr>
                <a:t>Your site</a:t>
              </a:r>
              <a:endParaRPr sz="1600" b="1" i="0" u="none" strike="noStrike" cap="none">
                <a:solidFill>
                  <a:srgbClr val="FFFFFF"/>
                </a:solidFill>
                <a:latin typeface="Calibri"/>
                <a:ea typeface="Calibri"/>
                <a:cs typeface="Calibri"/>
                <a:sym typeface="Calibri"/>
              </a:endParaRPr>
            </a:p>
          </p:txBody>
        </p:sp>
      </p:grpSp>
      <p:pic>
        <p:nvPicPr>
          <p:cNvPr id="199" name="Google Shape;199;p62" descr="2_HydrosphereBannerOpt.png"/>
          <p:cNvPicPr preferRelativeResize="0"/>
          <p:nvPr/>
        </p:nvPicPr>
        <p:blipFill rotWithShape="1">
          <a:blip r:embed="rId4">
            <a:alphaModFix/>
          </a:blip>
          <a:srcRect/>
          <a:stretch/>
        </p:blipFill>
        <p:spPr>
          <a:xfrm rot="-5400000">
            <a:off x="-2846915" y="2846915"/>
            <a:ext cx="6858001" cy="1164169"/>
          </a:xfrm>
          <a:prstGeom prst="rect">
            <a:avLst/>
          </a:prstGeom>
          <a:noFill/>
          <a:ln>
            <a:noFill/>
          </a:ln>
        </p:spPr>
      </p:pic>
      <p:pic>
        <p:nvPicPr>
          <p:cNvPr id="200" name="Google Shape;200;p62" descr="Globe_logo.svg.png"/>
          <p:cNvPicPr preferRelativeResize="0"/>
          <p:nvPr/>
        </p:nvPicPr>
        <p:blipFill rotWithShape="1">
          <a:blip r:embed="rId5">
            <a:alphaModFix/>
          </a:blip>
          <a:srcRect/>
          <a:stretch/>
        </p:blipFill>
        <p:spPr>
          <a:xfrm>
            <a:off x="95536" y="51272"/>
            <a:ext cx="955985" cy="858895"/>
          </a:xfrm>
          <a:prstGeom prst="rect">
            <a:avLst/>
          </a:prstGeom>
          <a:noFill/>
          <a:ln>
            <a:noFill/>
          </a:ln>
          <a:effectLst>
            <a:outerShdw blurRad="292100" dist="139700" dir="2700000" algn="tl" rotWithShape="0">
              <a:srgbClr val="333333">
                <a:alpha val="64313"/>
              </a:srgbClr>
            </a:outerShdw>
          </a:effectLst>
        </p:spPr>
      </p:pic>
      <p:sp>
        <p:nvSpPr>
          <p:cNvPr id="201" name="Google Shape;201;p62"/>
          <p:cNvSpPr/>
          <p:nvPr/>
        </p:nvSpPr>
        <p:spPr>
          <a:xfrm>
            <a:off x="0" y="1287915"/>
            <a:ext cx="1153580" cy="48936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A. What is water pH?</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B. Why collect water pH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C. How your measurements can help</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72"/>
                </a:solidFill>
                <a:latin typeface="Calibri"/>
                <a:ea typeface="Calibri"/>
                <a:cs typeface="Calibri"/>
                <a:sym typeface="Calibri"/>
              </a:rPr>
              <a:t>D. How to collect your data.</a:t>
            </a:r>
            <a:br>
              <a:rPr lang="en-US" sz="1200" b="1" i="0" u="none" strike="noStrike" cap="none">
                <a:solidFill>
                  <a:srgbClr val="000072"/>
                </a:solidFill>
                <a:latin typeface="Calibri"/>
                <a:ea typeface="Calibri"/>
                <a:cs typeface="Calibri"/>
                <a:sym typeface="Calibri"/>
              </a:rPr>
            </a:br>
            <a:endParaRPr sz="1200" b="1" i="0" u="none" strike="noStrike" cap="none">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E. Entering data on GLOBE Website.</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F. Understand the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G. Quiz yourself</a:t>
            </a: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H. Additional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resources</a:t>
            </a:r>
            <a:endParaRPr sz="1200" b="1" i="0" u="none" strike="noStrike" cap="none">
              <a:solidFill>
                <a:srgbClr val="8CB3E3"/>
              </a:solidFill>
              <a:latin typeface="Calibri"/>
              <a:ea typeface="Calibri"/>
              <a:cs typeface="Calibri"/>
              <a:sym typeface="Calibri"/>
            </a:endParaRPr>
          </a:p>
        </p:txBody>
      </p:sp>
      <p:pic>
        <p:nvPicPr>
          <p:cNvPr id="202" name="Google Shape;202;p62" descr="IconHydrosphereSM.png"/>
          <p:cNvPicPr preferRelativeResize="0"/>
          <p:nvPr/>
        </p:nvPicPr>
        <p:blipFill rotWithShape="1">
          <a:blip r:embed="rId6">
            <a:alphaModFix/>
          </a:blip>
          <a:srcRect/>
          <a:stretch/>
        </p:blipFill>
        <p:spPr>
          <a:xfrm>
            <a:off x="3557185" y="231394"/>
            <a:ext cx="545060" cy="554609"/>
          </a:xfrm>
          <a:prstGeom prst="rect">
            <a:avLst/>
          </a:prstGeom>
          <a:noFill/>
          <a:ln>
            <a:noFill/>
          </a:ln>
          <a:effectLst>
            <a:outerShdw blurRad="292100" dist="139700" dir="2700000" algn="tl" rotWithShape="0">
              <a:srgbClr val="333333">
                <a:alpha val="64313"/>
              </a:srgbClr>
            </a:outerShdw>
          </a:effectLst>
        </p:spPr>
      </p:pic>
      <p:sp>
        <p:nvSpPr>
          <p:cNvPr id="203" name="Google Shape;203;p62"/>
          <p:cNvSpPr txBox="1"/>
          <p:nvPr/>
        </p:nvSpPr>
        <p:spPr>
          <a:xfrm>
            <a:off x="1106451" y="312685"/>
            <a:ext cx="2587707"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1A2659"/>
                </a:solidFill>
                <a:latin typeface="Calibri"/>
                <a:ea typeface="Calibri"/>
                <a:cs typeface="Calibri"/>
                <a:sym typeface="Calibri"/>
              </a:rPr>
              <a:t>     Hydrosphere</a:t>
            </a:r>
            <a:endParaRPr sz="1800" b="1" i="0" u="none" strike="noStrike" cap="none">
              <a:solidFill>
                <a:srgbClr val="1A2659"/>
              </a:solidFill>
              <a:latin typeface="Calibri"/>
              <a:ea typeface="Calibri"/>
              <a:cs typeface="Calibri"/>
              <a:sym typeface="Calibri"/>
            </a:endParaRPr>
          </a:p>
        </p:txBody>
      </p:sp>
      <p:sp>
        <p:nvSpPr>
          <p:cNvPr id="204" name="Google Shape;204;p62"/>
          <p:cNvSpPr txBox="1"/>
          <p:nvPr/>
        </p:nvSpPr>
        <p:spPr>
          <a:xfrm>
            <a:off x="4290610" y="358851"/>
            <a:ext cx="347192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A2659"/>
              </a:buClr>
              <a:buSzPts val="1800"/>
              <a:buFont typeface="Calibri"/>
              <a:buNone/>
            </a:pPr>
            <a:r>
              <a:rPr lang="en-US" sz="1800" b="1" i="0" u="none" strike="noStrike" cap="none">
                <a:solidFill>
                  <a:srgbClr val="1A2659"/>
                </a:solidFill>
                <a:latin typeface="Calibri"/>
                <a:ea typeface="Calibri"/>
                <a:cs typeface="Calibri"/>
                <a:sym typeface="Calibri"/>
              </a:rPr>
              <a:t>Water pH Using pH Paper</a:t>
            </a:r>
            <a:endParaRPr sz="1800" b="1" i="0" u="none" strike="noStrike" cap="none">
              <a:solidFill>
                <a:srgbClr val="1A2659"/>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7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06"/>
        <p:cNvGrpSpPr/>
        <p:nvPr/>
      </p:nvGrpSpPr>
      <p:grpSpPr>
        <a:xfrm>
          <a:off x="0" y="0"/>
          <a:ext cx="0" cy="0"/>
          <a:chOff x="0" y="0"/>
          <a:chExt cx="0" cy="0"/>
        </a:xfrm>
      </p:grpSpPr>
      <p:pic>
        <p:nvPicPr>
          <p:cNvPr id="207" name="Google Shape;207;p64" descr="2_HydrosphereBannerOpt.png"/>
          <p:cNvPicPr preferRelativeResize="0"/>
          <p:nvPr/>
        </p:nvPicPr>
        <p:blipFill rotWithShape="1">
          <a:blip r:embed="rId3">
            <a:alphaModFix/>
          </a:blip>
          <a:srcRect/>
          <a:stretch/>
        </p:blipFill>
        <p:spPr>
          <a:xfrm>
            <a:off x="1" y="0"/>
            <a:ext cx="9144000" cy="995874"/>
          </a:xfrm>
          <a:prstGeom prst="rect">
            <a:avLst/>
          </a:prstGeom>
          <a:noFill/>
          <a:ln>
            <a:noFill/>
          </a:ln>
        </p:spPr>
      </p:pic>
      <p:pic>
        <p:nvPicPr>
          <p:cNvPr id="208" name="Google Shape;208;p64" descr="2_HydrosphereBannerOpt.png"/>
          <p:cNvPicPr preferRelativeResize="0"/>
          <p:nvPr/>
        </p:nvPicPr>
        <p:blipFill rotWithShape="1">
          <a:blip r:embed="rId4">
            <a:alphaModFix/>
          </a:blip>
          <a:srcRect/>
          <a:stretch/>
        </p:blipFill>
        <p:spPr>
          <a:xfrm rot="-5400000">
            <a:off x="-2846915" y="2846915"/>
            <a:ext cx="6858001" cy="1164169"/>
          </a:xfrm>
          <a:prstGeom prst="rect">
            <a:avLst/>
          </a:prstGeom>
          <a:noFill/>
          <a:ln>
            <a:noFill/>
          </a:ln>
        </p:spPr>
      </p:pic>
      <p:pic>
        <p:nvPicPr>
          <p:cNvPr id="209" name="Google Shape;209;p64" descr="Globe_logo.svg.png"/>
          <p:cNvPicPr preferRelativeResize="0"/>
          <p:nvPr/>
        </p:nvPicPr>
        <p:blipFill rotWithShape="1">
          <a:blip r:embed="rId5">
            <a:alphaModFix/>
          </a:blip>
          <a:srcRect/>
          <a:stretch/>
        </p:blipFill>
        <p:spPr>
          <a:xfrm>
            <a:off x="95536" y="51272"/>
            <a:ext cx="955985" cy="858895"/>
          </a:xfrm>
          <a:prstGeom prst="rect">
            <a:avLst/>
          </a:prstGeom>
          <a:noFill/>
          <a:ln>
            <a:noFill/>
          </a:ln>
          <a:effectLst>
            <a:outerShdw blurRad="292100" dist="139700" dir="2700000" algn="tl" rotWithShape="0">
              <a:srgbClr val="333333">
                <a:alpha val="64313"/>
              </a:srgbClr>
            </a:outerShdw>
          </a:effectLst>
        </p:spPr>
      </p:pic>
      <p:pic>
        <p:nvPicPr>
          <p:cNvPr id="210" name="Google Shape;210;p64" descr="IconHydrosphereSM.png"/>
          <p:cNvPicPr preferRelativeResize="0"/>
          <p:nvPr/>
        </p:nvPicPr>
        <p:blipFill rotWithShape="1">
          <a:blip r:embed="rId6">
            <a:alphaModFix/>
          </a:blip>
          <a:srcRect/>
          <a:stretch/>
        </p:blipFill>
        <p:spPr>
          <a:xfrm>
            <a:off x="3557185" y="231394"/>
            <a:ext cx="545060" cy="554609"/>
          </a:xfrm>
          <a:prstGeom prst="rect">
            <a:avLst/>
          </a:prstGeom>
          <a:noFill/>
          <a:ln>
            <a:noFill/>
          </a:ln>
          <a:effectLst>
            <a:outerShdw blurRad="292100" dist="139700" dir="2700000" algn="tl" rotWithShape="0">
              <a:srgbClr val="333333">
                <a:alpha val="64313"/>
              </a:srgbClr>
            </a:outerShdw>
          </a:effectLst>
        </p:spPr>
      </p:pic>
      <p:sp>
        <p:nvSpPr>
          <p:cNvPr id="211" name="Google Shape;211;p64"/>
          <p:cNvSpPr txBox="1"/>
          <p:nvPr/>
        </p:nvSpPr>
        <p:spPr>
          <a:xfrm>
            <a:off x="1106451" y="312685"/>
            <a:ext cx="2587707"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1A2659"/>
                </a:solidFill>
                <a:latin typeface="Calibri"/>
                <a:ea typeface="Calibri"/>
                <a:cs typeface="Calibri"/>
                <a:sym typeface="Calibri"/>
              </a:rPr>
              <a:t>     Hydrosphere</a:t>
            </a:r>
            <a:endParaRPr sz="1800" b="1" i="0" u="none" strike="noStrike" cap="none">
              <a:solidFill>
                <a:srgbClr val="1A2659"/>
              </a:solidFill>
              <a:latin typeface="Calibri"/>
              <a:ea typeface="Calibri"/>
              <a:cs typeface="Calibri"/>
              <a:sym typeface="Calibri"/>
            </a:endParaRPr>
          </a:p>
        </p:txBody>
      </p:sp>
      <p:sp>
        <p:nvSpPr>
          <p:cNvPr id="212" name="Google Shape;212;p64"/>
          <p:cNvSpPr txBox="1"/>
          <p:nvPr/>
        </p:nvSpPr>
        <p:spPr>
          <a:xfrm>
            <a:off x="4290610" y="358851"/>
            <a:ext cx="3509231"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A2659"/>
              </a:buClr>
              <a:buSzPts val="1800"/>
              <a:buFont typeface="Calibri"/>
              <a:buNone/>
            </a:pPr>
            <a:r>
              <a:rPr lang="en-US" sz="1800" b="1" i="0" u="none" strike="noStrike" cap="none">
                <a:solidFill>
                  <a:srgbClr val="1A2659"/>
                </a:solidFill>
                <a:latin typeface="Calibri"/>
                <a:ea typeface="Calibri"/>
                <a:cs typeface="Calibri"/>
                <a:sym typeface="Calibri"/>
              </a:rPr>
              <a:t>Water pH Using pH Meter</a:t>
            </a:r>
            <a:endParaRPr sz="1800" b="1" i="0" u="none" strike="noStrike" cap="none">
              <a:solidFill>
                <a:srgbClr val="1A2659"/>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81"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14"/>
        <p:cNvGrpSpPr/>
        <p:nvPr/>
      </p:nvGrpSpPr>
      <p:grpSpPr>
        <a:xfrm>
          <a:off x="0" y="0"/>
          <a:ext cx="0" cy="0"/>
          <a:chOff x="0" y="0"/>
          <a:chExt cx="0" cy="0"/>
        </a:xfrm>
      </p:grpSpPr>
      <p:grpSp>
        <p:nvGrpSpPr>
          <p:cNvPr id="215" name="Google Shape;215;p66"/>
          <p:cNvGrpSpPr/>
          <p:nvPr/>
        </p:nvGrpSpPr>
        <p:grpSpPr>
          <a:xfrm>
            <a:off x="1445312" y="854228"/>
            <a:ext cx="1122067" cy="887461"/>
            <a:chOff x="1445312" y="854228"/>
            <a:chExt cx="1122067" cy="887461"/>
          </a:xfrm>
        </p:grpSpPr>
        <p:sp>
          <p:nvSpPr>
            <p:cNvPr id="216" name="Google Shape;216;p66"/>
            <p:cNvSpPr/>
            <p:nvPr/>
          </p:nvSpPr>
          <p:spPr>
            <a:xfrm>
              <a:off x="1445312" y="854228"/>
              <a:ext cx="1122067" cy="887461"/>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17" name="Google Shape;217;p66"/>
            <p:cNvSpPr txBox="1"/>
            <p:nvPr/>
          </p:nvSpPr>
          <p:spPr>
            <a:xfrm>
              <a:off x="1587524" y="940377"/>
              <a:ext cx="853964" cy="67710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chemeClr val="lt1"/>
                  </a:solidFill>
                  <a:latin typeface="Calibri"/>
                  <a:ea typeface="Calibri"/>
                  <a:cs typeface="Calibri"/>
                  <a:sym typeface="Calibri"/>
                </a:rPr>
                <a:t>How to</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chemeClr val="lt1"/>
                  </a:solidFill>
                  <a:latin typeface="Calibri"/>
                  <a:ea typeface="Calibri"/>
                  <a:cs typeface="Calibri"/>
                  <a:sym typeface="Calibri"/>
                </a:rPr>
                <a:t>collect your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chemeClr val="lt1"/>
                  </a:solidFill>
                  <a:latin typeface="Calibri"/>
                  <a:ea typeface="Calibri"/>
                  <a:cs typeface="Calibri"/>
                  <a:sym typeface="Calibri"/>
                </a:rPr>
                <a:t>DATA</a:t>
              </a:r>
              <a:endParaRPr sz="1600" b="1" i="0" u="none" strike="noStrike" cap="none">
                <a:solidFill>
                  <a:srgbClr val="FFFFFF"/>
                </a:solidFill>
                <a:latin typeface="Calibri"/>
                <a:ea typeface="Calibri"/>
                <a:cs typeface="Calibri"/>
                <a:sym typeface="Calibri"/>
              </a:endParaRPr>
            </a:p>
          </p:txBody>
        </p:sp>
      </p:grpSp>
      <p:grpSp>
        <p:nvGrpSpPr>
          <p:cNvPr id="218" name="Google Shape;218;p66"/>
          <p:cNvGrpSpPr/>
          <p:nvPr/>
        </p:nvGrpSpPr>
        <p:grpSpPr>
          <a:xfrm>
            <a:off x="2932656" y="872333"/>
            <a:ext cx="1103962" cy="873141"/>
            <a:chOff x="2932656" y="872333"/>
            <a:chExt cx="1103962" cy="873141"/>
          </a:xfrm>
        </p:grpSpPr>
        <p:sp>
          <p:nvSpPr>
            <p:cNvPr id="219" name="Google Shape;219;p66"/>
            <p:cNvSpPr/>
            <p:nvPr/>
          </p:nvSpPr>
          <p:spPr>
            <a:xfrm>
              <a:off x="2932656" y="872333"/>
              <a:ext cx="1103962" cy="873141"/>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20" name="Google Shape;220;p66"/>
            <p:cNvSpPr txBox="1"/>
            <p:nvPr/>
          </p:nvSpPr>
          <p:spPr>
            <a:xfrm>
              <a:off x="3002417" y="965650"/>
              <a:ext cx="963412" cy="5078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TIME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requirements</a:t>
              </a:r>
              <a:endParaRPr sz="1400" b="0" i="0" u="none" strike="noStrike" cap="none">
                <a:solidFill>
                  <a:srgbClr val="000000"/>
                </a:solidFill>
                <a:latin typeface="Arial"/>
                <a:ea typeface="Arial"/>
                <a:cs typeface="Arial"/>
                <a:sym typeface="Arial"/>
              </a:endParaRPr>
            </a:p>
          </p:txBody>
        </p:sp>
      </p:grpSp>
      <p:grpSp>
        <p:nvGrpSpPr>
          <p:cNvPr id="221" name="Google Shape;221;p66"/>
          <p:cNvGrpSpPr/>
          <p:nvPr/>
        </p:nvGrpSpPr>
        <p:grpSpPr>
          <a:xfrm>
            <a:off x="4418556" y="967979"/>
            <a:ext cx="1103962" cy="873141"/>
            <a:chOff x="4418556" y="967979"/>
            <a:chExt cx="1103962" cy="873141"/>
          </a:xfrm>
        </p:grpSpPr>
        <p:sp>
          <p:nvSpPr>
            <p:cNvPr id="222" name="Google Shape;222;p66"/>
            <p:cNvSpPr/>
            <p:nvPr/>
          </p:nvSpPr>
          <p:spPr>
            <a:xfrm>
              <a:off x="4418556" y="967979"/>
              <a:ext cx="1103962" cy="873141"/>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23" name="Google Shape;223;p66"/>
            <p:cNvSpPr txBox="1"/>
            <p:nvPr/>
          </p:nvSpPr>
          <p:spPr>
            <a:xfrm>
              <a:off x="4516379" y="1025602"/>
              <a:ext cx="928459" cy="67710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WHAT IS</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Water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pH?</a:t>
              </a:r>
              <a:endParaRPr sz="1400" b="0" i="0" u="none" strike="noStrike" cap="none">
                <a:solidFill>
                  <a:srgbClr val="000000"/>
                </a:solidFill>
                <a:latin typeface="Arial"/>
                <a:ea typeface="Arial"/>
                <a:cs typeface="Arial"/>
                <a:sym typeface="Arial"/>
              </a:endParaRPr>
            </a:p>
          </p:txBody>
        </p:sp>
      </p:grpSp>
      <p:grpSp>
        <p:nvGrpSpPr>
          <p:cNvPr id="224" name="Google Shape;224;p66"/>
          <p:cNvGrpSpPr/>
          <p:nvPr/>
        </p:nvGrpSpPr>
        <p:grpSpPr>
          <a:xfrm>
            <a:off x="1410627" y="2455123"/>
            <a:ext cx="1103962" cy="893063"/>
            <a:chOff x="1410627" y="2455123"/>
            <a:chExt cx="1103962" cy="893063"/>
          </a:xfrm>
        </p:grpSpPr>
        <p:sp>
          <p:nvSpPr>
            <p:cNvPr id="225" name="Google Shape;225;p66"/>
            <p:cNvSpPr/>
            <p:nvPr/>
          </p:nvSpPr>
          <p:spPr>
            <a:xfrm>
              <a:off x="1410627" y="2475045"/>
              <a:ext cx="1103962" cy="873141"/>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26" name="Google Shape;226;p66"/>
            <p:cNvSpPr txBox="1"/>
            <p:nvPr/>
          </p:nvSpPr>
          <p:spPr>
            <a:xfrm>
              <a:off x="1440510" y="2455123"/>
              <a:ext cx="1043174" cy="84638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HOW</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your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measurements</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can help</a:t>
              </a:r>
              <a:endParaRPr sz="1400" b="0" i="0" u="none" strike="noStrike" cap="none">
                <a:solidFill>
                  <a:srgbClr val="000000"/>
                </a:solidFill>
                <a:latin typeface="Arial"/>
                <a:ea typeface="Arial"/>
                <a:cs typeface="Arial"/>
                <a:sym typeface="Arial"/>
              </a:endParaRPr>
            </a:p>
          </p:txBody>
        </p:sp>
      </p:grpSp>
      <p:grpSp>
        <p:nvGrpSpPr>
          <p:cNvPr id="227" name="Google Shape;227;p66"/>
          <p:cNvGrpSpPr/>
          <p:nvPr/>
        </p:nvGrpSpPr>
        <p:grpSpPr>
          <a:xfrm>
            <a:off x="2981189" y="2467920"/>
            <a:ext cx="1103962" cy="880267"/>
            <a:chOff x="2981189" y="2467920"/>
            <a:chExt cx="1103962" cy="880267"/>
          </a:xfrm>
        </p:grpSpPr>
        <p:sp>
          <p:nvSpPr>
            <p:cNvPr id="228" name="Google Shape;228;p66"/>
            <p:cNvSpPr/>
            <p:nvPr/>
          </p:nvSpPr>
          <p:spPr>
            <a:xfrm>
              <a:off x="2981189" y="2475046"/>
              <a:ext cx="1103962" cy="873141"/>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29" name="Google Shape;229;p66"/>
            <p:cNvSpPr txBox="1"/>
            <p:nvPr/>
          </p:nvSpPr>
          <p:spPr>
            <a:xfrm>
              <a:off x="3144060" y="2467920"/>
              <a:ext cx="756036" cy="84638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Enter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data on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GLOBE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website</a:t>
              </a:r>
              <a:endParaRPr sz="1400" b="0" i="0" u="none" strike="noStrike" cap="none">
                <a:solidFill>
                  <a:srgbClr val="000000"/>
                </a:solidFill>
                <a:latin typeface="Arial"/>
                <a:ea typeface="Arial"/>
                <a:cs typeface="Arial"/>
                <a:sym typeface="Arial"/>
              </a:endParaRPr>
            </a:p>
          </p:txBody>
        </p:sp>
      </p:grpSp>
      <p:grpSp>
        <p:nvGrpSpPr>
          <p:cNvPr id="230" name="Google Shape;230;p66"/>
          <p:cNvGrpSpPr/>
          <p:nvPr/>
        </p:nvGrpSpPr>
        <p:grpSpPr>
          <a:xfrm>
            <a:off x="4463231" y="2475168"/>
            <a:ext cx="1103962" cy="873141"/>
            <a:chOff x="4463231" y="2475168"/>
            <a:chExt cx="1103962" cy="873141"/>
          </a:xfrm>
        </p:grpSpPr>
        <p:sp>
          <p:nvSpPr>
            <p:cNvPr id="231" name="Google Shape;231;p66"/>
            <p:cNvSpPr/>
            <p:nvPr/>
          </p:nvSpPr>
          <p:spPr>
            <a:xfrm>
              <a:off x="4463231" y="2475168"/>
              <a:ext cx="1103962" cy="873141"/>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32" name="Google Shape;232;p66"/>
            <p:cNvSpPr txBox="1"/>
            <p:nvPr/>
          </p:nvSpPr>
          <p:spPr>
            <a:xfrm>
              <a:off x="4594786" y="2553957"/>
              <a:ext cx="860989" cy="67710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Understand</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the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DATA</a:t>
              </a:r>
              <a:endParaRPr sz="1400" b="0" i="0" u="none" strike="noStrike" cap="none">
                <a:solidFill>
                  <a:srgbClr val="000000"/>
                </a:solidFill>
                <a:latin typeface="Arial"/>
                <a:ea typeface="Arial"/>
                <a:cs typeface="Arial"/>
                <a:sym typeface="Arial"/>
              </a:endParaRPr>
            </a:p>
          </p:txBody>
        </p:sp>
      </p:grpSp>
      <p:grpSp>
        <p:nvGrpSpPr>
          <p:cNvPr id="233" name="Google Shape;233;p66"/>
          <p:cNvGrpSpPr/>
          <p:nvPr/>
        </p:nvGrpSpPr>
        <p:grpSpPr>
          <a:xfrm>
            <a:off x="5902565" y="945552"/>
            <a:ext cx="1103962" cy="879786"/>
            <a:chOff x="5902565" y="945552"/>
            <a:chExt cx="1103962" cy="879786"/>
          </a:xfrm>
        </p:grpSpPr>
        <p:sp>
          <p:nvSpPr>
            <p:cNvPr id="234" name="Google Shape;234;p66"/>
            <p:cNvSpPr/>
            <p:nvPr/>
          </p:nvSpPr>
          <p:spPr>
            <a:xfrm>
              <a:off x="5902565" y="952197"/>
              <a:ext cx="1103962" cy="873141"/>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35" name="Google Shape;235;p66"/>
            <p:cNvSpPr txBox="1"/>
            <p:nvPr/>
          </p:nvSpPr>
          <p:spPr>
            <a:xfrm>
              <a:off x="6095497" y="945552"/>
              <a:ext cx="738247" cy="84638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WHY</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Collect</a:t>
              </a:r>
              <a:endParaRPr sz="1100" b="0" i="0" u="none" strike="noStrike" cap="none">
                <a:solidFill>
                  <a:srgbClr val="FFFFFF"/>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Water pH</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 data?</a:t>
              </a:r>
              <a:endParaRPr sz="1400" b="0" i="0" u="none" strike="noStrike" cap="none">
                <a:solidFill>
                  <a:srgbClr val="000000"/>
                </a:solidFill>
                <a:latin typeface="Arial"/>
                <a:ea typeface="Arial"/>
                <a:cs typeface="Arial"/>
                <a:sym typeface="Arial"/>
              </a:endParaRPr>
            </a:p>
          </p:txBody>
        </p:sp>
      </p:grpSp>
      <p:grpSp>
        <p:nvGrpSpPr>
          <p:cNvPr id="236" name="Google Shape;236;p66"/>
          <p:cNvGrpSpPr/>
          <p:nvPr/>
        </p:nvGrpSpPr>
        <p:grpSpPr>
          <a:xfrm>
            <a:off x="1375335" y="3781280"/>
            <a:ext cx="1103962" cy="873141"/>
            <a:chOff x="1375335" y="3781280"/>
            <a:chExt cx="1103962" cy="873141"/>
          </a:xfrm>
        </p:grpSpPr>
        <p:sp>
          <p:nvSpPr>
            <p:cNvPr id="237" name="Google Shape;237;p66"/>
            <p:cNvSpPr/>
            <p:nvPr/>
          </p:nvSpPr>
          <p:spPr>
            <a:xfrm>
              <a:off x="1375335" y="3781280"/>
              <a:ext cx="1103962" cy="873141"/>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38" name="Google Shape;238;p66"/>
            <p:cNvSpPr txBox="1"/>
            <p:nvPr/>
          </p:nvSpPr>
          <p:spPr>
            <a:xfrm>
              <a:off x="1550424" y="3929244"/>
              <a:ext cx="773926" cy="5078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Additional</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INFO</a:t>
              </a:r>
              <a:endParaRPr sz="1400" b="0" i="0" u="none" strike="noStrike" cap="none">
                <a:solidFill>
                  <a:srgbClr val="000000"/>
                </a:solidFill>
                <a:latin typeface="Arial"/>
                <a:ea typeface="Arial"/>
                <a:cs typeface="Arial"/>
                <a:sym typeface="Arial"/>
              </a:endParaRPr>
            </a:p>
          </p:txBody>
        </p:sp>
      </p:grpSp>
      <p:grpSp>
        <p:nvGrpSpPr>
          <p:cNvPr id="239" name="Google Shape;239;p66"/>
          <p:cNvGrpSpPr/>
          <p:nvPr/>
        </p:nvGrpSpPr>
        <p:grpSpPr>
          <a:xfrm>
            <a:off x="3144060" y="3786557"/>
            <a:ext cx="1103962" cy="873142"/>
            <a:chOff x="3144060" y="3786557"/>
            <a:chExt cx="1103962" cy="873142"/>
          </a:xfrm>
        </p:grpSpPr>
        <p:sp>
          <p:nvSpPr>
            <p:cNvPr id="240" name="Google Shape;240;p66"/>
            <p:cNvSpPr/>
            <p:nvPr/>
          </p:nvSpPr>
          <p:spPr>
            <a:xfrm>
              <a:off x="3144060" y="3786557"/>
              <a:ext cx="1103962" cy="873142"/>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41" name="Google Shape;241;p66"/>
            <p:cNvSpPr txBox="1"/>
            <p:nvPr/>
          </p:nvSpPr>
          <p:spPr>
            <a:xfrm>
              <a:off x="3253648" y="3905646"/>
              <a:ext cx="904934" cy="754053"/>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GLOBAL</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FFFFFF"/>
                </a:buClr>
                <a:buSzPts val="1100"/>
                <a:buFont typeface="Calibri"/>
                <a:buNone/>
              </a:pPr>
              <a:r>
                <a:rPr lang="en-US" sz="1100" b="0" i="0" u="none" strike="noStrike" cap="none">
                  <a:solidFill>
                    <a:srgbClr val="FFFFFF"/>
                  </a:solidFill>
                  <a:latin typeface="Calibri"/>
                  <a:ea typeface="Calibri"/>
                  <a:cs typeface="Calibri"/>
                  <a:sym typeface="Calibri"/>
                </a:rPr>
                <a:t>perspectives</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600"/>
                <a:buFont typeface="Arial"/>
                <a:buNone/>
              </a:pPr>
              <a:endParaRPr sz="1600" b="1" i="0" u="none" strike="noStrike" cap="none">
                <a:solidFill>
                  <a:srgbClr val="FFFFFF"/>
                </a:solidFill>
                <a:latin typeface="Calibri"/>
                <a:ea typeface="Calibri"/>
                <a:cs typeface="Calibri"/>
                <a:sym typeface="Calibri"/>
              </a:endParaRPr>
            </a:p>
          </p:txBody>
        </p:sp>
      </p:grpSp>
      <p:grpSp>
        <p:nvGrpSpPr>
          <p:cNvPr id="242" name="Google Shape;242;p66"/>
          <p:cNvGrpSpPr/>
          <p:nvPr/>
        </p:nvGrpSpPr>
        <p:grpSpPr>
          <a:xfrm>
            <a:off x="4787671" y="3863282"/>
            <a:ext cx="1103962" cy="873142"/>
            <a:chOff x="4787671" y="3863282"/>
            <a:chExt cx="1103962" cy="873142"/>
          </a:xfrm>
        </p:grpSpPr>
        <p:sp>
          <p:nvSpPr>
            <p:cNvPr id="243" name="Google Shape;243;p66"/>
            <p:cNvSpPr/>
            <p:nvPr/>
          </p:nvSpPr>
          <p:spPr>
            <a:xfrm>
              <a:off x="4787671" y="3863282"/>
              <a:ext cx="1103962" cy="873142"/>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44" name="Google Shape;244;p66"/>
            <p:cNvSpPr txBox="1"/>
            <p:nvPr/>
          </p:nvSpPr>
          <p:spPr>
            <a:xfrm>
              <a:off x="4923968" y="3982371"/>
              <a:ext cx="851515" cy="5078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SPECIES</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FFFFFF"/>
                </a:buClr>
                <a:buSzPts val="1100"/>
                <a:buFont typeface="Calibri"/>
                <a:buNone/>
              </a:pPr>
              <a:r>
                <a:rPr lang="en-US" sz="1100" b="0" i="0" u="none" strike="noStrike" cap="none">
                  <a:solidFill>
                    <a:srgbClr val="FFFFFF"/>
                  </a:solidFill>
                  <a:latin typeface="Calibri"/>
                  <a:ea typeface="Calibri"/>
                  <a:cs typeface="Calibri"/>
                  <a:sym typeface="Calibri"/>
                </a:rPr>
                <a:t>selection</a:t>
              </a:r>
              <a:endParaRPr sz="1600" b="1" i="0" u="none" strike="noStrike" cap="none">
                <a:solidFill>
                  <a:srgbClr val="FFFFFF"/>
                </a:solidFill>
                <a:latin typeface="Calibri"/>
                <a:ea typeface="Calibri"/>
                <a:cs typeface="Calibri"/>
                <a:sym typeface="Calibri"/>
              </a:endParaRPr>
            </a:p>
          </p:txBody>
        </p:sp>
      </p:grpSp>
      <p:grpSp>
        <p:nvGrpSpPr>
          <p:cNvPr id="245" name="Google Shape;245;p66"/>
          <p:cNvGrpSpPr/>
          <p:nvPr/>
        </p:nvGrpSpPr>
        <p:grpSpPr>
          <a:xfrm>
            <a:off x="6285205" y="3863282"/>
            <a:ext cx="1103962" cy="873142"/>
            <a:chOff x="6285205" y="3863282"/>
            <a:chExt cx="1103962" cy="873142"/>
          </a:xfrm>
        </p:grpSpPr>
        <p:sp>
          <p:nvSpPr>
            <p:cNvPr id="246" name="Google Shape;246;p66"/>
            <p:cNvSpPr/>
            <p:nvPr/>
          </p:nvSpPr>
          <p:spPr>
            <a:xfrm>
              <a:off x="6285205" y="3863282"/>
              <a:ext cx="1103962" cy="873142"/>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47" name="Google Shape;247;p66"/>
            <p:cNvSpPr txBox="1"/>
            <p:nvPr/>
          </p:nvSpPr>
          <p:spPr>
            <a:xfrm>
              <a:off x="6497594" y="3982371"/>
              <a:ext cx="699330" cy="5078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SITE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FFFFFF"/>
                </a:buClr>
                <a:buSzPts val="1100"/>
                <a:buFont typeface="Calibri"/>
                <a:buNone/>
              </a:pPr>
              <a:r>
                <a:rPr lang="en-US" sz="1100" b="0" i="0" u="none" strike="noStrike" cap="none">
                  <a:solidFill>
                    <a:srgbClr val="FFFFFF"/>
                  </a:solidFill>
                  <a:latin typeface="Calibri"/>
                  <a:ea typeface="Calibri"/>
                  <a:cs typeface="Calibri"/>
                  <a:sym typeface="Calibri"/>
                </a:rPr>
                <a:t>selection</a:t>
              </a:r>
              <a:endParaRPr sz="1600" b="1" i="0" u="none" strike="noStrike" cap="none">
                <a:solidFill>
                  <a:srgbClr val="FFFFFF"/>
                </a:solidFill>
                <a:latin typeface="Calibri"/>
                <a:ea typeface="Calibri"/>
                <a:cs typeface="Calibri"/>
                <a:sym typeface="Calibri"/>
              </a:endParaRPr>
            </a:p>
          </p:txBody>
        </p:sp>
      </p:grpSp>
      <p:grpSp>
        <p:nvGrpSpPr>
          <p:cNvPr id="248" name="Google Shape;248;p66"/>
          <p:cNvGrpSpPr/>
          <p:nvPr/>
        </p:nvGrpSpPr>
        <p:grpSpPr>
          <a:xfrm>
            <a:off x="1375335" y="4888824"/>
            <a:ext cx="1103962" cy="873142"/>
            <a:chOff x="1375335" y="4888824"/>
            <a:chExt cx="1103962" cy="873142"/>
          </a:xfrm>
        </p:grpSpPr>
        <p:sp>
          <p:nvSpPr>
            <p:cNvPr id="249" name="Google Shape;249;p66"/>
            <p:cNvSpPr/>
            <p:nvPr/>
          </p:nvSpPr>
          <p:spPr>
            <a:xfrm>
              <a:off x="1375335" y="4888824"/>
              <a:ext cx="1103962" cy="873142"/>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50" name="Google Shape;250;p66"/>
            <p:cNvSpPr txBox="1"/>
            <p:nvPr/>
          </p:nvSpPr>
          <p:spPr>
            <a:xfrm>
              <a:off x="1568782" y="5007913"/>
              <a:ext cx="737214" cy="5078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SITE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FFFFFF"/>
                </a:buClr>
                <a:buSzPts val="1100"/>
                <a:buFont typeface="Calibri"/>
                <a:buNone/>
              </a:pPr>
              <a:r>
                <a:rPr lang="en-US" sz="1100" b="0" i="0" u="none" strike="noStrike" cap="none">
                  <a:solidFill>
                    <a:srgbClr val="FFFFFF"/>
                  </a:solidFill>
                  <a:latin typeface="Calibri"/>
                  <a:ea typeface="Calibri"/>
                  <a:cs typeface="Calibri"/>
                  <a:sym typeface="Calibri"/>
                </a:rPr>
                <a:t>definition</a:t>
              </a:r>
              <a:endParaRPr sz="1600" b="1" i="0" u="none" strike="noStrike" cap="none">
                <a:solidFill>
                  <a:srgbClr val="FFFFFF"/>
                </a:solidFill>
                <a:latin typeface="Calibri"/>
                <a:ea typeface="Calibri"/>
                <a:cs typeface="Calibri"/>
                <a:sym typeface="Calibri"/>
              </a:endParaRPr>
            </a:p>
          </p:txBody>
        </p:sp>
      </p:grpSp>
      <p:grpSp>
        <p:nvGrpSpPr>
          <p:cNvPr id="251" name="Google Shape;251;p66"/>
          <p:cNvGrpSpPr/>
          <p:nvPr/>
        </p:nvGrpSpPr>
        <p:grpSpPr>
          <a:xfrm>
            <a:off x="4838174" y="5007913"/>
            <a:ext cx="1172116" cy="873142"/>
            <a:chOff x="4838174" y="5007913"/>
            <a:chExt cx="1172116" cy="873142"/>
          </a:xfrm>
        </p:grpSpPr>
        <p:sp>
          <p:nvSpPr>
            <p:cNvPr id="252" name="Google Shape;252;p66"/>
            <p:cNvSpPr/>
            <p:nvPr/>
          </p:nvSpPr>
          <p:spPr>
            <a:xfrm>
              <a:off x="4862177" y="5007913"/>
              <a:ext cx="1103962" cy="873142"/>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53" name="Google Shape;253;p66"/>
            <p:cNvSpPr txBox="1"/>
            <p:nvPr/>
          </p:nvSpPr>
          <p:spPr>
            <a:xfrm>
              <a:off x="4838174" y="5232832"/>
              <a:ext cx="1172116" cy="33855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MATERIALS</a:t>
              </a:r>
              <a:endParaRPr sz="1400" b="0" i="0" u="none" strike="noStrike" cap="none">
                <a:solidFill>
                  <a:srgbClr val="000000"/>
                </a:solidFill>
                <a:latin typeface="Arial"/>
                <a:ea typeface="Arial"/>
                <a:cs typeface="Arial"/>
                <a:sym typeface="Arial"/>
              </a:endParaRPr>
            </a:p>
          </p:txBody>
        </p:sp>
      </p:grpSp>
      <p:grpSp>
        <p:nvGrpSpPr>
          <p:cNvPr id="254" name="Google Shape;254;p66"/>
          <p:cNvGrpSpPr/>
          <p:nvPr/>
        </p:nvGrpSpPr>
        <p:grpSpPr>
          <a:xfrm>
            <a:off x="3038859" y="4998979"/>
            <a:ext cx="1103962" cy="873142"/>
            <a:chOff x="3038859" y="4998979"/>
            <a:chExt cx="1103962" cy="873142"/>
          </a:xfrm>
        </p:grpSpPr>
        <p:sp>
          <p:nvSpPr>
            <p:cNvPr id="255" name="Google Shape;255;p66"/>
            <p:cNvSpPr/>
            <p:nvPr/>
          </p:nvSpPr>
          <p:spPr>
            <a:xfrm>
              <a:off x="3038859" y="4998979"/>
              <a:ext cx="1103962" cy="873142"/>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56" name="Google Shape;256;p66"/>
            <p:cNvSpPr txBox="1"/>
            <p:nvPr/>
          </p:nvSpPr>
          <p:spPr>
            <a:xfrm>
              <a:off x="3078977" y="5149817"/>
              <a:ext cx="1043876" cy="5078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PLOTTING</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FFFFFF"/>
                </a:buClr>
                <a:buSzPts val="1100"/>
                <a:buFont typeface="Calibri"/>
                <a:buNone/>
              </a:pPr>
              <a:r>
                <a:rPr lang="en-US" sz="1100" b="0" i="0" u="none" strike="noStrike" cap="none">
                  <a:solidFill>
                    <a:srgbClr val="FFFFFF"/>
                  </a:solidFill>
                  <a:latin typeface="Calibri"/>
                  <a:ea typeface="Calibri"/>
                  <a:cs typeface="Calibri"/>
                  <a:sym typeface="Calibri"/>
                </a:rPr>
                <a:t>Your site</a:t>
              </a:r>
              <a:endParaRPr sz="1600" b="1" i="0" u="none" strike="noStrike" cap="none">
                <a:solidFill>
                  <a:srgbClr val="FFFFFF"/>
                </a:solidFill>
                <a:latin typeface="Calibri"/>
                <a:ea typeface="Calibri"/>
                <a:cs typeface="Calibri"/>
                <a:sym typeface="Calibri"/>
              </a:endParaRPr>
            </a:p>
          </p:txBody>
        </p:sp>
      </p:grpSp>
      <p:pic>
        <p:nvPicPr>
          <p:cNvPr id="257" name="Google Shape;257;p66" descr="1_LinkICON_8_14_15.png">
            <a:hlinkClick r:id="rId3"/>
          </p:cNvPr>
          <p:cNvPicPr preferRelativeResize="0"/>
          <p:nvPr/>
        </p:nvPicPr>
        <p:blipFill rotWithShape="1">
          <a:blip r:embed="rId4">
            <a:alphaModFix/>
          </a:blip>
          <a:srcRect/>
          <a:stretch/>
        </p:blipFill>
        <p:spPr>
          <a:xfrm>
            <a:off x="7462157" y="1031436"/>
            <a:ext cx="430755" cy="430755"/>
          </a:xfrm>
          <a:prstGeom prst="rect">
            <a:avLst/>
          </a:prstGeom>
          <a:noFill/>
          <a:ln>
            <a:noFill/>
          </a:ln>
          <a:effectLst>
            <a:outerShdw blurRad="292100" dist="139700" dir="2700000" algn="tl" rotWithShape="0">
              <a:srgbClr val="333333">
                <a:alpha val="64313"/>
              </a:srgbClr>
            </a:outerShdw>
          </a:effectLst>
        </p:spPr>
      </p:pic>
      <p:pic>
        <p:nvPicPr>
          <p:cNvPr id="258" name="Google Shape;258;p66" descr="1_AttentionICON_8_14_15.png"/>
          <p:cNvPicPr preferRelativeResize="0"/>
          <p:nvPr/>
        </p:nvPicPr>
        <p:blipFill rotWithShape="1">
          <a:blip r:embed="rId5">
            <a:alphaModFix/>
          </a:blip>
          <a:srcRect/>
          <a:stretch/>
        </p:blipFill>
        <p:spPr>
          <a:xfrm>
            <a:off x="8284653" y="1052814"/>
            <a:ext cx="399410" cy="409377"/>
          </a:xfrm>
          <a:prstGeom prst="rect">
            <a:avLst/>
          </a:prstGeom>
          <a:noFill/>
          <a:ln>
            <a:noFill/>
          </a:ln>
          <a:effectLst>
            <a:outerShdw blurRad="292100" dist="139700" dir="2700000" algn="tl" rotWithShape="0">
              <a:srgbClr val="333333">
                <a:alpha val="64313"/>
              </a:srgbClr>
            </a:outerShdw>
          </a:effectLst>
        </p:spPr>
      </p:pic>
      <p:grpSp>
        <p:nvGrpSpPr>
          <p:cNvPr id="259" name="Google Shape;259;p66"/>
          <p:cNvGrpSpPr/>
          <p:nvPr/>
        </p:nvGrpSpPr>
        <p:grpSpPr>
          <a:xfrm>
            <a:off x="6010290" y="2485874"/>
            <a:ext cx="1114462" cy="873141"/>
            <a:chOff x="6010290" y="2485874"/>
            <a:chExt cx="1114462" cy="873141"/>
          </a:xfrm>
        </p:grpSpPr>
        <p:grpSp>
          <p:nvGrpSpPr>
            <p:cNvPr id="260" name="Google Shape;260;p66"/>
            <p:cNvGrpSpPr/>
            <p:nvPr/>
          </p:nvGrpSpPr>
          <p:grpSpPr>
            <a:xfrm>
              <a:off x="6010290" y="2485874"/>
              <a:ext cx="1114462" cy="873141"/>
              <a:chOff x="6010290" y="2485874"/>
              <a:chExt cx="1114462" cy="873141"/>
            </a:xfrm>
          </p:grpSpPr>
          <p:sp>
            <p:nvSpPr>
              <p:cNvPr id="261" name="Google Shape;261;p66"/>
              <p:cNvSpPr/>
              <p:nvPr/>
            </p:nvSpPr>
            <p:spPr>
              <a:xfrm>
                <a:off x="6010290" y="2485874"/>
                <a:ext cx="1103962" cy="873141"/>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62" name="Google Shape;262;p66"/>
              <p:cNvSpPr txBox="1"/>
              <p:nvPr/>
            </p:nvSpPr>
            <p:spPr>
              <a:xfrm>
                <a:off x="6019931" y="2510016"/>
                <a:ext cx="1104821" cy="5078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TEST</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Your knowledge</a:t>
                </a:r>
                <a:endParaRPr sz="1400" b="0" i="0" u="none" strike="noStrike" cap="none">
                  <a:solidFill>
                    <a:srgbClr val="000000"/>
                  </a:solidFill>
                  <a:latin typeface="Arial"/>
                  <a:ea typeface="Arial"/>
                  <a:cs typeface="Arial"/>
                  <a:sym typeface="Arial"/>
                </a:endParaRPr>
              </a:p>
            </p:txBody>
          </p:sp>
        </p:grpSp>
        <p:pic>
          <p:nvPicPr>
            <p:cNvPr id="263" name="Google Shape;263;p66" descr="Pencil.png"/>
            <p:cNvPicPr preferRelativeResize="0"/>
            <p:nvPr/>
          </p:nvPicPr>
          <p:blipFill rotWithShape="1">
            <a:blip r:embed="rId6">
              <a:alphaModFix/>
            </a:blip>
            <a:srcRect/>
            <a:stretch/>
          </p:blipFill>
          <p:spPr>
            <a:xfrm rot="4613148">
              <a:off x="6510094" y="2564603"/>
              <a:ext cx="47238" cy="1063873"/>
            </a:xfrm>
            <a:prstGeom prst="rect">
              <a:avLst/>
            </a:prstGeom>
            <a:noFill/>
            <a:ln>
              <a:noFill/>
            </a:ln>
          </p:spPr>
        </p:pic>
      </p:grpSp>
    </p:spTree>
  </p:cSld>
  <p:clrMap bg1="lt1" tx1="dk1" bg2="dk2" tx2="lt2" accent1="accent1" accent2="accent2" accent3="accent3" accent4="accent4" accent5="accent5" accent6="accent6" hlink="hlink" folHlink="folHlink"/>
  <p:sldLayoutIdLst>
    <p:sldLayoutId id="2147483683"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4"/>
        <p:cNvGrpSpPr/>
        <p:nvPr/>
      </p:nvGrpSpPr>
      <p:grpSpPr>
        <a:xfrm>
          <a:off x="0" y="0"/>
          <a:ext cx="0" cy="0"/>
          <a:chOff x="0" y="0"/>
          <a:chExt cx="0" cy="0"/>
        </a:xfrm>
      </p:grpSpPr>
      <p:pic>
        <p:nvPicPr>
          <p:cNvPr id="25" name="Google Shape;25;p34" descr="2_HydrosphereBannerOpt.png"/>
          <p:cNvPicPr preferRelativeResize="0"/>
          <p:nvPr/>
        </p:nvPicPr>
        <p:blipFill rotWithShape="1">
          <a:blip r:embed="rId3">
            <a:alphaModFix/>
          </a:blip>
          <a:srcRect/>
          <a:stretch/>
        </p:blipFill>
        <p:spPr>
          <a:xfrm>
            <a:off x="1" y="0"/>
            <a:ext cx="9144000" cy="995874"/>
          </a:xfrm>
          <a:prstGeom prst="rect">
            <a:avLst/>
          </a:prstGeom>
          <a:noFill/>
          <a:ln>
            <a:noFill/>
          </a:ln>
        </p:spPr>
      </p:pic>
      <p:pic>
        <p:nvPicPr>
          <p:cNvPr id="26" name="Google Shape;26;p34" descr="2_HydrosphereBannerOpt.png"/>
          <p:cNvPicPr preferRelativeResize="0"/>
          <p:nvPr/>
        </p:nvPicPr>
        <p:blipFill rotWithShape="1">
          <a:blip r:embed="rId4">
            <a:alphaModFix/>
          </a:blip>
          <a:srcRect/>
          <a:stretch/>
        </p:blipFill>
        <p:spPr>
          <a:xfrm rot="-5400000">
            <a:off x="-2846915" y="2846915"/>
            <a:ext cx="6858001" cy="1164169"/>
          </a:xfrm>
          <a:prstGeom prst="rect">
            <a:avLst/>
          </a:prstGeom>
          <a:noFill/>
          <a:ln>
            <a:noFill/>
          </a:ln>
        </p:spPr>
      </p:pic>
      <p:pic>
        <p:nvPicPr>
          <p:cNvPr id="27" name="Google Shape;27;p34" descr="Globe_logo.svg.png"/>
          <p:cNvPicPr preferRelativeResize="0"/>
          <p:nvPr/>
        </p:nvPicPr>
        <p:blipFill rotWithShape="1">
          <a:blip r:embed="rId5">
            <a:alphaModFix/>
          </a:blip>
          <a:srcRect/>
          <a:stretch/>
        </p:blipFill>
        <p:spPr>
          <a:xfrm>
            <a:off x="95536" y="51272"/>
            <a:ext cx="955985" cy="858895"/>
          </a:xfrm>
          <a:prstGeom prst="rect">
            <a:avLst/>
          </a:prstGeom>
          <a:noFill/>
          <a:ln>
            <a:noFill/>
          </a:ln>
          <a:effectLst>
            <a:outerShdw blurRad="292100" dist="139700" dir="2700000" algn="tl" rotWithShape="0">
              <a:srgbClr val="333333">
                <a:alpha val="64313"/>
              </a:srgbClr>
            </a:outerShdw>
          </a:effectLst>
        </p:spPr>
      </p:pic>
      <p:sp>
        <p:nvSpPr>
          <p:cNvPr id="28" name="Google Shape;28;p34"/>
          <p:cNvSpPr/>
          <p:nvPr/>
        </p:nvSpPr>
        <p:spPr>
          <a:xfrm>
            <a:off x="0" y="1229425"/>
            <a:ext cx="1153580" cy="48936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72"/>
                </a:solidFill>
                <a:latin typeface="Calibri"/>
                <a:ea typeface="Calibri"/>
                <a:cs typeface="Calibri"/>
                <a:sym typeface="Calibri"/>
              </a:rPr>
              <a:t>A. What is water pH?</a:t>
            </a:r>
            <a:br>
              <a:rPr lang="en-US" sz="1200" b="1" i="0" u="none" strike="noStrike" cap="none">
                <a:solidFill>
                  <a:srgbClr val="000072"/>
                </a:solidFill>
                <a:latin typeface="Calibri"/>
                <a:ea typeface="Calibri"/>
                <a:cs typeface="Calibri"/>
                <a:sym typeface="Calibri"/>
              </a:rPr>
            </a:br>
            <a:endParaRPr sz="1200" b="1" i="0" u="none" strike="noStrike" cap="none">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B. Why collect water pH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C. How your measurements can help</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D. How to collect your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E. Submitting data to GLOBE.</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F. Understand the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G. Quiz yourself</a:t>
            </a: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H. Additional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resources</a:t>
            </a:r>
            <a:endParaRPr sz="1200" b="1" i="0" u="none" strike="noStrike" cap="none">
              <a:solidFill>
                <a:srgbClr val="8CB3E3"/>
              </a:solidFill>
              <a:latin typeface="Calibri"/>
              <a:ea typeface="Calibri"/>
              <a:cs typeface="Calibri"/>
              <a:sym typeface="Calibri"/>
            </a:endParaRPr>
          </a:p>
        </p:txBody>
      </p:sp>
      <p:grpSp>
        <p:nvGrpSpPr>
          <p:cNvPr id="29" name="Google Shape;29;p34"/>
          <p:cNvGrpSpPr/>
          <p:nvPr/>
        </p:nvGrpSpPr>
        <p:grpSpPr>
          <a:xfrm>
            <a:off x="7893399" y="51272"/>
            <a:ext cx="1103962" cy="873141"/>
            <a:chOff x="4418556" y="967979"/>
            <a:chExt cx="1103962" cy="873141"/>
          </a:xfrm>
        </p:grpSpPr>
        <p:sp>
          <p:nvSpPr>
            <p:cNvPr id="30" name="Google Shape;30;p34"/>
            <p:cNvSpPr/>
            <p:nvPr/>
          </p:nvSpPr>
          <p:spPr>
            <a:xfrm>
              <a:off x="4418556" y="967979"/>
              <a:ext cx="1103962" cy="873141"/>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1" name="Google Shape;31;p34"/>
            <p:cNvSpPr txBox="1"/>
            <p:nvPr/>
          </p:nvSpPr>
          <p:spPr>
            <a:xfrm>
              <a:off x="4516379" y="1025602"/>
              <a:ext cx="928459" cy="67710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WHAT IS</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Water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pH</a:t>
              </a:r>
              <a:endParaRPr sz="1400" b="0" i="0" u="none" strike="noStrike" cap="none">
                <a:solidFill>
                  <a:srgbClr val="000000"/>
                </a:solidFill>
                <a:latin typeface="Arial"/>
                <a:ea typeface="Arial"/>
                <a:cs typeface="Arial"/>
                <a:sym typeface="Arial"/>
              </a:endParaRPr>
            </a:p>
          </p:txBody>
        </p:sp>
      </p:grpSp>
      <p:pic>
        <p:nvPicPr>
          <p:cNvPr id="32" name="Google Shape;32;p34" descr="IconHydrosphereSM.png"/>
          <p:cNvPicPr preferRelativeResize="0"/>
          <p:nvPr/>
        </p:nvPicPr>
        <p:blipFill rotWithShape="1">
          <a:blip r:embed="rId6">
            <a:alphaModFix/>
          </a:blip>
          <a:srcRect/>
          <a:stretch/>
        </p:blipFill>
        <p:spPr>
          <a:xfrm>
            <a:off x="3557185" y="231394"/>
            <a:ext cx="545060" cy="554609"/>
          </a:xfrm>
          <a:prstGeom prst="rect">
            <a:avLst/>
          </a:prstGeom>
          <a:noFill/>
          <a:ln>
            <a:noFill/>
          </a:ln>
          <a:effectLst>
            <a:outerShdw blurRad="292100" dist="139700" dir="2700000" algn="tl" rotWithShape="0">
              <a:srgbClr val="333333">
                <a:alpha val="64313"/>
              </a:srgbClr>
            </a:outerShdw>
          </a:effectLst>
        </p:spPr>
      </p:pic>
      <p:sp>
        <p:nvSpPr>
          <p:cNvPr id="33" name="Google Shape;33;p34"/>
          <p:cNvSpPr txBox="1"/>
          <p:nvPr/>
        </p:nvSpPr>
        <p:spPr>
          <a:xfrm>
            <a:off x="1106451" y="312685"/>
            <a:ext cx="2587707"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1A2659"/>
                </a:solidFill>
                <a:latin typeface="Calibri"/>
                <a:ea typeface="Calibri"/>
                <a:cs typeface="Calibri"/>
                <a:sym typeface="Calibri"/>
              </a:rPr>
              <a:t>     Hydrosphere</a:t>
            </a:r>
            <a:endParaRPr sz="1800" b="1" i="0" u="none" strike="noStrike" cap="none">
              <a:solidFill>
                <a:srgbClr val="1A2659"/>
              </a:solidFill>
              <a:latin typeface="Calibri"/>
              <a:ea typeface="Calibri"/>
              <a:cs typeface="Calibri"/>
              <a:sym typeface="Calibri"/>
            </a:endParaRPr>
          </a:p>
        </p:txBody>
      </p:sp>
      <p:sp>
        <p:nvSpPr>
          <p:cNvPr id="34" name="Google Shape;34;p34"/>
          <p:cNvSpPr txBox="1"/>
          <p:nvPr/>
        </p:nvSpPr>
        <p:spPr>
          <a:xfrm>
            <a:off x="4290610" y="358851"/>
            <a:ext cx="347192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A2659"/>
              </a:buClr>
              <a:buSzPts val="1800"/>
              <a:buFont typeface="Calibri"/>
              <a:buNone/>
            </a:pPr>
            <a:r>
              <a:rPr lang="en-US" sz="1800" b="1" i="0" u="none" strike="noStrike" cap="none">
                <a:solidFill>
                  <a:srgbClr val="1A2659"/>
                </a:solidFill>
                <a:latin typeface="Calibri"/>
                <a:ea typeface="Calibri"/>
                <a:cs typeface="Calibri"/>
                <a:sym typeface="Calibri"/>
              </a:rPr>
              <a:t>Water pH Using pH Paper</a:t>
            </a:r>
            <a:endParaRPr sz="1800" b="1" i="0" u="none" strike="noStrike" cap="none">
              <a:solidFill>
                <a:srgbClr val="1A2659"/>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51"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6"/>
        <p:cNvGrpSpPr/>
        <p:nvPr/>
      </p:nvGrpSpPr>
      <p:grpSpPr>
        <a:xfrm>
          <a:off x="0" y="0"/>
          <a:ext cx="0" cy="0"/>
          <a:chOff x="0" y="0"/>
          <a:chExt cx="0" cy="0"/>
        </a:xfrm>
      </p:grpSpPr>
      <p:pic>
        <p:nvPicPr>
          <p:cNvPr id="37" name="Google Shape;37;p36" descr="2_HydrosphereBannerOpt.png"/>
          <p:cNvPicPr preferRelativeResize="0"/>
          <p:nvPr/>
        </p:nvPicPr>
        <p:blipFill rotWithShape="1">
          <a:blip r:embed="rId3">
            <a:alphaModFix/>
          </a:blip>
          <a:srcRect/>
          <a:stretch/>
        </p:blipFill>
        <p:spPr>
          <a:xfrm>
            <a:off x="1" y="0"/>
            <a:ext cx="9144000" cy="995874"/>
          </a:xfrm>
          <a:prstGeom prst="rect">
            <a:avLst/>
          </a:prstGeom>
          <a:noFill/>
          <a:ln>
            <a:noFill/>
          </a:ln>
        </p:spPr>
      </p:pic>
      <p:grpSp>
        <p:nvGrpSpPr>
          <p:cNvPr id="38" name="Google Shape;38;p36"/>
          <p:cNvGrpSpPr/>
          <p:nvPr/>
        </p:nvGrpSpPr>
        <p:grpSpPr>
          <a:xfrm>
            <a:off x="7889899" y="52915"/>
            <a:ext cx="1103962" cy="879786"/>
            <a:chOff x="5902565" y="945552"/>
            <a:chExt cx="1103962" cy="879786"/>
          </a:xfrm>
        </p:grpSpPr>
        <p:sp>
          <p:nvSpPr>
            <p:cNvPr id="39" name="Google Shape;39;p36"/>
            <p:cNvSpPr/>
            <p:nvPr/>
          </p:nvSpPr>
          <p:spPr>
            <a:xfrm>
              <a:off x="5902565" y="952197"/>
              <a:ext cx="1103962" cy="873141"/>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0" name="Google Shape;40;p36"/>
            <p:cNvSpPr txBox="1"/>
            <p:nvPr/>
          </p:nvSpPr>
          <p:spPr>
            <a:xfrm>
              <a:off x="6095495" y="945552"/>
              <a:ext cx="738247" cy="84638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WHY</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Collect</a:t>
              </a:r>
              <a:endParaRPr sz="1100" b="0" i="0" u="none" strike="noStrike" cap="none">
                <a:solidFill>
                  <a:srgbClr val="FFFFFF"/>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Water pH</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data?</a:t>
              </a:r>
              <a:endParaRPr sz="1400" b="0" i="0" u="none" strike="noStrike" cap="none">
                <a:solidFill>
                  <a:srgbClr val="000000"/>
                </a:solidFill>
                <a:latin typeface="Arial"/>
                <a:ea typeface="Arial"/>
                <a:cs typeface="Arial"/>
                <a:sym typeface="Arial"/>
              </a:endParaRPr>
            </a:p>
          </p:txBody>
        </p:sp>
      </p:grpSp>
      <p:pic>
        <p:nvPicPr>
          <p:cNvPr id="41" name="Google Shape;41;p36" descr="2_HydrosphereBannerOpt.png"/>
          <p:cNvPicPr preferRelativeResize="0"/>
          <p:nvPr/>
        </p:nvPicPr>
        <p:blipFill rotWithShape="1">
          <a:blip r:embed="rId4">
            <a:alphaModFix/>
          </a:blip>
          <a:srcRect/>
          <a:stretch/>
        </p:blipFill>
        <p:spPr>
          <a:xfrm rot="-5400000">
            <a:off x="-2846915" y="2846915"/>
            <a:ext cx="6858001" cy="1164169"/>
          </a:xfrm>
          <a:prstGeom prst="rect">
            <a:avLst/>
          </a:prstGeom>
          <a:noFill/>
          <a:ln>
            <a:noFill/>
          </a:ln>
        </p:spPr>
      </p:pic>
      <p:pic>
        <p:nvPicPr>
          <p:cNvPr id="42" name="Google Shape;42;p36" descr="Globe_logo.svg.png"/>
          <p:cNvPicPr preferRelativeResize="0"/>
          <p:nvPr/>
        </p:nvPicPr>
        <p:blipFill rotWithShape="1">
          <a:blip r:embed="rId5">
            <a:alphaModFix/>
          </a:blip>
          <a:srcRect/>
          <a:stretch/>
        </p:blipFill>
        <p:spPr>
          <a:xfrm>
            <a:off x="95536" y="51272"/>
            <a:ext cx="955985" cy="858895"/>
          </a:xfrm>
          <a:prstGeom prst="rect">
            <a:avLst/>
          </a:prstGeom>
          <a:noFill/>
          <a:ln>
            <a:noFill/>
          </a:ln>
          <a:effectLst>
            <a:outerShdw blurRad="292100" dist="139700" dir="2700000" algn="tl" rotWithShape="0">
              <a:srgbClr val="333333">
                <a:alpha val="64313"/>
              </a:srgbClr>
            </a:outerShdw>
          </a:effectLst>
        </p:spPr>
      </p:pic>
      <p:sp>
        <p:nvSpPr>
          <p:cNvPr id="43" name="Google Shape;43;p36"/>
          <p:cNvSpPr/>
          <p:nvPr/>
        </p:nvSpPr>
        <p:spPr>
          <a:xfrm>
            <a:off x="0" y="1229425"/>
            <a:ext cx="1153580" cy="48936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A. What is water pH?</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72"/>
                </a:solidFill>
                <a:latin typeface="Calibri"/>
                <a:ea typeface="Calibri"/>
                <a:cs typeface="Calibri"/>
                <a:sym typeface="Calibri"/>
              </a:rPr>
              <a:t>B. Why collect water pH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C. How your measurements can help</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D. How to collect your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E. Submitting data to GLOBE.</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F. Understand the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G. Quiz yourself</a:t>
            </a: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H. Additional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resources</a:t>
            </a:r>
            <a:endParaRPr sz="1200" b="1" i="0" u="none" strike="noStrike" cap="none">
              <a:solidFill>
                <a:srgbClr val="8CB3E3"/>
              </a:solidFill>
              <a:latin typeface="Calibri"/>
              <a:ea typeface="Calibri"/>
              <a:cs typeface="Calibri"/>
              <a:sym typeface="Calibri"/>
            </a:endParaRPr>
          </a:p>
        </p:txBody>
      </p:sp>
      <p:pic>
        <p:nvPicPr>
          <p:cNvPr id="44" name="Google Shape;44;p36" descr="IconHydrosphereSM.png"/>
          <p:cNvPicPr preferRelativeResize="0"/>
          <p:nvPr/>
        </p:nvPicPr>
        <p:blipFill rotWithShape="1">
          <a:blip r:embed="rId6">
            <a:alphaModFix/>
          </a:blip>
          <a:srcRect/>
          <a:stretch/>
        </p:blipFill>
        <p:spPr>
          <a:xfrm>
            <a:off x="3557185" y="231394"/>
            <a:ext cx="545060" cy="554609"/>
          </a:xfrm>
          <a:prstGeom prst="rect">
            <a:avLst/>
          </a:prstGeom>
          <a:noFill/>
          <a:ln>
            <a:noFill/>
          </a:ln>
          <a:effectLst>
            <a:outerShdw blurRad="292100" dist="139700" dir="2700000" algn="tl" rotWithShape="0">
              <a:srgbClr val="333333">
                <a:alpha val="64313"/>
              </a:srgbClr>
            </a:outerShdw>
          </a:effectLst>
        </p:spPr>
      </p:pic>
      <p:sp>
        <p:nvSpPr>
          <p:cNvPr id="45" name="Google Shape;45;p36"/>
          <p:cNvSpPr txBox="1"/>
          <p:nvPr/>
        </p:nvSpPr>
        <p:spPr>
          <a:xfrm>
            <a:off x="1106451" y="312685"/>
            <a:ext cx="2587707"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1A2659"/>
                </a:solidFill>
                <a:latin typeface="Calibri"/>
                <a:ea typeface="Calibri"/>
                <a:cs typeface="Calibri"/>
                <a:sym typeface="Calibri"/>
              </a:rPr>
              <a:t>     Hydrosphere</a:t>
            </a:r>
            <a:endParaRPr sz="1800" b="1" i="0" u="none" strike="noStrike" cap="none">
              <a:solidFill>
                <a:srgbClr val="1A2659"/>
              </a:solidFill>
              <a:latin typeface="Calibri"/>
              <a:ea typeface="Calibri"/>
              <a:cs typeface="Calibri"/>
              <a:sym typeface="Calibri"/>
            </a:endParaRPr>
          </a:p>
        </p:txBody>
      </p:sp>
      <p:sp>
        <p:nvSpPr>
          <p:cNvPr id="46" name="Google Shape;46;p36"/>
          <p:cNvSpPr txBox="1"/>
          <p:nvPr/>
        </p:nvSpPr>
        <p:spPr>
          <a:xfrm>
            <a:off x="4290610" y="358851"/>
            <a:ext cx="347192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A2659"/>
              </a:buClr>
              <a:buSzPts val="1800"/>
              <a:buFont typeface="Calibri"/>
              <a:buNone/>
            </a:pPr>
            <a:r>
              <a:rPr lang="en-US" sz="1800" b="1" i="0" u="none" strike="noStrike" cap="none">
                <a:solidFill>
                  <a:srgbClr val="1A2659"/>
                </a:solidFill>
                <a:latin typeface="Calibri"/>
                <a:ea typeface="Calibri"/>
                <a:cs typeface="Calibri"/>
                <a:sym typeface="Calibri"/>
              </a:rPr>
              <a:t>Water pH Using pH Paper</a:t>
            </a:r>
            <a:endParaRPr sz="1800" b="1" i="0" u="none" strike="noStrike" cap="none">
              <a:solidFill>
                <a:srgbClr val="1A2659"/>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53"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8"/>
        <p:cNvGrpSpPr/>
        <p:nvPr/>
      </p:nvGrpSpPr>
      <p:grpSpPr>
        <a:xfrm>
          <a:off x="0" y="0"/>
          <a:ext cx="0" cy="0"/>
          <a:chOff x="0" y="0"/>
          <a:chExt cx="0" cy="0"/>
        </a:xfrm>
      </p:grpSpPr>
      <p:pic>
        <p:nvPicPr>
          <p:cNvPr id="49" name="Google Shape;49;p38" descr="2_HydrosphereBannerOpt.png"/>
          <p:cNvPicPr preferRelativeResize="0"/>
          <p:nvPr/>
        </p:nvPicPr>
        <p:blipFill rotWithShape="1">
          <a:blip r:embed="rId3">
            <a:alphaModFix/>
          </a:blip>
          <a:srcRect/>
          <a:stretch/>
        </p:blipFill>
        <p:spPr>
          <a:xfrm>
            <a:off x="1" y="0"/>
            <a:ext cx="9144000" cy="995874"/>
          </a:xfrm>
          <a:prstGeom prst="rect">
            <a:avLst/>
          </a:prstGeom>
          <a:noFill/>
          <a:ln>
            <a:noFill/>
          </a:ln>
        </p:spPr>
      </p:pic>
      <p:grpSp>
        <p:nvGrpSpPr>
          <p:cNvPr id="50" name="Google Shape;50;p38"/>
          <p:cNvGrpSpPr/>
          <p:nvPr/>
        </p:nvGrpSpPr>
        <p:grpSpPr>
          <a:xfrm>
            <a:off x="7912579" y="51272"/>
            <a:ext cx="1103962" cy="893063"/>
            <a:chOff x="1410627" y="2455123"/>
            <a:chExt cx="1103962" cy="893063"/>
          </a:xfrm>
        </p:grpSpPr>
        <p:sp>
          <p:nvSpPr>
            <p:cNvPr id="51" name="Google Shape;51;p38"/>
            <p:cNvSpPr/>
            <p:nvPr/>
          </p:nvSpPr>
          <p:spPr>
            <a:xfrm>
              <a:off x="1410627" y="2475045"/>
              <a:ext cx="1103962" cy="873141"/>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52" name="Google Shape;52;p38"/>
            <p:cNvSpPr txBox="1"/>
            <p:nvPr/>
          </p:nvSpPr>
          <p:spPr>
            <a:xfrm>
              <a:off x="1440510" y="2455123"/>
              <a:ext cx="1043174" cy="84638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HOW</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your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measurements</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can help</a:t>
              </a:r>
              <a:endParaRPr sz="1400" b="0" i="0" u="none" strike="noStrike" cap="none">
                <a:solidFill>
                  <a:srgbClr val="000000"/>
                </a:solidFill>
                <a:latin typeface="Arial"/>
                <a:ea typeface="Arial"/>
                <a:cs typeface="Arial"/>
                <a:sym typeface="Arial"/>
              </a:endParaRPr>
            </a:p>
          </p:txBody>
        </p:sp>
      </p:grpSp>
      <p:pic>
        <p:nvPicPr>
          <p:cNvPr id="53" name="Google Shape;53;p38" descr="2_HydrosphereBannerOpt.png"/>
          <p:cNvPicPr preferRelativeResize="0"/>
          <p:nvPr/>
        </p:nvPicPr>
        <p:blipFill rotWithShape="1">
          <a:blip r:embed="rId4">
            <a:alphaModFix/>
          </a:blip>
          <a:srcRect/>
          <a:stretch/>
        </p:blipFill>
        <p:spPr>
          <a:xfrm rot="-5400000">
            <a:off x="-2846915" y="2846915"/>
            <a:ext cx="6858001" cy="1164169"/>
          </a:xfrm>
          <a:prstGeom prst="rect">
            <a:avLst/>
          </a:prstGeom>
          <a:noFill/>
          <a:ln>
            <a:noFill/>
          </a:ln>
        </p:spPr>
      </p:pic>
      <p:pic>
        <p:nvPicPr>
          <p:cNvPr id="54" name="Google Shape;54;p38" descr="Globe_logo.svg.png"/>
          <p:cNvPicPr preferRelativeResize="0"/>
          <p:nvPr/>
        </p:nvPicPr>
        <p:blipFill rotWithShape="1">
          <a:blip r:embed="rId5">
            <a:alphaModFix/>
          </a:blip>
          <a:srcRect/>
          <a:stretch/>
        </p:blipFill>
        <p:spPr>
          <a:xfrm>
            <a:off x="95536" y="51272"/>
            <a:ext cx="955985" cy="858895"/>
          </a:xfrm>
          <a:prstGeom prst="rect">
            <a:avLst/>
          </a:prstGeom>
          <a:noFill/>
          <a:ln>
            <a:noFill/>
          </a:ln>
          <a:effectLst>
            <a:outerShdw blurRad="292100" dist="139700" dir="2700000" algn="tl" rotWithShape="0">
              <a:srgbClr val="333333">
                <a:alpha val="64313"/>
              </a:srgbClr>
            </a:outerShdw>
          </a:effectLst>
        </p:spPr>
      </p:pic>
      <p:sp>
        <p:nvSpPr>
          <p:cNvPr id="55" name="Google Shape;55;p38"/>
          <p:cNvSpPr/>
          <p:nvPr/>
        </p:nvSpPr>
        <p:spPr>
          <a:xfrm>
            <a:off x="0" y="1229425"/>
            <a:ext cx="1153580" cy="48936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A. What is water pH?</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B. Why collect water pH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72"/>
                </a:solidFill>
                <a:latin typeface="Calibri"/>
                <a:ea typeface="Calibri"/>
                <a:cs typeface="Calibri"/>
                <a:sym typeface="Calibri"/>
              </a:rPr>
              <a:t>C. How your measurements can help</a:t>
            </a:r>
            <a:br>
              <a:rPr lang="en-US" sz="1200" b="1" i="0" u="none" strike="noStrike" cap="none">
                <a:solidFill>
                  <a:srgbClr val="000072"/>
                </a:solidFill>
                <a:latin typeface="Calibri"/>
                <a:ea typeface="Calibri"/>
                <a:cs typeface="Calibri"/>
                <a:sym typeface="Calibri"/>
              </a:rPr>
            </a:br>
            <a:endParaRPr sz="1200" b="1" i="0" u="none" strike="noStrike" cap="none">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D. How to collect your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E. Submitting data to GLOBE.</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F. Understand the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G. Quiz yourself</a:t>
            </a: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H. Additional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resources</a:t>
            </a:r>
            <a:endParaRPr sz="1200" b="1" i="0" u="none" strike="noStrike" cap="none">
              <a:solidFill>
                <a:srgbClr val="8CB3E3"/>
              </a:solidFill>
              <a:latin typeface="Calibri"/>
              <a:ea typeface="Calibri"/>
              <a:cs typeface="Calibri"/>
              <a:sym typeface="Calibri"/>
            </a:endParaRPr>
          </a:p>
        </p:txBody>
      </p:sp>
      <p:pic>
        <p:nvPicPr>
          <p:cNvPr id="56" name="Google Shape;56;p38" descr="IconHydrosphereSM.png"/>
          <p:cNvPicPr preferRelativeResize="0"/>
          <p:nvPr/>
        </p:nvPicPr>
        <p:blipFill rotWithShape="1">
          <a:blip r:embed="rId6">
            <a:alphaModFix/>
          </a:blip>
          <a:srcRect/>
          <a:stretch/>
        </p:blipFill>
        <p:spPr>
          <a:xfrm>
            <a:off x="3557185" y="231394"/>
            <a:ext cx="545060" cy="554609"/>
          </a:xfrm>
          <a:prstGeom prst="rect">
            <a:avLst/>
          </a:prstGeom>
          <a:noFill/>
          <a:ln>
            <a:noFill/>
          </a:ln>
          <a:effectLst>
            <a:outerShdw blurRad="292100" dist="139700" dir="2700000" algn="tl" rotWithShape="0">
              <a:srgbClr val="333333">
                <a:alpha val="64313"/>
              </a:srgbClr>
            </a:outerShdw>
          </a:effectLst>
        </p:spPr>
      </p:pic>
      <p:sp>
        <p:nvSpPr>
          <p:cNvPr id="57" name="Google Shape;57;p38"/>
          <p:cNvSpPr txBox="1"/>
          <p:nvPr/>
        </p:nvSpPr>
        <p:spPr>
          <a:xfrm>
            <a:off x="1106451" y="312685"/>
            <a:ext cx="2587707"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1A2659"/>
                </a:solidFill>
                <a:latin typeface="Calibri"/>
                <a:ea typeface="Calibri"/>
                <a:cs typeface="Calibri"/>
                <a:sym typeface="Calibri"/>
              </a:rPr>
              <a:t>     Hydrosphere</a:t>
            </a:r>
            <a:endParaRPr sz="1800" b="1" i="0" u="none" strike="noStrike" cap="none">
              <a:solidFill>
                <a:srgbClr val="1A2659"/>
              </a:solidFill>
              <a:latin typeface="Calibri"/>
              <a:ea typeface="Calibri"/>
              <a:cs typeface="Calibri"/>
              <a:sym typeface="Calibri"/>
            </a:endParaRPr>
          </a:p>
        </p:txBody>
      </p:sp>
      <p:sp>
        <p:nvSpPr>
          <p:cNvPr id="58" name="Google Shape;58;p38"/>
          <p:cNvSpPr txBox="1"/>
          <p:nvPr/>
        </p:nvSpPr>
        <p:spPr>
          <a:xfrm>
            <a:off x="4290610" y="358851"/>
            <a:ext cx="347192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A2659"/>
              </a:buClr>
              <a:buSzPts val="1800"/>
              <a:buFont typeface="Calibri"/>
              <a:buNone/>
            </a:pPr>
            <a:r>
              <a:rPr lang="en-US" sz="1800" b="1" i="0" u="none" strike="noStrike" cap="none">
                <a:solidFill>
                  <a:srgbClr val="1A2659"/>
                </a:solidFill>
                <a:latin typeface="Calibri"/>
                <a:ea typeface="Calibri"/>
                <a:cs typeface="Calibri"/>
                <a:sym typeface="Calibri"/>
              </a:rPr>
              <a:t>Water pH Using pH Paper</a:t>
            </a:r>
            <a:endParaRPr sz="1800" b="1" i="0" u="none" strike="noStrike" cap="none">
              <a:solidFill>
                <a:srgbClr val="1A2659"/>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55"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0"/>
        <p:cNvGrpSpPr/>
        <p:nvPr/>
      </p:nvGrpSpPr>
      <p:grpSpPr>
        <a:xfrm>
          <a:off x="0" y="0"/>
          <a:ext cx="0" cy="0"/>
          <a:chOff x="0" y="0"/>
          <a:chExt cx="0" cy="0"/>
        </a:xfrm>
      </p:grpSpPr>
      <p:pic>
        <p:nvPicPr>
          <p:cNvPr id="61" name="Google Shape;61;p40" descr="2_HydrosphereBannerOpt.png"/>
          <p:cNvPicPr preferRelativeResize="0"/>
          <p:nvPr/>
        </p:nvPicPr>
        <p:blipFill rotWithShape="1">
          <a:blip r:embed="rId3">
            <a:alphaModFix/>
          </a:blip>
          <a:srcRect/>
          <a:stretch/>
        </p:blipFill>
        <p:spPr>
          <a:xfrm>
            <a:off x="1" y="0"/>
            <a:ext cx="9144000" cy="995874"/>
          </a:xfrm>
          <a:prstGeom prst="rect">
            <a:avLst/>
          </a:prstGeom>
          <a:noFill/>
          <a:ln>
            <a:noFill/>
          </a:ln>
        </p:spPr>
      </p:pic>
      <p:grpSp>
        <p:nvGrpSpPr>
          <p:cNvPr id="62" name="Google Shape;62;p40"/>
          <p:cNvGrpSpPr/>
          <p:nvPr/>
        </p:nvGrpSpPr>
        <p:grpSpPr>
          <a:xfrm>
            <a:off x="7884711" y="43872"/>
            <a:ext cx="1122067" cy="887461"/>
            <a:chOff x="1445312" y="854228"/>
            <a:chExt cx="1122067" cy="887461"/>
          </a:xfrm>
        </p:grpSpPr>
        <p:sp>
          <p:nvSpPr>
            <p:cNvPr id="63" name="Google Shape;63;p40"/>
            <p:cNvSpPr/>
            <p:nvPr/>
          </p:nvSpPr>
          <p:spPr>
            <a:xfrm>
              <a:off x="1445312" y="854228"/>
              <a:ext cx="1122067" cy="887461"/>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4" name="Google Shape;64;p40"/>
            <p:cNvSpPr txBox="1"/>
            <p:nvPr/>
          </p:nvSpPr>
          <p:spPr>
            <a:xfrm>
              <a:off x="1587524" y="940377"/>
              <a:ext cx="853964" cy="67710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chemeClr val="lt1"/>
                  </a:solidFill>
                  <a:latin typeface="Calibri"/>
                  <a:ea typeface="Calibri"/>
                  <a:cs typeface="Calibri"/>
                  <a:sym typeface="Calibri"/>
                </a:rPr>
                <a:t>How to</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chemeClr val="lt1"/>
                  </a:solidFill>
                  <a:latin typeface="Calibri"/>
                  <a:ea typeface="Calibri"/>
                  <a:cs typeface="Calibri"/>
                  <a:sym typeface="Calibri"/>
                </a:rPr>
                <a:t>collect your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chemeClr val="lt1"/>
                  </a:solidFill>
                  <a:latin typeface="Calibri"/>
                  <a:ea typeface="Calibri"/>
                  <a:cs typeface="Calibri"/>
                  <a:sym typeface="Calibri"/>
                </a:rPr>
                <a:t>DATA</a:t>
              </a:r>
              <a:endParaRPr sz="1600" b="1" i="0" u="none" strike="noStrike" cap="none">
                <a:solidFill>
                  <a:srgbClr val="FFFFFF"/>
                </a:solidFill>
                <a:latin typeface="Calibri"/>
                <a:ea typeface="Calibri"/>
                <a:cs typeface="Calibri"/>
                <a:sym typeface="Calibri"/>
              </a:endParaRPr>
            </a:p>
          </p:txBody>
        </p:sp>
      </p:grpSp>
      <p:pic>
        <p:nvPicPr>
          <p:cNvPr id="65" name="Google Shape;65;p40" descr="2_HydrosphereBannerOpt.png"/>
          <p:cNvPicPr preferRelativeResize="0"/>
          <p:nvPr/>
        </p:nvPicPr>
        <p:blipFill rotWithShape="1">
          <a:blip r:embed="rId4">
            <a:alphaModFix/>
          </a:blip>
          <a:srcRect/>
          <a:stretch/>
        </p:blipFill>
        <p:spPr>
          <a:xfrm rot="-5400000">
            <a:off x="-2846915" y="2846915"/>
            <a:ext cx="6858001" cy="1164169"/>
          </a:xfrm>
          <a:prstGeom prst="rect">
            <a:avLst/>
          </a:prstGeom>
          <a:noFill/>
          <a:ln>
            <a:noFill/>
          </a:ln>
        </p:spPr>
      </p:pic>
      <p:pic>
        <p:nvPicPr>
          <p:cNvPr id="66" name="Google Shape;66;p40" descr="Globe_logo.svg.png"/>
          <p:cNvPicPr preferRelativeResize="0"/>
          <p:nvPr/>
        </p:nvPicPr>
        <p:blipFill rotWithShape="1">
          <a:blip r:embed="rId5">
            <a:alphaModFix/>
          </a:blip>
          <a:srcRect/>
          <a:stretch/>
        </p:blipFill>
        <p:spPr>
          <a:xfrm>
            <a:off x="95536" y="51272"/>
            <a:ext cx="955985" cy="858895"/>
          </a:xfrm>
          <a:prstGeom prst="rect">
            <a:avLst/>
          </a:prstGeom>
          <a:noFill/>
          <a:ln>
            <a:noFill/>
          </a:ln>
          <a:effectLst>
            <a:outerShdw blurRad="292100" dist="139700" dir="2700000" algn="tl" rotWithShape="0">
              <a:srgbClr val="333333">
                <a:alpha val="64313"/>
              </a:srgbClr>
            </a:outerShdw>
          </a:effectLst>
        </p:spPr>
      </p:pic>
      <p:sp>
        <p:nvSpPr>
          <p:cNvPr id="67" name="Google Shape;67;p40"/>
          <p:cNvSpPr/>
          <p:nvPr/>
        </p:nvSpPr>
        <p:spPr>
          <a:xfrm>
            <a:off x="0" y="1287915"/>
            <a:ext cx="1153580" cy="48936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A. What is water pH?</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B. Why collect water pH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C. How your measurements can help</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72"/>
                </a:solidFill>
                <a:latin typeface="Calibri"/>
                <a:ea typeface="Calibri"/>
                <a:cs typeface="Calibri"/>
                <a:sym typeface="Calibri"/>
              </a:rPr>
              <a:t>D. How to collect your data.</a:t>
            </a:r>
            <a:br>
              <a:rPr lang="en-US" sz="1200" b="1" i="0" u="none" strike="noStrike" cap="none">
                <a:solidFill>
                  <a:srgbClr val="000072"/>
                </a:solidFill>
                <a:latin typeface="Calibri"/>
                <a:ea typeface="Calibri"/>
                <a:cs typeface="Calibri"/>
                <a:sym typeface="Calibri"/>
              </a:rPr>
            </a:br>
            <a:endParaRPr sz="1200" b="1" i="0" u="none" strike="noStrike" cap="none">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E. Submitting data to GLOBE.</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F. Understand the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G. Quiz yourself</a:t>
            </a: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H. Additional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resources</a:t>
            </a:r>
            <a:endParaRPr sz="1200" b="1" i="0" u="none" strike="noStrike" cap="none">
              <a:solidFill>
                <a:srgbClr val="8CB3E3"/>
              </a:solidFill>
              <a:latin typeface="Calibri"/>
              <a:ea typeface="Calibri"/>
              <a:cs typeface="Calibri"/>
              <a:sym typeface="Calibri"/>
            </a:endParaRPr>
          </a:p>
        </p:txBody>
      </p:sp>
      <p:pic>
        <p:nvPicPr>
          <p:cNvPr id="68" name="Google Shape;68;p40" descr="IconHydrosphereSM.png"/>
          <p:cNvPicPr preferRelativeResize="0"/>
          <p:nvPr/>
        </p:nvPicPr>
        <p:blipFill rotWithShape="1">
          <a:blip r:embed="rId6">
            <a:alphaModFix/>
          </a:blip>
          <a:srcRect/>
          <a:stretch/>
        </p:blipFill>
        <p:spPr>
          <a:xfrm>
            <a:off x="3557185" y="231394"/>
            <a:ext cx="545060" cy="554609"/>
          </a:xfrm>
          <a:prstGeom prst="rect">
            <a:avLst/>
          </a:prstGeom>
          <a:noFill/>
          <a:ln>
            <a:noFill/>
          </a:ln>
          <a:effectLst>
            <a:outerShdw blurRad="292100" dist="139700" dir="2700000" algn="tl" rotWithShape="0">
              <a:srgbClr val="333333">
                <a:alpha val="64313"/>
              </a:srgbClr>
            </a:outerShdw>
          </a:effectLst>
        </p:spPr>
      </p:pic>
      <p:sp>
        <p:nvSpPr>
          <p:cNvPr id="69" name="Google Shape;69;p40"/>
          <p:cNvSpPr txBox="1"/>
          <p:nvPr/>
        </p:nvSpPr>
        <p:spPr>
          <a:xfrm>
            <a:off x="1106451" y="312685"/>
            <a:ext cx="2587707"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1A2659"/>
                </a:solidFill>
                <a:latin typeface="Calibri"/>
                <a:ea typeface="Calibri"/>
                <a:cs typeface="Calibri"/>
                <a:sym typeface="Calibri"/>
              </a:rPr>
              <a:t>     Hydrosphere</a:t>
            </a:r>
            <a:endParaRPr sz="1800" b="1" i="0" u="none" strike="noStrike" cap="none">
              <a:solidFill>
                <a:srgbClr val="1A2659"/>
              </a:solidFill>
              <a:latin typeface="Calibri"/>
              <a:ea typeface="Calibri"/>
              <a:cs typeface="Calibri"/>
              <a:sym typeface="Calibri"/>
            </a:endParaRPr>
          </a:p>
        </p:txBody>
      </p:sp>
      <p:sp>
        <p:nvSpPr>
          <p:cNvPr id="70" name="Google Shape;70;p40"/>
          <p:cNvSpPr txBox="1"/>
          <p:nvPr/>
        </p:nvSpPr>
        <p:spPr>
          <a:xfrm>
            <a:off x="4290610" y="358851"/>
            <a:ext cx="347192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A2659"/>
              </a:buClr>
              <a:buSzPts val="1800"/>
              <a:buFont typeface="Calibri"/>
              <a:buNone/>
            </a:pPr>
            <a:r>
              <a:rPr lang="en-US" sz="1800" b="1" i="0" u="none" strike="noStrike" cap="none">
                <a:solidFill>
                  <a:srgbClr val="1A2659"/>
                </a:solidFill>
                <a:latin typeface="Calibri"/>
                <a:ea typeface="Calibri"/>
                <a:cs typeface="Calibri"/>
                <a:sym typeface="Calibri"/>
              </a:rPr>
              <a:t>Water pH Using pH Paper</a:t>
            </a:r>
            <a:endParaRPr sz="1800" b="1" i="0" u="none" strike="noStrike" cap="none">
              <a:solidFill>
                <a:srgbClr val="1A2659"/>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57"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2"/>
        <p:cNvGrpSpPr/>
        <p:nvPr/>
      </p:nvGrpSpPr>
      <p:grpSpPr>
        <a:xfrm>
          <a:off x="0" y="0"/>
          <a:ext cx="0" cy="0"/>
          <a:chOff x="0" y="0"/>
          <a:chExt cx="0" cy="0"/>
        </a:xfrm>
      </p:grpSpPr>
      <p:pic>
        <p:nvPicPr>
          <p:cNvPr id="73" name="Google Shape;73;p42" descr="2_HydrosphereBannerOpt.png"/>
          <p:cNvPicPr preferRelativeResize="0"/>
          <p:nvPr/>
        </p:nvPicPr>
        <p:blipFill rotWithShape="1">
          <a:blip r:embed="rId3">
            <a:alphaModFix/>
          </a:blip>
          <a:srcRect/>
          <a:stretch/>
        </p:blipFill>
        <p:spPr>
          <a:xfrm>
            <a:off x="1" y="0"/>
            <a:ext cx="9144000" cy="995874"/>
          </a:xfrm>
          <a:prstGeom prst="rect">
            <a:avLst/>
          </a:prstGeom>
          <a:noFill/>
          <a:ln>
            <a:noFill/>
          </a:ln>
        </p:spPr>
      </p:pic>
      <p:grpSp>
        <p:nvGrpSpPr>
          <p:cNvPr id="74" name="Google Shape;74;p42"/>
          <p:cNvGrpSpPr/>
          <p:nvPr/>
        </p:nvGrpSpPr>
        <p:grpSpPr>
          <a:xfrm>
            <a:off x="7925433" y="51272"/>
            <a:ext cx="1172116" cy="873142"/>
            <a:chOff x="4838174" y="5007913"/>
            <a:chExt cx="1172116" cy="873142"/>
          </a:xfrm>
        </p:grpSpPr>
        <p:sp>
          <p:nvSpPr>
            <p:cNvPr id="75" name="Google Shape;75;p42"/>
            <p:cNvSpPr/>
            <p:nvPr/>
          </p:nvSpPr>
          <p:spPr>
            <a:xfrm>
              <a:off x="4862177" y="5007913"/>
              <a:ext cx="1103962" cy="873142"/>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6" name="Google Shape;76;p42"/>
            <p:cNvSpPr txBox="1"/>
            <p:nvPr/>
          </p:nvSpPr>
          <p:spPr>
            <a:xfrm>
              <a:off x="4838174" y="5232832"/>
              <a:ext cx="1172116" cy="33855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MATERIALS</a:t>
              </a:r>
              <a:endParaRPr sz="1400" b="0" i="0" u="none" strike="noStrike" cap="none">
                <a:solidFill>
                  <a:srgbClr val="000000"/>
                </a:solidFill>
                <a:latin typeface="Arial"/>
                <a:ea typeface="Arial"/>
                <a:cs typeface="Arial"/>
                <a:sym typeface="Arial"/>
              </a:endParaRPr>
            </a:p>
          </p:txBody>
        </p:sp>
      </p:grpSp>
      <p:pic>
        <p:nvPicPr>
          <p:cNvPr id="77" name="Google Shape;77;p42" descr="2_HydrosphereBannerOpt.png"/>
          <p:cNvPicPr preferRelativeResize="0"/>
          <p:nvPr/>
        </p:nvPicPr>
        <p:blipFill rotWithShape="1">
          <a:blip r:embed="rId4">
            <a:alphaModFix/>
          </a:blip>
          <a:srcRect/>
          <a:stretch/>
        </p:blipFill>
        <p:spPr>
          <a:xfrm rot="-5400000">
            <a:off x="-2846915" y="2846915"/>
            <a:ext cx="6858001" cy="1164169"/>
          </a:xfrm>
          <a:prstGeom prst="rect">
            <a:avLst/>
          </a:prstGeom>
          <a:noFill/>
          <a:ln>
            <a:noFill/>
          </a:ln>
        </p:spPr>
      </p:pic>
      <p:pic>
        <p:nvPicPr>
          <p:cNvPr id="78" name="Google Shape;78;p42" descr="Globe_logo.svg.png"/>
          <p:cNvPicPr preferRelativeResize="0"/>
          <p:nvPr/>
        </p:nvPicPr>
        <p:blipFill rotWithShape="1">
          <a:blip r:embed="rId5">
            <a:alphaModFix/>
          </a:blip>
          <a:srcRect/>
          <a:stretch/>
        </p:blipFill>
        <p:spPr>
          <a:xfrm>
            <a:off x="95536" y="51272"/>
            <a:ext cx="955985" cy="858895"/>
          </a:xfrm>
          <a:prstGeom prst="rect">
            <a:avLst/>
          </a:prstGeom>
          <a:noFill/>
          <a:ln>
            <a:noFill/>
          </a:ln>
          <a:effectLst>
            <a:outerShdw blurRad="292100" dist="139700" dir="2700000" algn="tl" rotWithShape="0">
              <a:srgbClr val="333333">
                <a:alpha val="64313"/>
              </a:srgbClr>
            </a:outerShdw>
          </a:effectLst>
        </p:spPr>
      </p:pic>
      <p:sp>
        <p:nvSpPr>
          <p:cNvPr id="79" name="Google Shape;79;p42"/>
          <p:cNvSpPr/>
          <p:nvPr/>
        </p:nvSpPr>
        <p:spPr>
          <a:xfrm>
            <a:off x="0" y="1287915"/>
            <a:ext cx="1153580" cy="48936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A. What is water pH?</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B. Why collect water pH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C. How your measurements can help</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72"/>
                </a:solidFill>
                <a:latin typeface="Calibri"/>
                <a:ea typeface="Calibri"/>
                <a:cs typeface="Calibri"/>
                <a:sym typeface="Calibri"/>
              </a:rPr>
              <a:t>D. How to collect your data.</a:t>
            </a:r>
            <a:br>
              <a:rPr lang="en-US" sz="1200" b="1" i="0" u="none" strike="noStrike" cap="none">
                <a:solidFill>
                  <a:srgbClr val="000072"/>
                </a:solidFill>
                <a:latin typeface="Calibri"/>
                <a:ea typeface="Calibri"/>
                <a:cs typeface="Calibri"/>
                <a:sym typeface="Calibri"/>
              </a:rPr>
            </a:br>
            <a:endParaRPr sz="1200" b="1" i="0" u="none" strike="noStrike" cap="none">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E. Submitting data to GLOBE.</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F. Understand the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G. Quiz yourself</a:t>
            </a: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H. Additional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resources</a:t>
            </a:r>
            <a:endParaRPr sz="1200" b="1" i="0" u="none" strike="noStrike" cap="none">
              <a:solidFill>
                <a:srgbClr val="8CB3E3"/>
              </a:solidFill>
              <a:latin typeface="Calibri"/>
              <a:ea typeface="Calibri"/>
              <a:cs typeface="Calibri"/>
              <a:sym typeface="Calibri"/>
            </a:endParaRPr>
          </a:p>
        </p:txBody>
      </p:sp>
      <p:pic>
        <p:nvPicPr>
          <p:cNvPr id="80" name="Google Shape;80;p42" descr="IconHydrosphereSM.png"/>
          <p:cNvPicPr preferRelativeResize="0"/>
          <p:nvPr/>
        </p:nvPicPr>
        <p:blipFill rotWithShape="1">
          <a:blip r:embed="rId6">
            <a:alphaModFix/>
          </a:blip>
          <a:srcRect/>
          <a:stretch/>
        </p:blipFill>
        <p:spPr>
          <a:xfrm>
            <a:off x="3557185" y="231394"/>
            <a:ext cx="545060" cy="554609"/>
          </a:xfrm>
          <a:prstGeom prst="rect">
            <a:avLst/>
          </a:prstGeom>
          <a:noFill/>
          <a:ln>
            <a:noFill/>
          </a:ln>
          <a:effectLst>
            <a:outerShdw blurRad="292100" dist="139700" dir="2700000" algn="tl" rotWithShape="0">
              <a:srgbClr val="333333">
                <a:alpha val="64313"/>
              </a:srgbClr>
            </a:outerShdw>
          </a:effectLst>
        </p:spPr>
      </p:pic>
      <p:sp>
        <p:nvSpPr>
          <p:cNvPr id="81" name="Google Shape;81;p42"/>
          <p:cNvSpPr txBox="1"/>
          <p:nvPr/>
        </p:nvSpPr>
        <p:spPr>
          <a:xfrm>
            <a:off x="1106451" y="312685"/>
            <a:ext cx="2587707"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1A2659"/>
                </a:solidFill>
                <a:latin typeface="Calibri"/>
                <a:ea typeface="Calibri"/>
                <a:cs typeface="Calibri"/>
                <a:sym typeface="Calibri"/>
              </a:rPr>
              <a:t>     Hydrosphere</a:t>
            </a:r>
            <a:endParaRPr sz="1800" b="1" i="0" u="none" strike="noStrike" cap="none">
              <a:solidFill>
                <a:srgbClr val="1A2659"/>
              </a:solidFill>
              <a:latin typeface="Calibri"/>
              <a:ea typeface="Calibri"/>
              <a:cs typeface="Calibri"/>
              <a:sym typeface="Calibri"/>
            </a:endParaRPr>
          </a:p>
        </p:txBody>
      </p:sp>
      <p:sp>
        <p:nvSpPr>
          <p:cNvPr id="82" name="Google Shape;82;p42"/>
          <p:cNvSpPr txBox="1"/>
          <p:nvPr/>
        </p:nvSpPr>
        <p:spPr>
          <a:xfrm>
            <a:off x="4290610" y="358851"/>
            <a:ext cx="347192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A2659"/>
              </a:buClr>
              <a:buSzPts val="1800"/>
              <a:buFont typeface="Calibri"/>
              <a:buNone/>
            </a:pPr>
            <a:r>
              <a:rPr lang="en-US" sz="1800" b="1" i="0" u="none" strike="noStrike" cap="none">
                <a:solidFill>
                  <a:srgbClr val="1A2659"/>
                </a:solidFill>
                <a:latin typeface="Calibri"/>
                <a:ea typeface="Calibri"/>
                <a:cs typeface="Calibri"/>
                <a:sym typeface="Calibri"/>
              </a:rPr>
              <a:t>Water pH Using pH Paper</a:t>
            </a:r>
            <a:endParaRPr sz="1800" b="1" i="0" u="none" strike="noStrike" cap="none">
              <a:solidFill>
                <a:srgbClr val="1A2659"/>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5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4"/>
        <p:cNvGrpSpPr/>
        <p:nvPr/>
      </p:nvGrpSpPr>
      <p:grpSpPr>
        <a:xfrm>
          <a:off x="0" y="0"/>
          <a:ext cx="0" cy="0"/>
          <a:chOff x="0" y="0"/>
          <a:chExt cx="0" cy="0"/>
        </a:xfrm>
      </p:grpSpPr>
      <p:pic>
        <p:nvPicPr>
          <p:cNvPr id="85" name="Google Shape;85;p44" descr="2_HydrosphereBannerOpt.png"/>
          <p:cNvPicPr preferRelativeResize="0"/>
          <p:nvPr/>
        </p:nvPicPr>
        <p:blipFill rotWithShape="1">
          <a:blip r:embed="rId3">
            <a:alphaModFix/>
          </a:blip>
          <a:srcRect/>
          <a:stretch/>
        </p:blipFill>
        <p:spPr>
          <a:xfrm>
            <a:off x="1" y="0"/>
            <a:ext cx="9144000" cy="995874"/>
          </a:xfrm>
          <a:prstGeom prst="rect">
            <a:avLst/>
          </a:prstGeom>
          <a:noFill/>
          <a:ln>
            <a:noFill/>
          </a:ln>
        </p:spPr>
      </p:pic>
      <p:grpSp>
        <p:nvGrpSpPr>
          <p:cNvPr id="86" name="Google Shape;86;p44"/>
          <p:cNvGrpSpPr/>
          <p:nvPr/>
        </p:nvGrpSpPr>
        <p:grpSpPr>
          <a:xfrm>
            <a:off x="7948933" y="51272"/>
            <a:ext cx="1103962" cy="880267"/>
            <a:chOff x="2981189" y="2467920"/>
            <a:chExt cx="1103962" cy="880267"/>
          </a:xfrm>
        </p:grpSpPr>
        <p:sp>
          <p:nvSpPr>
            <p:cNvPr id="87" name="Google Shape;87;p44"/>
            <p:cNvSpPr/>
            <p:nvPr/>
          </p:nvSpPr>
          <p:spPr>
            <a:xfrm>
              <a:off x="2981189" y="2475046"/>
              <a:ext cx="1103962" cy="873141"/>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8" name="Google Shape;88;p44"/>
            <p:cNvSpPr txBox="1"/>
            <p:nvPr/>
          </p:nvSpPr>
          <p:spPr>
            <a:xfrm>
              <a:off x="3144060" y="2467920"/>
              <a:ext cx="756036" cy="84638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Enter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data on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GLOBE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website</a:t>
              </a:r>
              <a:endParaRPr sz="1400" b="0" i="0" u="none" strike="noStrike" cap="none">
                <a:solidFill>
                  <a:srgbClr val="000000"/>
                </a:solidFill>
                <a:latin typeface="Arial"/>
                <a:ea typeface="Arial"/>
                <a:cs typeface="Arial"/>
                <a:sym typeface="Arial"/>
              </a:endParaRPr>
            </a:p>
          </p:txBody>
        </p:sp>
      </p:grpSp>
      <p:pic>
        <p:nvPicPr>
          <p:cNvPr id="89" name="Google Shape;89;p44" descr="2_HydrosphereBannerOpt.png"/>
          <p:cNvPicPr preferRelativeResize="0"/>
          <p:nvPr/>
        </p:nvPicPr>
        <p:blipFill rotWithShape="1">
          <a:blip r:embed="rId4">
            <a:alphaModFix/>
          </a:blip>
          <a:srcRect/>
          <a:stretch/>
        </p:blipFill>
        <p:spPr>
          <a:xfrm rot="-5400000">
            <a:off x="-2846915" y="2846915"/>
            <a:ext cx="6858001" cy="1164169"/>
          </a:xfrm>
          <a:prstGeom prst="rect">
            <a:avLst/>
          </a:prstGeom>
          <a:noFill/>
          <a:ln>
            <a:noFill/>
          </a:ln>
        </p:spPr>
      </p:pic>
      <p:pic>
        <p:nvPicPr>
          <p:cNvPr id="90" name="Google Shape;90;p44" descr="Globe_logo.svg.png"/>
          <p:cNvPicPr preferRelativeResize="0"/>
          <p:nvPr/>
        </p:nvPicPr>
        <p:blipFill rotWithShape="1">
          <a:blip r:embed="rId5">
            <a:alphaModFix/>
          </a:blip>
          <a:srcRect/>
          <a:stretch/>
        </p:blipFill>
        <p:spPr>
          <a:xfrm>
            <a:off x="95536" y="51272"/>
            <a:ext cx="955985" cy="858895"/>
          </a:xfrm>
          <a:prstGeom prst="rect">
            <a:avLst/>
          </a:prstGeom>
          <a:noFill/>
          <a:ln>
            <a:noFill/>
          </a:ln>
          <a:effectLst>
            <a:outerShdw blurRad="292100" dist="139700" dir="2700000" algn="tl" rotWithShape="0">
              <a:srgbClr val="333333">
                <a:alpha val="64313"/>
              </a:srgbClr>
            </a:outerShdw>
          </a:effectLst>
        </p:spPr>
      </p:pic>
      <p:pic>
        <p:nvPicPr>
          <p:cNvPr id="91" name="Google Shape;91;p44" descr="IconHydrosphereSM.png"/>
          <p:cNvPicPr preferRelativeResize="0"/>
          <p:nvPr/>
        </p:nvPicPr>
        <p:blipFill rotWithShape="1">
          <a:blip r:embed="rId6">
            <a:alphaModFix/>
          </a:blip>
          <a:srcRect/>
          <a:stretch/>
        </p:blipFill>
        <p:spPr>
          <a:xfrm>
            <a:off x="3557185" y="231394"/>
            <a:ext cx="545060" cy="554609"/>
          </a:xfrm>
          <a:prstGeom prst="rect">
            <a:avLst/>
          </a:prstGeom>
          <a:noFill/>
          <a:ln>
            <a:noFill/>
          </a:ln>
          <a:effectLst>
            <a:outerShdw blurRad="292100" dist="139700" dir="2700000" algn="tl" rotWithShape="0">
              <a:srgbClr val="333333">
                <a:alpha val="64313"/>
              </a:srgbClr>
            </a:outerShdw>
          </a:effectLst>
        </p:spPr>
      </p:pic>
      <p:sp>
        <p:nvSpPr>
          <p:cNvPr id="92" name="Google Shape;92;p44"/>
          <p:cNvSpPr txBox="1"/>
          <p:nvPr/>
        </p:nvSpPr>
        <p:spPr>
          <a:xfrm>
            <a:off x="1106451" y="312685"/>
            <a:ext cx="2587707"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1A2659"/>
                </a:solidFill>
                <a:latin typeface="Calibri"/>
                <a:ea typeface="Calibri"/>
                <a:cs typeface="Calibri"/>
                <a:sym typeface="Calibri"/>
              </a:rPr>
              <a:t>     Hydrosphere</a:t>
            </a:r>
            <a:endParaRPr sz="1800" b="1" i="0" u="none" strike="noStrike" cap="none">
              <a:solidFill>
                <a:srgbClr val="1A2659"/>
              </a:solidFill>
              <a:latin typeface="Calibri"/>
              <a:ea typeface="Calibri"/>
              <a:cs typeface="Calibri"/>
              <a:sym typeface="Calibri"/>
            </a:endParaRPr>
          </a:p>
        </p:txBody>
      </p:sp>
      <p:sp>
        <p:nvSpPr>
          <p:cNvPr id="93" name="Google Shape;93;p44"/>
          <p:cNvSpPr txBox="1"/>
          <p:nvPr/>
        </p:nvSpPr>
        <p:spPr>
          <a:xfrm>
            <a:off x="4290610" y="358851"/>
            <a:ext cx="347192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A2659"/>
              </a:buClr>
              <a:buSzPts val="1800"/>
              <a:buFont typeface="Calibri"/>
              <a:buNone/>
            </a:pPr>
            <a:r>
              <a:rPr lang="en-US" sz="1800" b="1" i="0" u="none" strike="noStrike" cap="none">
                <a:solidFill>
                  <a:srgbClr val="1A2659"/>
                </a:solidFill>
                <a:latin typeface="Calibri"/>
                <a:ea typeface="Calibri"/>
                <a:cs typeface="Calibri"/>
                <a:sym typeface="Calibri"/>
              </a:rPr>
              <a:t>Water pH Using pH Paper</a:t>
            </a:r>
            <a:endParaRPr sz="1800" b="1" i="0" u="none" strike="noStrike" cap="none">
              <a:solidFill>
                <a:srgbClr val="1A2659"/>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4" name="Google Shape;94;p44"/>
          <p:cNvSpPr/>
          <p:nvPr/>
        </p:nvSpPr>
        <p:spPr>
          <a:xfrm>
            <a:off x="0" y="1229425"/>
            <a:ext cx="1153580" cy="489360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A. What is water pH?</a:t>
            </a:r>
            <a:br>
              <a:rPr lang="en-US" sz="1200" b="1" i="0" u="none" strike="noStrike" cap="none">
                <a:solidFill>
                  <a:srgbClr val="000072"/>
                </a:solidFill>
                <a:latin typeface="Calibri"/>
                <a:ea typeface="Calibri"/>
                <a:cs typeface="Calibri"/>
                <a:sym typeface="Calibri"/>
              </a:rPr>
            </a:br>
            <a:endParaRPr sz="1200" b="1" i="0" u="none" strike="noStrike" cap="none">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B. Why collect water pH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C. How your measurements can help</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D. How to collect your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2060"/>
                </a:solidFill>
                <a:latin typeface="Calibri"/>
                <a:ea typeface="Calibri"/>
                <a:cs typeface="Calibri"/>
                <a:sym typeface="Calibri"/>
              </a:rPr>
              <a:t>E. Submitting data to GLOBE.</a:t>
            </a:r>
            <a:br>
              <a:rPr lang="en-US" sz="1200" b="1" i="0" u="none" strike="noStrike" cap="none">
                <a:solidFill>
                  <a:srgbClr val="002060"/>
                </a:solidFill>
                <a:latin typeface="Calibri"/>
                <a:ea typeface="Calibri"/>
                <a:cs typeface="Calibri"/>
                <a:sym typeface="Calibri"/>
              </a:rPr>
            </a:br>
            <a:endParaRPr sz="1200" b="1" i="0" u="none" strike="noStrike" cap="none">
              <a:solidFill>
                <a:srgbClr val="00206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F. Understand the data.</a:t>
            </a:r>
            <a:br>
              <a:rPr lang="en-US" sz="1200" b="1" i="0" u="none" strike="noStrike" cap="none">
                <a:solidFill>
                  <a:srgbClr val="000072"/>
                </a:solidFill>
                <a:latin typeface="Calibri"/>
                <a:ea typeface="Calibri"/>
                <a:cs typeface="Calibri"/>
                <a:sym typeface="Calibri"/>
              </a:rPr>
            </a:br>
            <a:endParaRPr sz="1200" b="1" i="0" u="none" strike="noStrike" cap="none">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G. Quiz yourself</a:t>
            </a: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H. Additional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resources</a:t>
            </a:r>
            <a:endParaRPr sz="1200" b="1" i="0" u="none" strike="noStrike" cap="none">
              <a:solidFill>
                <a:srgbClr val="8CB3E3"/>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61"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6"/>
        <p:cNvGrpSpPr/>
        <p:nvPr/>
      </p:nvGrpSpPr>
      <p:grpSpPr>
        <a:xfrm>
          <a:off x="0" y="0"/>
          <a:ext cx="0" cy="0"/>
          <a:chOff x="0" y="0"/>
          <a:chExt cx="0" cy="0"/>
        </a:xfrm>
      </p:grpSpPr>
      <p:pic>
        <p:nvPicPr>
          <p:cNvPr id="97" name="Google Shape;97;p46" descr="2_HydrosphereBannerOpt.png"/>
          <p:cNvPicPr preferRelativeResize="0"/>
          <p:nvPr/>
        </p:nvPicPr>
        <p:blipFill rotWithShape="1">
          <a:blip r:embed="rId3">
            <a:alphaModFix/>
          </a:blip>
          <a:srcRect/>
          <a:stretch/>
        </p:blipFill>
        <p:spPr>
          <a:xfrm>
            <a:off x="1" y="0"/>
            <a:ext cx="9144000" cy="995874"/>
          </a:xfrm>
          <a:prstGeom prst="rect">
            <a:avLst/>
          </a:prstGeom>
          <a:noFill/>
          <a:ln>
            <a:noFill/>
          </a:ln>
        </p:spPr>
      </p:pic>
      <p:grpSp>
        <p:nvGrpSpPr>
          <p:cNvPr id="98" name="Google Shape;98;p46"/>
          <p:cNvGrpSpPr/>
          <p:nvPr/>
        </p:nvGrpSpPr>
        <p:grpSpPr>
          <a:xfrm>
            <a:off x="7946599" y="37026"/>
            <a:ext cx="1103962" cy="873141"/>
            <a:chOff x="4463231" y="2475168"/>
            <a:chExt cx="1103962" cy="873141"/>
          </a:xfrm>
        </p:grpSpPr>
        <p:sp>
          <p:nvSpPr>
            <p:cNvPr id="99" name="Google Shape;99;p46"/>
            <p:cNvSpPr/>
            <p:nvPr/>
          </p:nvSpPr>
          <p:spPr>
            <a:xfrm>
              <a:off x="4463231" y="2475168"/>
              <a:ext cx="1103962" cy="873141"/>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0" name="Google Shape;100;p46"/>
            <p:cNvSpPr txBox="1"/>
            <p:nvPr/>
          </p:nvSpPr>
          <p:spPr>
            <a:xfrm>
              <a:off x="4594786" y="2553957"/>
              <a:ext cx="860989" cy="67710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Understand</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the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DATA</a:t>
              </a:r>
              <a:endParaRPr sz="1400" b="0" i="0" u="none" strike="noStrike" cap="none">
                <a:solidFill>
                  <a:srgbClr val="000000"/>
                </a:solidFill>
                <a:latin typeface="Arial"/>
                <a:ea typeface="Arial"/>
                <a:cs typeface="Arial"/>
                <a:sym typeface="Arial"/>
              </a:endParaRPr>
            </a:p>
          </p:txBody>
        </p:sp>
      </p:grpSp>
      <p:pic>
        <p:nvPicPr>
          <p:cNvPr id="101" name="Google Shape;101;p46" descr="2_HydrosphereBannerOpt.png"/>
          <p:cNvPicPr preferRelativeResize="0"/>
          <p:nvPr/>
        </p:nvPicPr>
        <p:blipFill rotWithShape="1">
          <a:blip r:embed="rId4">
            <a:alphaModFix/>
          </a:blip>
          <a:srcRect/>
          <a:stretch/>
        </p:blipFill>
        <p:spPr>
          <a:xfrm rot="-5400000">
            <a:off x="-2846915" y="2846915"/>
            <a:ext cx="6858001" cy="1164169"/>
          </a:xfrm>
          <a:prstGeom prst="rect">
            <a:avLst/>
          </a:prstGeom>
          <a:noFill/>
          <a:ln>
            <a:noFill/>
          </a:ln>
        </p:spPr>
      </p:pic>
      <p:pic>
        <p:nvPicPr>
          <p:cNvPr id="102" name="Google Shape;102;p46" descr="Globe_logo.svg.png"/>
          <p:cNvPicPr preferRelativeResize="0"/>
          <p:nvPr/>
        </p:nvPicPr>
        <p:blipFill rotWithShape="1">
          <a:blip r:embed="rId5">
            <a:alphaModFix/>
          </a:blip>
          <a:srcRect/>
          <a:stretch/>
        </p:blipFill>
        <p:spPr>
          <a:xfrm>
            <a:off x="95536" y="51272"/>
            <a:ext cx="955985" cy="858895"/>
          </a:xfrm>
          <a:prstGeom prst="rect">
            <a:avLst/>
          </a:prstGeom>
          <a:noFill/>
          <a:ln>
            <a:noFill/>
          </a:ln>
          <a:effectLst>
            <a:outerShdw blurRad="292100" dist="139700" dir="2700000" algn="tl" rotWithShape="0">
              <a:srgbClr val="333333">
                <a:alpha val="64313"/>
              </a:srgbClr>
            </a:outerShdw>
          </a:effectLst>
        </p:spPr>
      </p:pic>
      <p:sp>
        <p:nvSpPr>
          <p:cNvPr id="103" name="Google Shape;103;p46"/>
          <p:cNvSpPr/>
          <p:nvPr/>
        </p:nvSpPr>
        <p:spPr>
          <a:xfrm>
            <a:off x="0" y="1229425"/>
            <a:ext cx="1153580" cy="48936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A. What is water pH?</a:t>
            </a:r>
            <a:br>
              <a:rPr lang="en-US" sz="1200" b="1" i="0" u="none" strike="noStrike" cap="none">
                <a:solidFill>
                  <a:srgbClr val="000072"/>
                </a:solidFill>
                <a:latin typeface="Calibri"/>
                <a:ea typeface="Calibri"/>
                <a:cs typeface="Calibri"/>
                <a:sym typeface="Calibri"/>
              </a:rPr>
            </a:br>
            <a:endParaRPr sz="1200" b="1" i="0" u="none" strike="noStrike" cap="none">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B. Why collect water pH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C. How your measurements can help</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D. How to collect your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E. Submitting data to GLOBE.</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72"/>
                </a:solidFill>
                <a:latin typeface="Calibri"/>
                <a:ea typeface="Calibri"/>
                <a:cs typeface="Calibri"/>
                <a:sym typeface="Calibri"/>
              </a:rPr>
              <a:t>F. Understand the data.</a:t>
            </a:r>
            <a:br>
              <a:rPr lang="en-US" sz="1200" b="1" i="0" u="none" strike="noStrike" cap="none">
                <a:solidFill>
                  <a:srgbClr val="000072"/>
                </a:solidFill>
                <a:latin typeface="Calibri"/>
                <a:ea typeface="Calibri"/>
                <a:cs typeface="Calibri"/>
                <a:sym typeface="Calibri"/>
              </a:rPr>
            </a:br>
            <a:endParaRPr sz="1200" b="1" i="0" u="none" strike="noStrike" cap="none">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G. Quiz yourself</a:t>
            </a: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H. Additional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resources</a:t>
            </a:r>
            <a:endParaRPr sz="1200" b="1" i="0" u="none" strike="noStrike" cap="none">
              <a:solidFill>
                <a:srgbClr val="8CB3E3"/>
              </a:solidFill>
              <a:latin typeface="Calibri"/>
              <a:ea typeface="Calibri"/>
              <a:cs typeface="Calibri"/>
              <a:sym typeface="Calibri"/>
            </a:endParaRPr>
          </a:p>
        </p:txBody>
      </p:sp>
      <p:pic>
        <p:nvPicPr>
          <p:cNvPr id="104" name="Google Shape;104;p46" descr="IconHydrosphereSM.png"/>
          <p:cNvPicPr preferRelativeResize="0"/>
          <p:nvPr/>
        </p:nvPicPr>
        <p:blipFill rotWithShape="1">
          <a:blip r:embed="rId6">
            <a:alphaModFix/>
          </a:blip>
          <a:srcRect/>
          <a:stretch/>
        </p:blipFill>
        <p:spPr>
          <a:xfrm>
            <a:off x="3557185" y="231394"/>
            <a:ext cx="545060" cy="554609"/>
          </a:xfrm>
          <a:prstGeom prst="rect">
            <a:avLst/>
          </a:prstGeom>
          <a:noFill/>
          <a:ln>
            <a:noFill/>
          </a:ln>
          <a:effectLst>
            <a:outerShdw blurRad="292100" dist="139700" dir="2700000" algn="tl" rotWithShape="0">
              <a:srgbClr val="333333">
                <a:alpha val="64313"/>
              </a:srgbClr>
            </a:outerShdw>
          </a:effectLst>
        </p:spPr>
      </p:pic>
      <p:sp>
        <p:nvSpPr>
          <p:cNvPr id="105" name="Google Shape;105;p46"/>
          <p:cNvSpPr txBox="1"/>
          <p:nvPr/>
        </p:nvSpPr>
        <p:spPr>
          <a:xfrm>
            <a:off x="1106451" y="312685"/>
            <a:ext cx="2587707"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1A2659"/>
                </a:solidFill>
                <a:latin typeface="Calibri"/>
                <a:ea typeface="Calibri"/>
                <a:cs typeface="Calibri"/>
                <a:sym typeface="Calibri"/>
              </a:rPr>
              <a:t>     Hydrosphere</a:t>
            </a:r>
            <a:endParaRPr sz="1800" b="1" i="0" u="none" strike="noStrike" cap="none">
              <a:solidFill>
                <a:srgbClr val="1A2659"/>
              </a:solidFill>
              <a:latin typeface="Calibri"/>
              <a:ea typeface="Calibri"/>
              <a:cs typeface="Calibri"/>
              <a:sym typeface="Calibri"/>
            </a:endParaRPr>
          </a:p>
        </p:txBody>
      </p:sp>
      <p:sp>
        <p:nvSpPr>
          <p:cNvPr id="106" name="Google Shape;106;p46"/>
          <p:cNvSpPr txBox="1"/>
          <p:nvPr/>
        </p:nvSpPr>
        <p:spPr>
          <a:xfrm>
            <a:off x="4290610" y="358851"/>
            <a:ext cx="347192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A2659"/>
              </a:buClr>
              <a:buSzPts val="1800"/>
              <a:buFont typeface="Calibri"/>
              <a:buNone/>
            </a:pPr>
            <a:r>
              <a:rPr lang="en-US" sz="1800" b="1" i="0" u="none" strike="noStrike" cap="none">
                <a:solidFill>
                  <a:srgbClr val="1A2659"/>
                </a:solidFill>
                <a:latin typeface="Calibri"/>
                <a:ea typeface="Calibri"/>
                <a:cs typeface="Calibri"/>
                <a:sym typeface="Calibri"/>
              </a:rPr>
              <a:t>Water pH Using pH Paper</a:t>
            </a:r>
            <a:endParaRPr sz="1800" b="1" i="0" u="none" strike="noStrike" cap="none">
              <a:solidFill>
                <a:srgbClr val="1A2659"/>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63"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8"/>
        <p:cNvGrpSpPr/>
        <p:nvPr/>
      </p:nvGrpSpPr>
      <p:grpSpPr>
        <a:xfrm>
          <a:off x="0" y="0"/>
          <a:ext cx="0" cy="0"/>
          <a:chOff x="0" y="0"/>
          <a:chExt cx="0" cy="0"/>
        </a:xfrm>
      </p:grpSpPr>
      <p:pic>
        <p:nvPicPr>
          <p:cNvPr id="109" name="Google Shape;109;p48" descr="2_HydrosphereBannerOpt.png"/>
          <p:cNvPicPr preferRelativeResize="0"/>
          <p:nvPr/>
        </p:nvPicPr>
        <p:blipFill rotWithShape="1">
          <a:blip r:embed="rId3">
            <a:alphaModFix/>
          </a:blip>
          <a:srcRect/>
          <a:stretch/>
        </p:blipFill>
        <p:spPr>
          <a:xfrm>
            <a:off x="1" y="0"/>
            <a:ext cx="9144000" cy="995874"/>
          </a:xfrm>
          <a:prstGeom prst="rect">
            <a:avLst/>
          </a:prstGeom>
          <a:noFill/>
          <a:ln>
            <a:noFill/>
          </a:ln>
        </p:spPr>
      </p:pic>
      <p:pic>
        <p:nvPicPr>
          <p:cNvPr id="110" name="Google Shape;110;p48" descr="2_HydrosphereBannerOpt.png"/>
          <p:cNvPicPr preferRelativeResize="0"/>
          <p:nvPr/>
        </p:nvPicPr>
        <p:blipFill rotWithShape="1">
          <a:blip r:embed="rId4">
            <a:alphaModFix/>
          </a:blip>
          <a:srcRect/>
          <a:stretch/>
        </p:blipFill>
        <p:spPr>
          <a:xfrm rot="-5400000">
            <a:off x="-2846915" y="2846915"/>
            <a:ext cx="6858001" cy="1164169"/>
          </a:xfrm>
          <a:prstGeom prst="rect">
            <a:avLst/>
          </a:prstGeom>
          <a:noFill/>
          <a:ln>
            <a:noFill/>
          </a:ln>
        </p:spPr>
      </p:pic>
      <p:pic>
        <p:nvPicPr>
          <p:cNvPr id="111" name="Google Shape;111;p48" descr="Globe_logo.svg.png"/>
          <p:cNvPicPr preferRelativeResize="0"/>
          <p:nvPr/>
        </p:nvPicPr>
        <p:blipFill rotWithShape="1">
          <a:blip r:embed="rId5">
            <a:alphaModFix/>
          </a:blip>
          <a:srcRect/>
          <a:stretch/>
        </p:blipFill>
        <p:spPr>
          <a:xfrm>
            <a:off x="95536" y="51272"/>
            <a:ext cx="955985" cy="858895"/>
          </a:xfrm>
          <a:prstGeom prst="rect">
            <a:avLst/>
          </a:prstGeom>
          <a:noFill/>
          <a:ln>
            <a:noFill/>
          </a:ln>
          <a:effectLst>
            <a:outerShdw blurRad="292100" dist="139700" dir="2700000" algn="tl" rotWithShape="0">
              <a:srgbClr val="333333">
                <a:alpha val="64313"/>
              </a:srgbClr>
            </a:outerShdw>
          </a:effectLst>
        </p:spPr>
      </p:pic>
      <p:sp>
        <p:nvSpPr>
          <p:cNvPr id="112" name="Google Shape;112;p48"/>
          <p:cNvSpPr/>
          <p:nvPr/>
        </p:nvSpPr>
        <p:spPr>
          <a:xfrm>
            <a:off x="0" y="1229425"/>
            <a:ext cx="1153580" cy="48936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A. What is water pH?</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B. Why collect water pH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C. How your measurements can help</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D. How to collect your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E. Submitting data to GLOBE.</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F. Understand the data.</a:t>
            </a:r>
            <a:br>
              <a:rPr lang="en-US" sz="1200" b="1" i="0" u="none" strike="noStrike" cap="none">
                <a:solidFill>
                  <a:srgbClr val="8CB3E3"/>
                </a:solidFill>
                <a:latin typeface="Calibri"/>
                <a:ea typeface="Calibri"/>
                <a:cs typeface="Calibri"/>
                <a:sym typeface="Calibri"/>
              </a:rPr>
            </a:b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000072"/>
                </a:solidFill>
                <a:latin typeface="Calibri"/>
                <a:ea typeface="Calibri"/>
                <a:cs typeface="Calibri"/>
                <a:sym typeface="Calibri"/>
              </a:rPr>
              <a:t>G. Quiz yourself</a:t>
            </a:r>
            <a:endParaRPr sz="1200" b="1" i="0" u="none" strike="noStrike" cap="none">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endParaRPr sz="1200" b="1" i="0" u="none" strike="noStrike" cap="none">
              <a:solidFill>
                <a:srgbClr val="8CB3E3"/>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H. Additional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8CB3E3"/>
                </a:solidFill>
                <a:latin typeface="Calibri"/>
                <a:ea typeface="Calibri"/>
                <a:cs typeface="Calibri"/>
                <a:sym typeface="Calibri"/>
              </a:rPr>
              <a:t>resources</a:t>
            </a:r>
            <a:endParaRPr sz="1200" b="1" i="0" u="none" strike="noStrike" cap="none">
              <a:solidFill>
                <a:srgbClr val="8CB3E3"/>
              </a:solidFill>
              <a:latin typeface="Calibri"/>
              <a:ea typeface="Calibri"/>
              <a:cs typeface="Calibri"/>
              <a:sym typeface="Calibri"/>
            </a:endParaRPr>
          </a:p>
        </p:txBody>
      </p:sp>
      <p:grpSp>
        <p:nvGrpSpPr>
          <p:cNvPr id="113" name="Google Shape;113;p48"/>
          <p:cNvGrpSpPr/>
          <p:nvPr/>
        </p:nvGrpSpPr>
        <p:grpSpPr>
          <a:xfrm>
            <a:off x="7821017" y="68009"/>
            <a:ext cx="1114462" cy="873141"/>
            <a:chOff x="6010290" y="2485874"/>
            <a:chExt cx="1114462" cy="873141"/>
          </a:xfrm>
        </p:grpSpPr>
        <p:grpSp>
          <p:nvGrpSpPr>
            <p:cNvPr id="114" name="Google Shape;114;p48"/>
            <p:cNvGrpSpPr/>
            <p:nvPr/>
          </p:nvGrpSpPr>
          <p:grpSpPr>
            <a:xfrm>
              <a:off x="6010290" y="2485874"/>
              <a:ext cx="1114462" cy="873141"/>
              <a:chOff x="6010290" y="2485874"/>
              <a:chExt cx="1114462" cy="873141"/>
            </a:xfrm>
          </p:grpSpPr>
          <p:sp>
            <p:nvSpPr>
              <p:cNvPr id="115" name="Google Shape;115;p48"/>
              <p:cNvSpPr/>
              <p:nvPr/>
            </p:nvSpPr>
            <p:spPr>
              <a:xfrm>
                <a:off x="6010290" y="2485874"/>
                <a:ext cx="1103962" cy="873141"/>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6" name="Google Shape;116;p48"/>
              <p:cNvSpPr txBox="1"/>
              <p:nvPr/>
            </p:nvSpPr>
            <p:spPr>
              <a:xfrm>
                <a:off x="6019931" y="2510016"/>
                <a:ext cx="1104821" cy="5078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TEST</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FFFFFF"/>
                    </a:solidFill>
                    <a:latin typeface="Calibri"/>
                    <a:ea typeface="Calibri"/>
                    <a:cs typeface="Calibri"/>
                    <a:sym typeface="Calibri"/>
                  </a:rPr>
                  <a:t>Your knowledge</a:t>
                </a:r>
                <a:endParaRPr sz="1400" b="0" i="0" u="none" strike="noStrike" cap="none">
                  <a:solidFill>
                    <a:srgbClr val="000000"/>
                  </a:solidFill>
                  <a:latin typeface="Arial"/>
                  <a:ea typeface="Arial"/>
                  <a:cs typeface="Arial"/>
                  <a:sym typeface="Arial"/>
                </a:endParaRPr>
              </a:p>
            </p:txBody>
          </p:sp>
        </p:grpSp>
        <p:pic>
          <p:nvPicPr>
            <p:cNvPr id="117" name="Google Shape;117;p48" descr="Pencil.png"/>
            <p:cNvPicPr preferRelativeResize="0"/>
            <p:nvPr/>
          </p:nvPicPr>
          <p:blipFill rotWithShape="1">
            <a:blip r:embed="rId6">
              <a:alphaModFix/>
            </a:blip>
            <a:srcRect/>
            <a:stretch/>
          </p:blipFill>
          <p:spPr>
            <a:xfrm rot="4613148">
              <a:off x="6510094" y="2564603"/>
              <a:ext cx="47238" cy="1063873"/>
            </a:xfrm>
            <a:prstGeom prst="rect">
              <a:avLst/>
            </a:prstGeom>
            <a:noFill/>
            <a:ln>
              <a:noFill/>
            </a:ln>
          </p:spPr>
        </p:pic>
      </p:grpSp>
      <p:pic>
        <p:nvPicPr>
          <p:cNvPr id="118" name="Google Shape;118;p48" descr="IconHydrosphereSM.png"/>
          <p:cNvPicPr preferRelativeResize="0"/>
          <p:nvPr/>
        </p:nvPicPr>
        <p:blipFill rotWithShape="1">
          <a:blip r:embed="rId7">
            <a:alphaModFix/>
          </a:blip>
          <a:srcRect/>
          <a:stretch/>
        </p:blipFill>
        <p:spPr>
          <a:xfrm>
            <a:off x="3557185" y="231394"/>
            <a:ext cx="545060" cy="554609"/>
          </a:xfrm>
          <a:prstGeom prst="rect">
            <a:avLst/>
          </a:prstGeom>
          <a:noFill/>
          <a:ln>
            <a:noFill/>
          </a:ln>
          <a:effectLst>
            <a:outerShdw blurRad="292100" dist="139700" dir="2700000" algn="tl" rotWithShape="0">
              <a:srgbClr val="333333">
                <a:alpha val="64313"/>
              </a:srgbClr>
            </a:outerShdw>
          </a:effectLst>
        </p:spPr>
      </p:pic>
      <p:sp>
        <p:nvSpPr>
          <p:cNvPr id="119" name="Google Shape;119;p48"/>
          <p:cNvSpPr txBox="1"/>
          <p:nvPr/>
        </p:nvSpPr>
        <p:spPr>
          <a:xfrm>
            <a:off x="1106451" y="312685"/>
            <a:ext cx="2587707"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1A2659"/>
                </a:solidFill>
                <a:latin typeface="Calibri"/>
                <a:ea typeface="Calibri"/>
                <a:cs typeface="Calibri"/>
                <a:sym typeface="Calibri"/>
              </a:rPr>
              <a:t>     Hydrosphere</a:t>
            </a:r>
            <a:endParaRPr sz="1800" b="1" i="0" u="none" strike="noStrike" cap="none">
              <a:solidFill>
                <a:srgbClr val="1A2659"/>
              </a:solidFill>
              <a:latin typeface="Calibri"/>
              <a:ea typeface="Calibri"/>
              <a:cs typeface="Calibri"/>
              <a:sym typeface="Calibri"/>
            </a:endParaRPr>
          </a:p>
        </p:txBody>
      </p:sp>
      <p:sp>
        <p:nvSpPr>
          <p:cNvPr id="120" name="Google Shape;120;p48"/>
          <p:cNvSpPr txBox="1"/>
          <p:nvPr/>
        </p:nvSpPr>
        <p:spPr>
          <a:xfrm>
            <a:off x="4290610" y="358851"/>
            <a:ext cx="3471924"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1A2659"/>
              </a:buClr>
              <a:buSzPts val="1800"/>
              <a:buFont typeface="Calibri"/>
              <a:buNone/>
            </a:pPr>
            <a:r>
              <a:rPr lang="en-US" sz="1800" b="1" i="0" u="none" strike="noStrike" cap="none">
                <a:solidFill>
                  <a:srgbClr val="1A2659"/>
                </a:solidFill>
                <a:latin typeface="Calibri"/>
                <a:ea typeface="Calibri"/>
                <a:cs typeface="Calibri"/>
                <a:sym typeface="Calibri"/>
              </a:rPr>
              <a:t>Water pH Using pH Paper</a:t>
            </a:r>
            <a:endParaRPr sz="1800" b="1" i="0" u="none" strike="noStrike" cap="none">
              <a:solidFill>
                <a:srgbClr val="1A2659"/>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65"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hyperlink" Target="http://www.globe.gov/documents/11865/1eb37d2a-4c18-4c56-965c-da7e1c1f3e40" TargetMode="External"/><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hyperlink" Target="https://www.globe.gov/documents/11865/e2a95ebd-8c83-459c-bcf1-8c2428a3c324" TargetMode="External"/></Relationships>
</file>

<file path=ppt/slides/_rels/slide13.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image" Target="../media/image27.png"/><Relationship Id="rId3" Type="http://schemas.openxmlformats.org/officeDocument/2006/relationships/hyperlink" Target="https://www.globe.gov/documents/11865/a0ca653b-3149-5991-4b1e-2b6535a580e2" TargetMode="External"/><Relationship Id="rId7" Type="http://schemas.openxmlformats.org/officeDocument/2006/relationships/image" Target="../media/image21.png"/><Relationship Id="rId12" Type="http://schemas.openxmlformats.org/officeDocument/2006/relationships/image" Target="../media/image26.png"/><Relationship Id="rId2" Type="http://schemas.openxmlformats.org/officeDocument/2006/relationships/notesSlide" Target="../notesSlides/notesSlide13.xml"/><Relationship Id="rId1" Type="http://schemas.openxmlformats.org/officeDocument/2006/relationships/slideLayout" Target="../slideLayouts/slideLayout6.xml"/><Relationship Id="rId6" Type="http://schemas.openxmlformats.org/officeDocument/2006/relationships/image" Target="../media/image20.png"/><Relationship Id="rId11" Type="http://schemas.openxmlformats.org/officeDocument/2006/relationships/image" Target="../media/image25.png"/><Relationship Id="rId5" Type="http://schemas.openxmlformats.org/officeDocument/2006/relationships/hyperlink" Target="http://www.globe.gov/documents/11865/1eb37d2a-4c18-4c56-965c-da7e1c1f3e40" TargetMode="External"/><Relationship Id="rId15" Type="http://schemas.openxmlformats.org/officeDocument/2006/relationships/image" Target="../media/image29.png"/><Relationship Id="rId10" Type="http://schemas.openxmlformats.org/officeDocument/2006/relationships/image" Target="../media/image24.png"/><Relationship Id="rId4" Type="http://schemas.openxmlformats.org/officeDocument/2006/relationships/hyperlink" Target="https://www.globe.gov/documents/11865/42e3b8fe-847c-429a-a105-d18691d99e32" TargetMode="External"/><Relationship Id="rId9" Type="http://schemas.openxmlformats.org/officeDocument/2006/relationships/image" Target="../media/image23.png"/><Relationship Id="rId14" Type="http://schemas.openxmlformats.org/officeDocument/2006/relationships/image" Target="../media/image28.png"/></Relationships>
</file>

<file path=ppt/slides/_rels/slide14.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0.png"/><Relationship Id="rId7" Type="http://schemas.openxmlformats.org/officeDocument/2006/relationships/image" Target="../media/image31.png"/><Relationship Id="rId2" Type="http://schemas.openxmlformats.org/officeDocument/2006/relationships/notesSlide" Target="../notesSlides/notesSlide14.xml"/><Relationship Id="rId1" Type="http://schemas.openxmlformats.org/officeDocument/2006/relationships/slideLayout" Target="../slideLayouts/slideLayout5.xml"/><Relationship Id="rId6" Type="http://schemas.openxmlformats.org/officeDocument/2006/relationships/image" Target="../media/image30.png"/><Relationship Id="rId5" Type="http://schemas.openxmlformats.org/officeDocument/2006/relationships/image" Target="../media/image12.png"/><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notesSlide" Target="../notesSlides/notesSlide15.xml"/><Relationship Id="rId1" Type="http://schemas.openxmlformats.org/officeDocument/2006/relationships/slideLayout" Target="../slideLayouts/slideLayout5.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39.png"/><Relationship Id="rId2" Type="http://schemas.openxmlformats.org/officeDocument/2006/relationships/notesSlide" Target="../notesSlides/notesSlide16.xml"/><Relationship Id="rId1" Type="http://schemas.openxmlformats.org/officeDocument/2006/relationships/slideLayout" Target="../slideLayouts/slideLayout5.xml"/><Relationship Id="rId6" Type="http://schemas.openxmlformats.org/officeDocument/2006/relationships/image" Target="../media/image38.png"/><Relationship Id="rId5" Type="http://schemas.openxmlformats.org/officeDocument/2006/relationships/image" Target="../media/image34.png"/><Relationship Id="rId4" Type="http://schemas.openxmlformats.org/officeDocument/2006/relationships/image" Target="../media/image33.png"/></Relationships>
</file>

<file path=ppt/slides/_rels/slide17.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34.png"/><Relationship Id="rId18" Type="http://schemas.openxmlformats.org/officeDocument/2006/relationships/image" Target="../media/image47.png"/><Relationship Id="rId3" Type="http://schemas.openxmlformats.org/officeDocument/2006/relationships/hyperlink" Target="http://www.globe.gov/documents/11865/26f37835-c82a-4418-906d-23ec9f6c64a9" TargetMode="External"/><Relationship Id="rId7" Type="http://schemas.openxmlformats.org/officeDocument/2006/relationships/image" Target="../media/image41.png"/><Relationship Id="rId12" Type="http://schemas.openxmlformats.org/officeDocument/2006/relationships/image" Target="../media/image43.png"/><Relationship Id="rId17" Type="http://schemas.openxmlformats.org/officeDocument/2006/relationships/image" Target="../media/image29.png"/><Relationship Id="rId2" Type="http://schemas.openxmlformats.org/officeDocument/2006/relationships/notesSlide" Target="../notesSlides/notesSlide17.xml"/><Relationship Id="rId16" Type="http://schemas.openxmlformats.org/officeDocument/2006/relationships/image" Target="../media/image46.png"/><Relationship Id="rId1" Type="http://schemas.openxmlformats.org/officeDocument/2006/relationships/slideLayout" Target="../slideLayouts/slideLayout6.xml"/><Relationship Id="rId6" Type="http://schemas.openxmlformats.org/officeDocument/2006/relationships/image" Target="../media/image40.png"/><Relationship Id="rId11" Type="http://schemas.openxmlformats.org/officeDocument/2006/relationships/image" Target="../media/image30.png"/><Relationship Id="rId5" Type="http://schemas.openxmlformats.org/officeDocument/2006/relationships/hyperlink" Target="http://www.globe.gov/documents/11865/e2a95ebd-8c83-459c-bcf1-8c2428a3c324" TargetMode="External"/><Relationship Id="rId15" Type="http://schemas.openxmlformats.org/officeDocument/2006/relationships/image" Target="../media/image45.png"/><Relationship Id="rId10" Type="http://schemas.openxmlformats.org/officeDocument/2006/relationships/image" Target="../media/image42.png"/><Relationship Id="rId19" Type="http://schemas.openxmlformats.org/officeDocument/2006/relationships/image" Target="../media/image48.png"/><Relationship Id="rId4" Type="http://schemas.openxmlformats.org/officeDocument/2006/relationships/hyperlink" Target="https://www.globe.gov/documents/11865/a0ca653b-3149-5991-4b1e-2b6535a580e2" TargetMode="External"/><Relationship Id="rId9" Type="http://schemas.openxmlformats.org/officeDocument/2006/relationships/image" Target="../media/image21.png"/><Relationship Id="rId14" Type="http://schemas.openxmlformats.org/officeDocument/2006/relationships/image" Target="../media/image44.png"/></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49.png"/><Relationship Id="rId2" Type="http://schemas.openxmlformats.org/officeDocument/2006/relationships/notesSlide" Target="../notesSlides/notesSlide18.xml"/><Relationship Id="rId1" Type="http://schemas.openxmlformats.org/officeDocument/2006/relationships/slideLayout" Target="../slideLayouts/slideLayout5.xml"/><Relationship Id="rId6" Type="http://schemas.openxmlformats.org/officeDocument/2006/relationships/image" Target="../media/image30.png"/><Relationship Id="rId5" Type="http://schemas.openxmlformats.org/officeDocument/2006/relationships/image" Target="../media/image12.png"/><Relationship Id="rId4" Type="http://schemas.openxmlformats.org/officeDocument/2006/relationships/image" Target="../media/image21.png"/></Relationships>
</file>

<file path=ppt/slides/_rels/slide19.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20.png"/><Relationship Id="rId7" Type="http://schemas.openxmlformats.org/officeDocument/2006/relationships/image" Target="../media/image50.png"/><Relationship Id="rId2" Type="http://schemas.openxmlformats.org/officeDocument/2006/relationships/notesSlide" Target="../notesSlides/notesSlide19.xml"/><Relationship Id="rId1" Type="http://schemas.openxmlformats.org/officeDocument/2006/relationships/slideLayout" Target="../slideLayouts/slideLayout5.xml"/><Relationship Id="rId6" Type="http://schemas.openxmlformats.org/officeDocument/2006/relationships/image" Target="../media/image30.png"/><Relationship Id="rId5" Type="http://schemas.openxmlformats.org/officeDocument/2006/relationships/image" Target="../media/image12.png"/><Relationship Id="rId10" Type="http://schemas.openxmlformats.org/officeDocument/2006/relationships/image" Target="../media/image49.png"/><Relationship Id="rId4" Type="http://schemas.openxmlformats.org/officeDocument/2006/relationships/image" Target="../media/image21.png"/><Relationship Id="rId9" Type="http://schemas.openxmlformats.org/officeDocument/2006/relationships/image" Target="../media/image51.png"/></Relationships>
</file>

<file path=ppt/slides/_rels/slide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0.xml"/><Relationship Id="rId1" Type="http://schemas.openxmlformats.org/officeDocument/2006/relationships/slideLayout" Target="../slideLayouts/slideLayout5.xml"/><Relationship Id="rId6" Type="http://schemas.openxmlformats.org/officeDocument/2006/relationships/image" Target="../media/image53.png"/><Relationship Id="rId5" Type="http://schemas.openxmlformats.org/officeDocument/2006/relationships/image" Target="../media/image45.png"/><Relationship Id="rId4" Type="http://schemas.openxmlformats.org/officeDocument/2006/relationships/image" Target="../media/image50.png"/></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34.png"/><Relationship Id="rId2" Type="http://schemas.openxmlformats.org/officeDocument/2006/relationships/notesSlide" Target="../notesSlides/notesSlide21.xml"/><Relationship Id="rId1" Type="http://schemas.openxmlformats.org/officeDocument/2006/relationships/slideLayout" Target="../slideLayouts/slideLayout5.xml"/><Relationship Id="rId6" Type="http://schemas.openxmlformats.org/officeDocument/2006/relationships/image" Target="../media/image33.png"/><Relationship Id="rId5" Type="http://schemas.openxmlformats.org/officeDocument/2006/relationships/image" Target="../media/image42.png"/><Relationship Id="rId4" Type="http://schemas.openxmlformats.org/officeDocument/2006/relationships/image" Target="../media/image54.png"/></Relationships>
</file>

<file path=ppt/slides/_rels/slide2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2.xml"/><Relationship Id="rId1" Type="http://schemas.openxmlformats.org/officeDocument/2006/relationships/slideLayout" Target="../slideLayouts/slideLayout5.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42.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notesSlide" Target="../notesSlides/notesSlide24.xml"/><Relationship Id="rId1" Type="http://schemas.openxmlformats.org/officeDocument/2006/relationships/slideLayout" Target="../slideLayouts/slideLayout7.xml"/><Relationship Id="rId5" Type="http://schemas.openxmlformats.org/officeDocument/2006/relationships/hyperlink" Target="https://www.globe.gov/globe-data/data-entry/globe-observer" TargetMode="External"/><Relationship Id="rId4" Type="http://schemas.openxmlformats.org/officeDocument/2006/relationships/hyperlink" Target="https://dataentry.globe.gov/#/observerpro/home"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56.jpg"/></Relationships>
</file>

<file path=ppt/slides/_rels/slide26.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59.jp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60.jp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31.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63.jp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64.jpg"/><Relationship Id="rId2" Type="http://schemas.openxmlformats.org/officeDocument/2006/relationships/notesSlide" Target="../notesSlides/notesSlide33.xml"/><Relationship Id="rId1" Type="http://schemas.openxmlformats.org/officeDocument/2006/relationships/slideLayout" Target="../slideLayouts/slideLayout7.xml"/><Relationship Id="rId4" Type="http://schemas.openxmlformats.org/officeDocument/2006/relationships/image" Target="../media/image65.jpg"/></Relationships>
</file>

<file path=ppt/slides/_rels/slide34.xml.rels><?xml version="1.0" encoding="UTF-8" standalone="yes"?>
<Relationships xmlns="http://schemas.openxmlformats.org/package/2006/relationships"><Relationship Id="rId3" Type="http://schemas.openxmlformats.org/officeDocument/2006/relationships/hyperlink" Target="http://vis.globe.gov/GLOBE/" TargetMode="External"/><Relationship Id="rId2" Type="http://schemas.openxmlformats.org/officeDocument/2006/relationships/notesSlide" Target="../notesSlides/notesSlide34.xml"/><Relationship Id="rId1" Type="http://schemas.openxmlformats.org/officeDocument/2006/relationships/slideLayout" Target="../slideLayouts/slideLayout8.xml"/><Relationship Id="rId5" Type="http://schemas.openxmlformats.org/officeDocument/2006/relationships/hyperlink" Target="http://www.globe.gov/documents/10157/7349361/Viz+tutorial.pdf" TargetMode="External"/><Relationship Id="rId4" Type="http://schemas.openxmlformats.org/officeDocument/2006/relationships/image" Target="../media/image66.png"/></Relationships>
</file>

<file path=ppt/slides/_rels/slide35.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35.xml"/><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36.xml"/><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3" Type="http://schemas.openxmlformats.org/officeDocument/2006/relationships/image" Target="../media/image69.jpg"/><Relationship Id="rId2" Type="http://schemas.openxmlformats.org/officeDocument/2006/relationships/notesSlide" Target="../notesSlides/notesSlide37.xml"/><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3" Type="http://schemas.openxmlformats.org/officeDocument/2006/relationships/hyperlink" Target="mailto:training@nasaglobe.org" TargetMode="External"/><Relationship Id="rId7" Type="http://schemas.openxmlformats.org/officeDocument/2006/relationships/image" Target="../media/image70.png"/><Relationship Id="rId2" Type="http://schemas.openxmlformats.org/officeDocument/2006/relationships/notesSlide" Target="../notesSlides/notesSlide41.xml"/><Relationship Id="rId1" Type="http://schemas.openxmlformats.org/officeDocument/2006/relationships/slideLayout" Target="../slideLayouts/slideLayout10.xml"/><Relationship Id="rId6" Type="http://schemas.openxmlformats.org/officeDocument/2006/relationships/hyperlink" Target="http://climate.nasa.gov/" TargetMode="External"/><Relationship Id="rId5" Type="http://schemas.openxmlformats.org/officeDocument/2006/relationships/hyperlink" Target="http://www.nasa.gov/topics/earth/index.html" TargetMode="External"/><Relationship Id="rId4" Type="http://schemas.openxmlformats.org/officeDocument/2006/relationships/hyperlink" Target="http://www.globe.gov/"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hyperlink" Target="http://www.globe.gov/documents/11865/f3841172-0e17-4e45-b52f-e68674a276e5" TargetMode="External"/><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www.globe.gov/documents/11865/3464b426-6d54-4ba2-9cca-8d398fb38ef8" TargetMode="External"/><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hyperlink" Target="http://www.globe.gov/documents/11865/26f37835-c82a-4418-906d-23ec9f6c64a9"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sp>
        <p:nvSpPr>
          <p:cNvPr id="328" name="Google Shape;328;p10"/>
          <p:cNvSpPr txBox="1"/>
          <p:nvPr/>
        </p:nvSpPr>
        <p:spPr>
          <a:xfrm>
            <a:off x="1337733" y="1090234"/>
            <a:ext cx="7425300" cy="569520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2400"/>
              <a:buFont typeface="Arial"/>
              <a:buNone/>
            </a:pPr>
            <a:r>
              <a:rPr lang="en-US" sz="2400" b="1" i="0" u="none" strike="noStrike" cap="none">
                <a:solidFill>
                  <a:srgbClr val="000072"/>
                </a:solidFill>
                <a:latin typeface="Calibri"/>
                <a:ea typeface="Calibri"/>
                <a:cs typeface="Calibri"/>
                <a:sym typeface="Calibri"/>
              </a:rPr>
              <a:t>Site Selection: Hydrosphere Study Site</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Ideally, your Hydrosphere Study Site should  be within the major watershed of the 15 km  by 15 km GLOBE Study Site, and connected  to water systems that flow into larger river or estuary systems. </a:t>
            </a:r>
            <a:endParaRPr sz="18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endParaRPr sz="1800" b="1" i="0" u="none" strike="noStrike" cap="none">
              <a:solidFill>
                <a:srgbClr val="000072"/>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All your hydrosphere measurements are taken at the same Hydrosphere Study Site. This may be any surface water site that can be safely visited and monitored regularly, although natural waters are preferred.  Sites may include (in order of preference):</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800"/>
              <a:buFont typeface="Arial"/>
              <a:buNone/>
            </a:pPr>
            <a:endParaRPr sz="1800" b="1" i="0" u="none" strike="noStrike" cap="none">
              <a:solidFill>
                <a:srgbClr val="000000"/>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endParaRPr sz="1800" b="1" i="0" u="none" strike="noStrike" cap="none">
              <a:solidFill>
                <a:srgbClr val="000000"/>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r>
              <a:rPr lang="en-US" sz="1800" b="1" i="0" u="none" strike="noStrike" cap="none">
                <a:solidFill>
                  <a:srgbClr val="000000"/>
                </a:solidFill>
                <a:latin typeface="Calibri"/>
                <a:ea typeface="Calibri"/>
                <a:cs typeface="Calibri"/>
                <a:sym typeface="Calibri"/>
              </a:rPr>
              <a:t>1. stream or river</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800"/>
              <a:buFont typeface="Arial"/>
              <a:buNone/>
            </a:pPr>
            <a:r>
              <a:rPr lang="en-US" sz="1800" b="1" i="0" u="none" strike="noStrike" cap="none">
                <a:solidFill>
                  <a:srgbClr val="000000"/>
                </a:solidFill>
                <a:latin typeface="Calibri"/>
                <a:ea typeface="Calibri"/>
                <a:cs typeface="Calibri"/>
                <a:sym typeface="Calibri"/>
              </a:rPr>
              <a:t>2. lake, reservoir, bay or ocean</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800"/>
              <a:buFont typeface="Arial"/>
              <a:buNone/>
            </a:pPr>
            <a:r>
              <a:rPr lang="en-US" sz="1800" b="1" i="0" u="none" strike="noStrike" cap="none">
                <a:solidFill>
                  <a:srgbClr val="000000"/>
                </a:solidFill>
                <a:latin typeface="Calibri"/>
                <a:ea typeface="Calibri"/>
                <a:cs typeface="Calibri"/>
                <a:sym typeface="Calibri"/>
              </a:rPr>
              <a:t>3. pond</a:t>
            </a:r>
            <a:endParaRPr sz="1800" b="1" i="0" u="none" strike="noStrike" cap="none">
              <a:solidFill>
                <a:srgbClr val="000000"/>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r>
              <a:rPr lang="en-US" sz="1800" b="1" i="0" u="none" strike="noStrike" cap="none">
                <a:solidFill>
                  <a:srgbClr val="000000"/>
                </a:solidFill>
                <a:latin typeface="Calibri"/>
                <a:ea typeface="Calibri"/>
                <a:cs typeface="Calibri"/>
                <a:sym typeface="Calibri"/>
              </a:rPr>
              <a:t>4. an irrigation ditch or other water </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800"/>
              <a:buFont typeface="Arial"/>
              <a:buNone/>
            </a:pPr>
            <a:r>
              <a:rPr lang="en-US" sz="1800" b="1" i="0" u="none" strike="noStrike" cap="none">
                <a:solidFill>
                  <a:srgbClr val="000000"/>
                </a:solidFill>
                <a:latin typeface="Calibri"/>
                <a:ea typeface="Calibri"/>
                <a:cs typeface="Calibri"/>
                <a:sym typeface="Calibri"/>
              </a:rPr>
              <a:t>body, if natural body is not available</a:t>
            </a:r>
            <a:endParaRPr sz="1800" b="1"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329" name="Google Shape;329;p10"/>
          <p:cNvGrpSpPr/>
          <p:nvPr/>
        </p:nvGrpSpPr>
        <p:grpSpPr>
          <a:xfrm>
            <a:off x="7874380" y="67732"/>
            <a:ext cx="1103962" cy="873142"/>
            <a:chOff x="6285205" y="3863282"/>
            <a:chExt cx="1103962" cy="873142"/>
          </a:xfrm>
        </p:grpSpPr>
        <p:sp>
          <p:nvSpPr>
            <p:cNvPr id="330" name="Google Shape;330;p10"/>
            <p:cNvSpPr/>
            <p:nvPr/>
          </p:nvSpPr>
          <p:spPr>
            <a:xfrm>
              <a:off x="6285205" y="3863282"/>
              <a:ext cx="1103962" cy="873142"/>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31" name="Google Shape;331;p10"/>
            <p:cNvSpPr txBox="1"/>
            <p:nvPr/>
          </p:nvSpPr>
          <p:spPr>
            <a:xfrm>
              <a:off x="6497594" y="3982371"/>
              <a:ext cx="699330" cy="5078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SITE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FFFFFF"/>
                </a:buClr>
                <a:buSzPts val="1100"/>
                <a:buFont typeface="Calibri"/>
                <a:buNone/>
              </a:pPr>
              <a:r>
                <a:rPr lang="en-US" sz="1100" b="0" i="0" u="none" strike="noStrike" cap="none">
                  <a:solidFill>
                    <a:srgbClr val="FFFFFF"/>
                  </a:solidFill>
                  <a:latin typeface="Calibri"/>
                  <a:ea typeface="Calibri"/>
                  <a:cs typeface="Calibri"/>
                  <a:sym typeface="Calibri"/>
                </a:rPr>
                <a:t>selection</a:t>
              </a:r>
              <a:endParaRPr sz="1600" b="1" i="0" u="none" strike="noStrike" cap="none">
                <a:solidFill>
                  <a:srgbClr val="FFFFFF"/>
                </a:solidFill>
                <a:latin typeface="Calibri"/>
                <a:ea typeface="Calibri"/>
                <a:cs typeface="Calibri"/>
                <a:sym typeface="Calibri"/>
              </a:endParaRPr>
            </a:p>
          </p:txBody>
        </p:sp>
      </p:grpSp>
      <p:pic>
        <p:nvPicPr>
          <p:cNvPr id="332" name="Google Shape;332;p10"/>
          <p:cNvPicPr preferRelativeResize="0"/>
          <p:nvPr/>
        </p:nvPicPr>
        <p:blipFill rotWithShape="1">
          <a:blip r:embed="rId3">
            <a:alphaModFix/>
          </a:blip>
          <a:srcRect/>
          <a:stretch/>
        </p:blipFill>
        <p:spPr>
          <a:xfrm>
            <a:off x="5194908" y="4022959"/>
            <a:ext cx="3382078" cy="2201655"/>
          </a:xfrm>
          <a:prstGeom prst="rect">
            <a:avLst/>
          </a:prstGeom>
          <a:noFill/>
          <a:ln>
            <a:noFill/>
          </a:ln>
        </p:spPr>
      </p:pic>
      <p:sp>
        <p:nvSpPr>
          <p:cNvPr id="2" name="Google Shape;643;p31">
            <a:extLst>
              <a:ext uri="{FF2B5EF4-FFF2-40B4-BE49-F238E27FC236}">
                <a16:creationId xmlns:a16="http://schemas.microsoft.com/office/drawing/2014/main" id="{F61A2FD7-08EB-DF31-5DE8-95FFB437AB0F}"/>
              </a:ext>
            </a:extLst>
          </p:cNvPr>
          <p:cNvSpPr txBox="1"/>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10</a:t>
            </a:fld>
            <a:endParaRPr sz="1200" dirty="0">
              <a:solidFill>
                <a:srgbClr val="888888"/>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sp>
        <p:nvSpPr>
          <p:cNvPr id="337" name="Google Shape;337;p11"/>
          <p:cNvSpPr txBox="1"/>
          <p:nvPr/>
        </p:nvSpPr>
        <p:spPr>
          <a:xfrm>
            <a:off x="1323643" y="1192760"/>
            <a:ext cx="3510173" cy="4955203"/>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800"/>
              <a:buFont typeface="Arial"/>
              <a:buNone/>
            </a:pPr>
            <a:endParaRPr sz="1800" b="1" i="0" u="none" strike="noStrike" cap="none">
              <a:solidFill>
                <a:srgbClr val="000072"/>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If the selected study site is a moving body of water (i.e. stream or river), locate your sampling site at a riffle area as opposed to still water or rapids. This will provide a more representative measurement of the water in the stream or river. If the selected study site is a still body of water i.e. a lake or reservoir), find a sampling site near the outlet area or along the middle of the water body.</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338" name="Google Shape;338;p11"/>
          <p:cNvGrpSpPr/>
          <p:nvPr/>
        </p:nvGrpSpPr>
        <p:grpSpPr>
          <a:xfrm>
            <a:off x="7874380" y="67732"/>
            <a:ext cx="1103962" cy="873142"/>
            <a:chOff x="6285205" y="3863282"/>
            <a:chExt cx="1103962" cy="873142"/>
          </a:xfrm>
        </p:grpSpPr>
        <p:sp>
          <p:nvSpPr>
            <p:cNvPr id="339" name="Google Shape;339;p11"/>
            <p:cNvSpPr/>
            <p:nvPr/>
          </p:nvSpPr>
          <p:spPr>
            <a:xfrm>
              <a:off x="6285205" y="3863282"/>
              <a:ext cx="1103962" cy="873142"/>
            </a:xfrm>
            <a:prstGeom prst="ellipse">
              <a:avLst/>
            </a:prstGeom>
            <a:solidFill>
              <a:srgbClr val="000090"/>
            </a:solidFill>
            <a:ln w="38100" cap="flat" cmpd="sng">
              <a:solidFill>
                <a:srgbClr val="123B1C"/>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40" name="Google Shape;340;p11"/>
            <p:cNvSpPr txBox="1"/>
            <p:nvPr/>
          </p:nvSpPr>
          <p:spPr>
            <a:xfrm>
              <a:off x="6497594" y="3982371"/>
              <a:ext cx="699330" cy="5078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rgbClr val="FFFFFF"/>
                  </a:solidFill>
                  <a:latin typeface="Calibri"/>
                  <a:ea typeface="Calibri"/>
                  <a:cs typeface="Calibri"/>
                  <a:sym typeface="Calibri"/>
                </a:rPr>
                <a:t>SITE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FFFFFF"/>
                </a:buClr>
                <a:buSzPts val="1100"/>
                <a:buFont typeface="Calibri"/>
                <a:buNone/>
              </a:pPr>
              <a:r>
                <a:rPr lang="en-US" sz="1100" b="0" i="0" u="none" strike="noStrike" cap="none">
                  <a:solidFill>
                    <a:srgbClr val="FFFFFF"/>
                  </a:solidFill>
                  <a:latin typeface="Calibri"/>
                  <a:ea typeface="Calibri"/>
                  <a:cs typeface="Calibri"/>
                  <a:sym typeface="Calibri"/>
                </a:rPr>
                <a:t>selection</a:t>
              </a:r>
              <a:endParaRPr sz="1600" b="1" i="0" u="none" strike="noStrike" cap="none">
                <a:solidFill>
                  <a:srgbClr val="FFFFFF"/>
                </a:solidFill>
                <a:latin typeface="Calibri"/>
                <a:ea typeface="Calibri"/>
                <a:cs typeface="Calibri"/>
                <a:sym typeface="Calibri"/>
              </a:endParaRPr>
            </a:p>
          </p:txBody>
        </p:sp>
      </p:grpSp>
      <p:sp>
        <p:nvSpPr>
          <p:cNvPr id="341" name="Google Shape;341;p11"/>
          <p:cNvSpPr txBox="1"/>
          <p:nvPr/>
        </p:nvSpPr>
        <p:spPr>
          <a:xfrm>
            <a:off x="1236134" y="985958"/>
            <a:ext cx="8366567" cy="738664"/>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2400"/>
              <a:buFont typeface="Arial"/>
              <a:buNone/>
            </a:pPr>
            <a:r>
              <a:rPr lang="en-US" sz="2400" b="1" i="0" u="none" strike="noStrike" cap="none">
                <a:solidFill>
                  <a:srgbClr val="000072"/>
                </a:solidFill>
                <a:latin typeface="Calibri"/>
                <a:ea typeface="Calibri"/>
                <a:cs typeface="Calibri"/>
                <a:sym typeface="Calibri"/>
              </a:rPr>
              <a:t>Site Selection and Sampling- Hydrosphere Study Site</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342" name="Google Shape;342;p11" descr="A person standing on a bridge collecting water with a bucket."/>
          <p:cNvPicPr preferRelativeResize="0"/>
          <p:nvPr/>
        </p:nvPicPr>
        <p:blipFill rotWithShape="1">
          <a:blip r:embed="rId3">
            <a:alphaModFix/>
          </a:blip>
          <a:srcRect/>
          <a:stretch/>
        </p:blipFill>
        <p:spPr>
          <a:xfrm>
            <a:off x="4963752" y="1647646"/>
            <a:ext cx="3956870" cy="2967652"/>
          </a:xfrm>
          <a:prstGeom prst="rect">
            <a:avLst/>
          </a:prstGeom>
          <a:noFill/>
          <a:ln>
            <a:noFill/>
          </a:ln>
        </p:spPr>
      </p:pic>
      <p:sp>
        <p:nvSpPr>
          <p:cNvPr id="343" name="Google Shape;343;p11"/>
          <p:cNvSpPr txBox="1"/>
          <p:nvPr/>
        </p:nvSpPr>
        <p:spPr>
          <a:xfrm>
            <a:off x="1339311" y="5019184"/>
            <a:ext cx="7248882" cy="92333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 Avoid inlet areas. A bridge or a pier are good choices. If your water body is brackish or salty, you will need to know the times of high and low tide at a location as close as possible to your study site.</a:t>
            </a:r>
            <a:endParaRPr sz="1400" b="0" i="0" u="none" strike="noStrike" cap="none">
              <a:solidFill>
                <a:srgbClr val="000000"/>
              </a:solidFill>
              <a:latin typeface="Arial"/>
              <a:ea typeface="Arial"/>
              <a:cs typeface="Arial"/>
              <a:sym typeface="Arial"/>
            </a:endParaRPr>
          </a:p>
        </p:txBody>
      </p:sp>
      <p:sp>
        <p:nvSpPr>
          <p:cNvPr id="2" name="Google Shape;643;p31">
            <a:extLst>
              <a:ext uri="{FF2B5EF4-FFF2-40B4-BE49-F238E27FC236}">
                <a16:creationId xmlns:a16="http://schemas.microsoft.com/office/drawing/2014/main" id="{A57D088F-CBF3-E0B7-8F14-B5745A2C5D48}"/>
              </a:ext>
            </a:extLst>
          </p:cNvPr>
          <p:cNvSpPr txBox="1"/>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11</a:t>
            </a:fld>
            <a:endParaRPr sz="1200" dirty="0">
              <a:solidFill>
                <a:srgbClr val="888888"/>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47"/>
        <p:cNvGrpSpPr/>
        <p:nvPr/>
      </p:nvGrpSpPr>
      <p:grpSpPr>
        <a:xfrm>
          <a:off x="0" y="0"/>
          <a:ext cx="0" cy="0"/>
          <a:chOff x="0" y="0"/>
          <a:chExt cx="0" cy="0"/>
        </a:xfrm>
      </p:grpSpPr>
      <p:sp>
        <p:nvSpPr>
          <p:cNvPr id="348" name="Google Shape;348;p12"/>
          <p:cNvSpPr txBox="1"/>
          <p:nvPr/>
        </p:nvSpPr>
        <p:spPr>
          <a:xfrm>
            <a:off x="1245978" y="1149501"/>
            <a:ext cx="7609500" cy="60801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dirty="0">
                <a:solidFill>
                  <a:srgbClr val="000072"/>
                </a:solidFill>
                <a:latin typeface="Calibri"/>
                <a:ea typeface="Calibri"/>
                <a:cs typeface="Calibri"/>
                <a:sym typeface="Calibri"/>
              </a:rPr>
              <a:t>How to Collect Your Data: Overview of Water pH Protocol</a:t>
            </a:r>
            <a:endParaRPr sz="2400" b="1" i="0" u="none" strike="noStrike" cap="none" dirty="0">
              <a:solidFill>
                <a:schemeClr val="dk2"/>
              </a:solidFill>
              <a:latin typeface="Calibri"/>
              <a:ea typeface="Calibri"/>
              <a:cs typeface="Calibri"/>
              <a:sym typeface="Calibri"/>
            </a:endParaRPr>
          </a:p>
          <a:p>
            <a:pPr marL="0" marR="0" lvl="0" indent="0" algn="just" rtl="0">
              <a:lnSpc>
                <a:spcPct val="100000"/>
              </a:lnSpc>
              <a:spcBef>
                <a:spcPts val="600"/>
              </a:spcBef>
              <a:spcAft>
                <a:spcPts val="0"/>
              </a:spcAft>
              <a:buClr>
                <a:srgbClr val="000000"/>
              </a:buClr>
              <a:buSzPts val="2000"/>
              <a:buFont typeface="Arial"/>
              <a:buNone/>
            </a:pPr>
            <a:r>
              <a:rPr lang="en-US" sz="2000" b="0" i="0" u="none" strike="noStrike" cap="none" dirty="0">
                <a:solidFill>
                  <a:schemeClr val="dk1"/>
                </a:solidFill>
                <a:latin typeface="Calibri"/>
                <a:ea typeface="Calibri"/>
                <a:cs typeface="Calibri"/>
                <a:sym typeface="Calibri"/>
              </a:rPr>
              <a:t>After completing the Electrical Conductivity Protocol, refer to your results and select the pH protocol that is appropriate. In this tutorial, we will review all of the protocols, so you can see the differences in procedure between them. You will see that if the Electrical Conductivity is less than 200 mS/cm, you will need to do an extra step, and add salt to the sample until it is at least 200 mS/cm. This is true for both pH paper and pH meter methods.</a:t>
            </a:r>
            <a:endParaRPr sz="1400" b="0" i="0" u="none" strike="noStrike" cap="none" dirty="0">
              <a:solidFill>
                <a:srgbClr val="000000"/>
              </a:solidFill>
              <a:latin typeface="Arial"/>
              <a:ea typeface="Arial"/>
              <a:cs typeface="Arial"/>
              <a:sym typeface="Arial"/>
            </a:endParaRPr>
          </a:p>
          <a:p>
            <a:pPr marL="285750" marR="0" lvl="0" indent="-158750" algn="l" rtl="0">
              <a:lnSpc>
                <a:spcPct val="100000"/>
              </a:lnSpc>
              <a:spcBef>
                <a:spcPts val="0"/>
              </a:spcBef>
              <a:spcAft>
                <a:spcPts val="0"/>
              </a:spcAft>
              <a:buClr>
                <a:schemeClr val="dk1"/>
              </a:buClr>
              <a:buSzPts val="2000"/>
              <a:buFont typeface="Arial"/>
              <a:buNone/>
            </a:pPr>
            <a:endParaRPr sz="2000" b="0"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r>
              <a:rPr lang="en-US" sz="2000" b="0" i="0" u="none" strike="noStrike" cap="none" dirty="0">
                <a:solidFill>
                  <a:schemeClr val="dk1"/>
                </a:solidFill>
                <a:latin typeface="Calibri"/>
                <a:ea typeface="Calibri"/>
                <a:cs typeface="Calibri"/>
                <a:sym typeface="Calibri"/>
              </a:rPr>
              <a:t>This slide set includes these field guides:</a:t>
            </a:r>
            <a:endParaRPr sz="2000" b="0"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dirty="0">
                <a:solidFill>
                  <a:srgbClr val="000072"/>
                </a:solidFill>
                <a:latin typeface="Calibri"/>
                <a:ea typeface="Calibri"/>
                <a:cs typeface="Calibri"/>
                <a:sym typeface="Calibri"/>
              </a:rPr>
              <a:t>	</a:t>
            </a:r>
            <a:r>
              <a:rPr lang="en-US" sz="1800" b="1" i="0" u="sng" strike="noStrike" cap="none" dirty="0">
                <a:solidFill>
                  <a:srgbClr val="000072"/>
                </a:solidFill>
                <a:latin typeface="Calibri"/>
                <a:ea typeface="Calibri"/>
                <a:cs typeface="Calibri"/>
                <a:sym typeface="Calibri"/>
                <a:hlinkClick r:id="rId3"/>
              </a:rPr>
              <a:t>Using pH Paper (electrical conductivity greater than 200 mS/cm)</a:t>
            </a:r>
            <a:endParaRPr sz="1800" b="1" i="0" u="none" strike="noStrike" cap="none" dirty="0">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1" i="0" u="none" strike="noStrike" cap="none" dirty="0">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dirty="0">
                <a:solidFill>
                  <a:srgbClr val="000072"/>
                </a:solidFill>
                <a:latin typeface="Calibri"/>
                <a:ea typeface="Calibri"/>
                <a:cs typeface="Calibri"/>
                <a:sym typeface="Calibri"/>
              </a:rPr>
              <a:t>	</a:t>
            </a:r>
            <a:r>
              <a:rPr lang="en-US" sz="1800" b="1" i="0" u="sng" strike="noStrike" cap="none" dirty="0">
                <a:solidFill>
                  <a:schemeClr val="hlink"/>
                </a:solidFill>
                <a:latin typeface="Calibri"/>
                <a:ea typeface="Calibri"/>
                <a:cs typeface="Calibri"/>
                <a:sym typeface="Calibri"/>
                <a:hlinkClick r:id="rId4"/>
              </a:rPr>
              <a:t>Using pH Paper (electrical conductivity less than 200 mS/cm)</a:t>
            </a:r>
            <a:endParaRPr sz="1800" b="1" i="0" u="none" strike="noStrike" cap="none" dirty="0">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dirty="0">
                <a:solidFill>
                  <a:srgbClr val="000072"/>
                </a:solidFill>
                <a:latin typeface="Calibri"/>
                <a:ea typeface="Calibri"/>
                <a:cs typeface="Calibri"/>
                <a:sym typeface="Calibri"/>
              </a:rPr>
              <a:t>	</a:t>
            </a:r>
            <a:endParaRPr sz="1800" b="1" i="0" u="none" strike="noStrike" cap="none" dirty="0">
              <a:solidFill>
                <a:schemeClr val="dk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1" i="0" u="none" strike="noStrike" cap="none" dirty="0">
              <a:solidFill>
                <a:schemeClr val="dk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1" i="0" u="none" strike="noStrike" cap="none" dirty="0">
              <a:solidFill>
                <a:schemeClr val="dk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1" i="0" u="none" strike="noStrike" cap="none" dirty="0">
              <a:solidFill>
                <a:schemeClr val="dk2"/>
              </a:solidFill>
              <a:latin typeface="Calibri"/>
              <a:ea typeface="Calibri"/>
              <a:cs typeface="Calibri"/>
              <a:sym typeface="Calibri"/>
            </a:endParaRPr>
          </a:p>
          <a:p>
            <a:pPr marL="285750" marR="0" lvl="0" indent="-171450" algn="l" rtl="0">
              <a:lnSpc>
                <a:spcPct val="100000"/>
              </a:lnSpc>
              <a:spcBef>
                <a:spcPts val="0"/>
              </a:spcBef>
              <a:spcAft>
                <a:spcPts val="0"/>
              </a:spcAft>
              <a:buClr>
                <a:schemeClr val="dk1"/>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2" name="Google Shape;643;p31">
            <a:extLst>
              <a:ext uri="{FF2B5EF4-FFF2-40B4-BE49-F238E27FC236}">
                <a16:creationId xmlns:a16="http://schemas.microsoft.com/office/drawing/2014/main" id="{EE726C1D-37E1-A003-671E-C739C49153FE}"/>
              </a:ext>
            </a:extLst>
          </p:cNvPr>
          <p:cNvSpPr txBox="1"/>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12</a:t>
            </a:fld>
            <a:endParaRPr sz="1200" dirty="0">
              <a:solidFill>
                <a:srgbClr val="888888"/>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52"/>
        <p:cNvGrpSpPr/>
        <p:nvPr/>
      </p:nvGrpSpPr>
      <p:grpSpPr>
        <a:xfrm>
          <a:off x="0" y="0"/>
          <a:ext cx="0" cy="0"/>
          <a:chOff x="0" y="0"/>
          <a:chExt cx="0" cy="0"/>
        </a:xfrm>
      </p:grpSpPr>
      <p:sp>
        <p:nvSpPr>
          <p:cNvPr id="353" name="Google Shape;353;p13"/>
          <p:cNvSpPr/>
          <p:nvPr/>
        </p:nvSpPr>
        <p:spPr>
          <a:xfrm>
            <a:off x="1114814" y="925075"/>
            <a:ext cx="7691098" cy="960262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dirty="0">
                <a:solidFill>
                  <a:srgbClr val="000072"/>
                </a:solidFill>
                <a:latin typeface="Calibri"/>
                <a:ea typeface="Calibri"/>
                <a:cs typeface="Calibri"/>
                <a:sym typeface="Calibri"/>
              </a:rPr>
              <a:t>I.  How to Collect your Data: pH Water Protocol using  </a:t>
            </a:r>
            <a:endParaRPr sz="2400" b="1" i="0" u="none" strike="noStrike" cap="none" dirty="0">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r>
              <a:rPr lang="en-US" sz="2400" b="1" i="0" u="none" strike="noStrike" cap="none" dirty="0">
                <a:solidFill>
                  <a:srgbClr val="FF0000"/>
                </a:solidFill>
                <a:latin typeface="Calibri"/>
                <a:ea typeface="Calibri"/>
                <a:cs typeface="Calibri"/>
                <a:sym typeface="Calibri"/>
              </a:rPr>
              <a:t>pH Paper: </a:t>
            </a:r>
            <a:r>
              <a:rPr lang="en-US" sz="2400" b="1" i="0" u="none" strike="noStrike" cap="none" dirty="0">
                <a:solidFill>
                  <a:srgbClr val="000072"/>
                </a:solidFill>
                <a:latin typeface="Calibri"/>
                <a:ea typeface="Calibri"/>
                <a:cs typeface="Calibri"/>
                <a:sym typeface="Calibri"/>
              </a:rPr>
              <a:t>Electrical Conductivity </a:t>
            </a:r>
            <a:r>
              <a:rPr lang="en-US" sz="2400" b="1" i="0" u="none" strike="noStrike" cap="none" dirty="0">
                <a:solidFill>
                  <a:srgbClr val="FF0000"/>
                </a:solidFill>
                <a:latin typeface="Calibri"/>
                <a:ea typeface="Calibri"/>
                <a:cs typeface="Calibri"/>
                <a:sym typeface="Calibri"/>
              </a:rPr>
              <a:t>Greater </a:t>
            </a:r>
            <a:r>
              <a:rPr lang="en-US" sz="2400" b="1" i="0" u="none" strike="noStrike" cap="none" dirty="0">
                <a:solidFill>
                  <a:srgbClr val="000072"/>
                </a:solidFill>
                <a:latin typeface="Calibri"/>
                <a:ea typeface="Calibri"/>
                <a:cs typeface="Calibri"/>
                <a:sym typeface="Calibri"/>
              </a:rPr>
              <a:t>than 200 mS/cm</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dirty="0">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dirty="0">
                <a:solidFill>
                  <a:schemeClr val="dk1"/>
                </a:solidFill>
                <a:latin typeface="Calibri"/>
                <a:ea typeface="Calibri"/>
                <a:cs typeface="Calibri"/>
                <a:sym typeface="Calibri"/>
              </a:rPr>
              <a:t>If your study site is brackish or the Ocean, you can assume that the Electrical Conductivity is greater than 200 mS/cm.  </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dirty="0">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dirty="0">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dirty="0">
                <a:solidFill>
                  <a:srgbClr val="000072"/>
                </a:solidFill>
                <a:latin typeface="Calibri"/>
                <a:ea typeface="Calibri"/>
                <a:cs typeface="Calibri"/>
                <a:sym typeface="Calibri"/>
              </a:rPr>
              <a:t> Time: </a:t>
            </a:r>
            <a:r>
              <a:rPr lang="en-US" sz="1800" b="0" i="0" u="none" strike="noStrike" cap="none" dirty="0">
                <a:solidFill>
                  <a:srgbClr val="000000"/>
                </a:solidFill>
                <a:latin typeface="Calibri"/>
                <a:ea typeface="Calibri"/>
                <a:cs typeface="Calibri"/>
                <a:sym typeface="Calibri"/>
              </a:rPr>
              <a:t>10 minutes</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dirty="0">
                <a:solidFill>
                  <a:srgbClr val="000072"/>
                </a:solidFill>
                <a:latin typeface="Calibri"/>
                <a:ea typeface="Calibri"/>
                <a:cs typeface="Calibri"/>
                <a:sym typeface="Calibri"/>
              </a:rPr>
              <a:t> Suggested Frequency</a:t>
            </a:r>
            <a:r>
              <a:rPr lang="en-US" sz="1800" b="0" i="0" u="none" strike="noStrike" cap="none" dirty="0">
                <a:solidFill>
                  <a:srgbClr val="000000"/>
                </a:solidFill>
                <a:latin typeface="Calibri"/>
                <a:ea typeface="Calibri"/>
                <a:cs typeface="Calibri"/>
                <a:sym typeface="Calibri"/>
              </a:rPr>
              <a:t>: weekly</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dirty="0">
                <a:solidFill>
                  <a:srgbClr val="000072"/>
                </a:solidFill>
                <a:latin typeface="Calibri"/>
                <a:ea typeface="Calibri"/>
                <a:cs typeface="Calibri"/>
                <a:sym typeface="Calibri"/>
              </a:rPr>
              <a:t> Assemble Equipment</a:t>
            </a:r>
            <a:r>
              <a:rPr lang="en-US" sz="1800" b="0" i="0" u="none" strike="noStrike" cap="none" dirty="0">
                <a:solidFill>
                  <a:srgbClr val="000000"/>
                </a:solidFill>
                <a:latin typeface="Calibri"/>
                <a:ea typeface="Calibri"/>
                <a:cs typeface="Calibri"/>
                <a:sym typeface="Calibri"/>
              </a:rPr>
              <a:t>:</a:t>
            </a:r>
            <a:endParaRPr sz="1800" b="1" i="0" u="none" strike="noStrike" cap="none" dirty="0">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dirty="0">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dirty="0">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dirty="0">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r>
              <a:rPr lang="en-US" sz="2000" b="1" i="0" u="none" strike="noStrike" cap="none" dirty="0">
                <a:solidFill>
                  <a:srgbClr val="000072"/>
                </a:solidFill>
                <a:latin typeface="Calibri"/>
                <a:ea typeface="Calibri"/>
                <a:cs typeface="Calibri"/>
                <a:sym typeface="Calibri"/>
              </a:rPr>
              <a:t>Assemble Necessary Documents:</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dirty="0">
              <a:solidFill>
                <a:srgbClr val="000072"/>
              </a:solidFill>
              <a:latin typeface="Calibri"/>
              <a:ea typeface="Calibri"/>
              <a:cs typeface="Calibri"/>
              <a:sym typeface="Calibri"/>
            </a:endParaRPr>
          </a:p>
          <a:p>
            <a:pPr marL="342900" marR="0" lvl="0" indent="-342900" algn="l" rtl="0">
              <a:lnSpc>
                <a:spcPct val="100000"/>
              </a:lnSpc>
              <a:spcBef>
                <a:spcPts val="0"/>
              </a:spcBef>
              <a:spcAft>
                <a:spcPts val="0"/>
              </a:spcAft>
              <a:buClr>
                <a:srgbClr val="000072"/>
              </a:buClr>
              <a:buSzPts val="2000"/>
              <a:buFont typeface="Arial"/>
              <a:buChar char="•"/>
            </a:pPr>
            <a:r>
              <a:rPr lang="en-US" sz="2000" b="1" i="0" u="sng" strike="noStrike" cap="none" dirty="0">
                <a:solidFill>
                  <a:srgbClr val="000072"/>
                </a:solidFill>
                <a:latin typeface="Calibri"/>
                <a:ea typeface="Calibri"/>
                <a:cs typeface="Calibri"/>
                <a:sym typeface="Calibri"/>
                <a:hlinkClick r:id="rId3"/>
              </a:rPr>
              <a:t>Water pH Data Sheet</a:t>
            </a:r>
            <a:endParaRPr sz="2000" b="1" i="0" u="none" strike="noStrike" cap="none" dirty="0">
              <a:solidFill>
                <a:srgbClr val="000072"/>
              </a:solidFill>
              <a:latin typeface="Calibri"/>
              <a:ea typeface="Calibri"/>
              <a:cs typeface="Calibri"/>
              <a:sym typeface="Calibri"/>
            </a:endParaRPr>
          </a:p>
          <a:p>
            <a:pPr marL="342900" marR="0" lvl="0" indent="-342900" algn="l" rtl="0">
              <a:lnSpc>
                <a:spcPct val="100000"/>
              </a:lnSpc>
              <a:spcBef>
                <a:spcPts val="0"/>
              </a:spcBef>
              <a:spcAft>
                <a:spcPts val="0"/>
              </a:spcAft>
              <a:buClr>
                <a:srgbClr val="000072"/>
              </a:buClr>
              <a:buSzPts val="2000"/>
              <a:buFont typeface="Arial"/>
              <a:buChar char="•"/>
            </a:pPr>
            <a:r>
              <a:rPr lang="en-US" sz="2000" b="1" i="0" u="sng" strike="noStrike" cap="none" dirty="0">
                <a:solidFill>
                  <a:schemeClr val="hlink"/>
                </a:solidFill>
                <a:latin typeface="Calibri"/>
                <a:ea typeface="Calibri"/>
                <a:cs typeface="Calibri"/>
                <a:sym typeface="Calibri"/>
                <a:hlinkClick r:id="rId4"/>
              </a:rPr>
              <a:t>pH Water Protocol using  pH Paper: </a:t>
            </a:r>
            <a:endParaRPr sz="1400" b="0" i="0" u="none" strike="noStrike" cap="none" dirty="0">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rgbClr val="000072"/>
              </a:buClr>
              <a:buSzPts val="2000"/>
              <a:buFont typeface="Arial"/>
              <a:buChar char="•"/>
            </a:pPr>
            <a:r>
              <a:rPr lang="en-US" sz="2000" b="1" i="0" u="sng" strike="noStrike" cap="none" dirty="0">
                <a:solidFill>
                  <a:srgbClr val="000072"/>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pH with Electrical Conductivity Greater than 200 mS/</a:t>
            </a:r>
            <a:endParaRPr sz="2000" b="0"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dirty="0">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dirty="0">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dirty="0">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dirty="0">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dirty="0">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dirty="0">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dirty="0">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dirty="0">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dirty="0">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dirty="0">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dirty="0">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dirty="0">
              <a:solidFill>
                <a:srgbClr val="000072"/>
              </a:solidFill>
              <a:latin typeface="Calibri"/>
              <a:ea typeface="Calibri"/>
              <a:cs typeface="Calibri"/>
              <a:sym typeface="Calibri"/>
            </a:endParaRPr>
          </a:p>
        </p:txBody>
      </p:sp>
      <p:grpSp>
        <p:nvGrpSpPr>
          <p:cNvPr id="354" name="Google Shape;354;p13"/>
          <p:cNvGrpSpPr/>
          <p:nvPr/>
        </p:nvGrpSpPr>
        <p:grpSpPr>
          <a:xfrm rot="-1521617">
            <a:off x="4181937" y="2744392"/>
            <a:ext cx="1558386" cy="696212"/>
            <a:chOff x="5110464" y="1424636"/>
            <a:chExt cx="2652904" cy="1213715"/>
          </a:xfrm>
        </p:grpSpPr>
        <p:pic>
          <p:nvPicPr>
            <p:cNvPr id="355" name="Google Shape;355;p13" descr="Gloves.png"/>
            <p:cNvPicPr preferRelativeResize="0"/>
            <p:nvPr/>
          </p:nvPicPr>
          <p:blipFill rotWithShape="1">
            <a:blip r:embed="rId6">
              <a:alphaModFix/>
            </a:blip>
            <a:srcRect/>
            <a:stretch/>
          </p:blipFill>
          <p:spPr>
            <a:xfrm>
              <a:off x="5110464" y="1706466"/>
              <a:ext cx="1922850" cy="487834"/>
            </a:xfrm>
            <a:prstGeom prst="rect">
              <a:avLst/>
            </a:prstGeom>
            <a:noFill/>
            <a:ln>
              <a:noFill/>
            </a:ln>
          </p:spPr>
        </p:pic>
        <p:pic>
          <p:nvPicPr>
            <p:cNvPr id="356" name="Google Shape;356;p13" descr="Gloves.png"/>
            <p:cNvPicPr preferRelativeResize="0"/>
            <p:nvPr/>
          </p:nvPicPr>
          <p:blipFill rotWithShape="1">
            <a:blip r:embed="rId7">
              <a:alphaModFix/>
            </a:blip>
            <a:srcRect/>
            <a:stretch/>
          </p:blipFill>
          <p:spPr>
            <a:xfrm rot="-900000">
              <a:off x="5316574" y="1725940"/>
              <a:ext cx="2408749" cy="611108"/>
            </a:xfrm>
            <a:prstGeom prst="rect">
              <a:avLst/>
            </a:prstGeom>
            <a:noFill/>
            <a:ln>
              <a:noFill/>
            </a:ln>
            <a:effectLst>
              <a:outerShdw blurRad="292100" dist="139700" dir="2700000" algn="tl" rotWithShape="0">
                <a:srgbClr val="333333">
                  <a:alpha val="64313"/>
                </a:srgbClr>
              </a:outerShdw>
            </a:effectLst>
          </p:spPr>
        </p:pic>
      </p:grpSp>
      <p:pic>
        <p:nvPicPr>
          <p:cNvPr id="357" name="Google Shape;357;p13"/>
          <p:cNvPicPr preferRelativeResize="0"/>
          <p:nvPr/>
        </p:nvPicPr>
        <p:blipFill rotWithShape="1">
          <a:blip r:embed="rId8">
            <a:alphaModFix/>
          </a:blip>
          <a:srcRect/>
          <a:stretch/>
        </p:blipFill>
        <p:spPr>
          <a:xfrm>
            <a:off x="4847325" y="4575026"/>
            <a:ext cx="587911" cy="755499"/>
          </a:xfrm>
          <a:prstGeom prst="rect">
            <a:avLst/>
          </a:prstGeom>
          <a:noFill/>
          <a:ln>
            <a:noFill/>
          </a:ln>
          <a:effectLst>
            <a:outerShdw blurRad="292100" dist="139700" dir="2700000" algn="tl" rotWithShape="0">
              <a:srgbClr val="333333">
                <a:alpha val="64313"/>
              </a:srgbClr>
            </a:outerShdw>
          </a:effectLst>
        </p:spPr>
      </p:pic>
      <p:pic>
        <p:nvPicPr>
          <p:cNvPr id="358" name="Google Shape;358;p13" descr="Pencil.png"/>
          <p:cNvPicPr preferRelativeResize="0"/>
          <p:nvPr/>
        </p:nvPicPr>
        <p:blipFill rotWithShape="1">
          <a:blip r:embed="rId9">
            <a:alphaModFix/>
          </a:blip>
          <a:srcRect/>
          <a:stretch/>
        </p:blipFill>
        <p:spPr>
          <a:xfrm rot="3937689">
            <a:off x="2649075" y="3748110"/>
            <a:ext cx="60901" cy="1371592"/>
          </a:xfrm>
          <a:prstGeom prst="rect">
            <a:avLst/>
          </a:prstGeom>
          <a:noFill/>
          <a:ln>
            <a:noFill/>
          </a:ln>
          <a:effectLst>
            <a:outerShdw blurRad="292100" dist="139700" dir="2700000" algn="tl" rotWithShape="0">
              <a:srgbClr val="333333">
                <a:alpha val="64313"/>
              </a:srgbClr>
            </a:outerShdw>
          </a:effectLst>
        </p:spPr>
      </p:pic>
      <p:pic>
        <p:nvPicPr>
          <p:cNvPr id="359" name="Google Shape;359;p13"/>
          <p:cNvPicPr preferRelativeResize="0"/>
          <p:nvPr/>
        </p:nvPicPr>
        <p:blipFill rotWithShape="1">
          <a:blip r:embed="rId10">
            <a:alphaModFix/>
          </a:blip>
          <a:srcRect/>
          <a:stretch/>
        </p:blipFill>
        <p:spPr>
          <a:xfrm>
            <a:off x="4847325" y="3733053"/>
            <a:ext cx="1023201" cy="780234"/>
          </a:xfrm>
          <a:prstGeom prst="rect">
            <a:avLst/>
          </a:prstGeom>
          <a:noFill/>
          <a:ln>
            <a:noFill/>
          </a:ln>
          <a:effectLst>
            <a:outerShdw blurRad="292100" dist="139700" dir="2700000" algn="tl" rotWithShape="0">
              <a:srgbClr val="333333">
                <a:alpha val="64313"/>
              </a:srgbClr>
            </a:outerShdw>
          </a:effectLst>
        </p:spPr>
      </p:pic>
      <p:pic>
        <p:nvPicPr>
          <p:cNvPr id="360" name="Google Shape;360;p13"/>
          <p:cNvPicPr preferRelativeResize="0"/>
          <p:nvPr/>
        </p:nvPicPr>
        <p:blipFill rotWithShape="1">
          <a:blip r:embed="rId11">
            <a:alphaModFix/>
          </a:blip>
          <a:srcRect/>
          <a:stretch/>
        </p:blipFill>
        <p:spPr>
          <a:xfrm>
            <a:off x="1559006" y="4292167"/>
            <a:ext cx="1876694" cy="282859"/>
          </a:xfrm>
          <a:prstGeom prst="rect">
            <a:avLst/>
          </a:prstGeom>
          <a:noFill/>
          <a:ln>
            <a:noFill/>
          </a:ln>
          <a:effectLst>
            <a:outerShdw blurRad="292100" dist="139700" dir="2700000" algn="tl" rotWithShape="0">
              <a:srgbClr val="333333">
                <a:alpha val="64313"/>
              </a:srgbClr>
            </a:outerShdw>
          </a:effectLst>
        </p:spPr>
      </p:pic>
      <p:pic>
        <p:nvPicPr>
          <p:cNvPr id="361" name="Google Shape;361;p13"/>
          <p:cNvPicPr preferRelativeResize="0"/>
          <p:nvPr/>
        </p:nvPicPr>
        <p:blipFill rotWithShape="1">
          <a:blip r:embed="rId12">
            <a:alphaModFix/>
          </a:blip>
          <a:srcRect/>
          <a:stretch/>
        </p:blipFill>
        <p:spPr>
          <a:xfrm>
            <a:off x="5555151" y="2396479"/>
            <a:ext cx="499854" cy="1266592"/>
          </a:xfrm>
          <a:prstGeom prst="rect">
            <a:avLst/>
          </a:prstGeom>
          <a:noFill/>
          <a:ln>
            <a:noFill/>
          </a:ln>
          <a:effectLst>
            <a:outerShdw blurRad="292100" dist="139700" dir="2700000" algn="tl" rotWithShape="0">
              <a:srgbClr val="333333">
                <a:alpha val="64313"/>
              </a:srgbClr>
            </a:outerShdw>
          </a:effectLst>
        </p:spPr>
      </p:pic>
      <p:grpSp>
        <p:nvGrpSpPr>
          <p:cNvPr id="362" name="Google Shape;362;p13" descr="A clipboard listing the materials needed to measure pH with a pH papter: pH paper, 100 mL beakers, protective gloves and goggles, wash bottle, sample bottle, cup or beaker."/>
          <p:cNvGrpSpPr/>
          <p:nvPr/>
        </p:nvGrpSpPr>
        <p:grpSpPr>
          <a:xfrm>
            <a:off x="5720110" y="2180854"/>
            <a:ext cx="3213124" cy="3884631"/>
            <a:chOff x="5720110" y="2180854"/>
            <a:chExt cx="3213124" cy="3884631"/>
          </a:xfrm>
        </p:grpSpPr>
        <p:pic>
          <p:nvPicPr>
            <p:cNvPr id="363" name="Google Shape;363;p13" descr="ClipboardandPaper.png"/>
            <p:cNvPicPr preferRelativeResize="0"/>
            <p:nvPr/>
          </p:nvPicPr>
          <p:blipFill rotWithShape="1">
            <a:blip r:embed="rId13">
              <a:alphaModFix/>
            </a:blip>
            <a:srcRect/>
            <a:stretch/>
          </p:blipFill>
          <p:spPr>
            <a:xfrm rot="624378">
              <a:off x="6011556" y="2389890"/>
              <a:ext cx="2630232" cy="3466559"/>
            </a:xfrm>
            <a:prstGeom prst="rect">
              <a:avLst/>
            </a:prstGeom>
            <a:noFill/>
            <a:ln>
              <a:noFill/>
            </a:ln>
            <a:effectLst>
              <a:outerShdw blurRad="292100" dist="139700" dir="2700000" algn="tl" rotWithShape="0">
                <a:srgbClr val="333333">
                  <a:alpha val="64313"/>
                </a:srgbClr>
              </a:outerShdw>
            </a:effectLst>
          </p:spPr>
        </p:pic>
        <p:sp>
          <p:nvSpPr>
            <p:cNvPr id="364" name="Google Shape;364;p13"/>
            <p:cNvSpPr txBox="1"/>
            <p:nvPr/>
          </p:nvSpPr>
          <p:spPr>
            <a:xfrm rot="624378">
              <a:off x="6289862" y="3034547"/>
              <a:ext cx="2199756" cy="280076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US" sz="1600" b="0" i="0" u="sng" strike="noStrike" cap="none">
                  <a:solidFill>
                    <a:schemeClr val="dk1"/>
                  </a:solidFill>
                  <a:latin typeface="Short Stack"/>
                  <a:ea typeface="Short Stack"/>
                  <a:cs typeface="Short Stack"/>
                  <a:sym typeface="Short Stack"/>
                </a:rPr>
                <a:t>Equipment List</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endParaRPr sz="1600" b="0" i="0" u="sng" strike="noStrike" cap="none">
                <a:solidFill>
                  <a:schemeClr val="dk1"/>
                </a:solidFill>
                <a:latin typeface="Short Stack"/>
                <a:ea typeface="Short Stack"/>
                <a:cs typeface="Short Stack"/>
                <a:sym typeface="Short Stack"/>
              </a:endParaRPr>
            </a:p>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Short Stack"/>
                  <a:ea typeface="Short Stack"/>
                  <a:cs typeface="Short Stack"/>
                  <a:sym typeface="Short Stack"/>
                </a:rPr>
                <a:t>pH paper</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Short Stack"/>
                  <a:ea typeface="Short Stack"/>
                  <a:cs typeface="Short Stack"/>
                  <a:sym typeface="Short Stack"/>
                </a:rPr>
                <a:t>100-ml beaker</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Short Stack"/>
                  <a:ea typeface="Short Stack"/>
                  <a:cs typeface="Short Stack"/>
                  <a:sym typeface="Short Stack"/>
                </a:rPr>
                <a:t>Protective gloves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Short Stack"/>
                  <a:ea typeface="Short Stack"/>
                  <a:cs typeface="Short Stack"/>
                  <a:sym typeface="Short Stack"/>
                </a:rPr>
                <a:t>Goggles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Short Stack"/>
                  <a:ea typeface="Short Stack"/>
                  <a:cs typeface="Short Stack"/>
                  <a:sym typeface="Short Stack"/>
                </a:rPr>
                <a:t>Pen/pencil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Short Stack"/>
                  <a:ea typeface="Short Stack"/>
                  <a:cs typeface="Short Stack"/>
                  <a:sym typeface="Short Stack"/>
                </a:rPr>
                <a:t>Wash bottle</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Short Stack"/>
                  <a:ea typeface="Short Stack"/>
                  <a:cs typeface="Short Stack"/>
                  <a:sym typeface="Short Stack"/>
                </a:rPr>
                <a:t>Sample bottle</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Short Stack"/>
                  <a:ea typeface="Short Stack"/>
                  <a:cs typeface="Short Stack"/>
                  <a:sym typeface="Short Stack"/>
                </a:rPr>
                <a:t>Cup or beaker</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Short Stack"/>
                <a:ea typeface="Short Stack"/>
                <a:cs typeface="Short Stack"/>
                <a:sym typeface="Short Stack"/>
              </a:endParaRPr>
            </a:p>
          </p:txBody>
        </p:sp>
      </p:grpSp>
      <p:pic>
        <p:nvPicPr>
          <p:cNvPr id="365" name="Google Shape;365;p13"/>
          <p:cNvPicPr preferRelativeResize="0"/>
          <p:nvPr/>
        </p:nvPicPr>
        <p:blipFill rotWithShape="1">
          <a:blip r:embed="rId14">
            <a:alphaModFix/>
          </a:blip>
          <a:srcRect/>
          <a:stretch/>
        </p:blipFill>
        <p:spPr>
          <a:xfrm>
            <a:off x="4071720" y="3759966"/>
            <a:ext cx="562837" cy="1064402"/>
          </a:xfrm>
          <a:prstGeom prst="rect">
            <a:avLst/>
          </a:prstGeom>
          <a:noFill/>
          <a:ln>
            <a:noFill/>
          </a:ln>
          <a:effectLst>
            <a:outerShdw blurRad="292100" dist="139700" dir="2700000" algn="tl" rotWithShape="0">
              <a:srgbClr val="333333">
                <a:alpha val="64313"/>
              </a:srgbClr>
            </a:outerShdw>
          </a:effectLst>
        </p:spPr>
      </p:pic>
      <p:pic>
        <p:nvPicPr>
          <p:cNvPr id="366" name="Google Shape;366;p13"/>
          <p:cNvPicPr preferRelativeResize="0"/>
          <p:nvPr/>
        </p:nvPicPr>
        <p:blipFill rotWithShape="1">
          <a:blip r:embed="rId15">
            <a:alphaModFix/>
          </a:blip>
          <a:srcRect/>
          <a:stretch/>
        </p:blipFill>
        <p:spPr>
          <a:xfrm>
            <a:off x="3365807" y="2682078"/>
            <a:ext cx="729146" cy="644079"/>
          </a:xfrm>
          <a:prstGeom prst="rect">
            <a:avLst/>
          </a:prstGeom>
          <a:noFill/>
          <a:ln>
            <a:noFill/>
          </a:ln>
        </p:spPr>
      </p:pic>
      <p:sp>
        <p:nvSpPr>
          <p:cNvPr id="2" name="Google Shape;643;p31">
            <a:extLst>
              <a:ext uri="{FF2B5EF4-FFF2-40B4-BE49-F238E27FC236}">
                <a16:creationId xmlns:a16="http://schemas.microsoft.com/office/drawing/2014/main" id="{0832D6A1-2F84-979E-33D5-50EDC4F6BAFB}"/>
              </a:ext>
            </a:extLst>
          </p:cNvPr>
          <p:cNvSpPr txBox="1"/>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13</a:t>
            </a:fld>
            <a:endParaRPr sz="1200" dirty="0">
              <a:solidFill>
                <a:srgbClr val="888888"/>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70"/>
        <p:cNvGrpSpPr/>
        <p:nvPr/>
      </p:nvGrpSpPr>
      <p:grpSpPr>
        <a:xfrm>
          <a:off x="0" y="0"/>
          <a:ext cx="0" cy="0"/>
          <a:chOff x="0" y="0"/>
          <a:chExt cx="0" cy="0"/>
        </a:xfrm>
      </p:grpSpPr>
      <p:sp>
        <p:nvSpPr>
          <p:cNvPr id="371" name="Google Shape;371;p14"/>
          <p:cNvSpPr/>
          <p:nvPr/>
        </p:nvSpPr>
        <p:spPr>
          <a:xfrm>
            <a:off x="3210195" y="6096464"/>
            <a:ext cx="5267600"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1" i="1" u="none" strike="noStrike" cap="none">
                <a:solidFill>
                  <a:schemeClr val="dk1"/>
                </a:solidFill>
                <a:latin typeface="Calibri"/>
                <a:ea typeface="Calibri"/>
                <a:cs typeface="Calibri"/>
                <a:sym typeface="Calibri"/>
              </a:rPr>
              <a:t>SAFTEY</a:t>
            </a:r>
            <a:r>
              <a:rPr lang="en-US" sz="1400" b="0" i="1" u="none" strike="noStrike" cap="none">
                <a:solidFill>
                  <a:schemeClr val="dk1"/>
                </a:solidFill>
                <a:latin typeface="Calibri"/>
                <a:ea typeface="Calibri"/>
                <a:cs typeface="Calibri"/>
                <a:sym typeface="Calibri"/>
              </a:rPr>
              <a:t> be sure to wear gloves and goggles  during your investigation</a:t>
            </a:r>
            <a:endParaRPr sz="1400" b="0" i="1" u="none" strike="noStrike" cap="none">
              <a:solidFill>
                <a:schemeClr val="dk1"/>
              </a:solidFill>
              <a:latin typeface="Calibri"/>
              <a:ea typeface="Calibri"/>
              <a:cs typeface="Calibri"/>
              <a:sym typeface="Calibri"/>
            </a:endParaRPr>
          </a:p>
        </p:txBody>
      </p:sp>
      <p:sp>
        <p:nvSpPr>
          <p:cNvPr id="372" name="Google Shape;372;p14"/>
          <p:cNvSpPr txBox="1"/>
          <p:nvPr/>
        </p:nvSpPr>
        <p:spPr>
          <a:xfrm>
            <a:off x="1219471" y="1905365"/>
            <a:ext cx="3039272" cy="424731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342900" marR="0" lvl="0" indent="-342900" algn="l" rtl="0">
              <a:lnSpc>
                <a:spcPct val="100000"/>
              </a:lnSpc>
              <a:spcBef>
                <a:spcPts val="0"/>
              </a:spcBef>
              <a:spcAft>
                <a:spcPts val="0"/>
              </a:spcAft>
              <a:buClr>
                <a:schemeClr val="dk1"/>
              </a:buClr>
              <a:buSzPts val="1800"/>
              <a:buFont typeface="Calibri"/>
              <a:buAutoNum type="arabicPeriod"/>
            </a:pPr>
            <a:r>
              <a:rPr lang="en-US" sz="1800" b="0" i="0" u="none" strike="noStrike" cap="none">
                <a:solidFill>
                  <a:schemeClr val="dk1"/>
                </a:solidFill>
                <a:latin typeface="Calibri"/>
                <a:ea typeface="Calibri"/>
                <a:cs typeface="Calibri"/>
                <a:sym typeface="Calibri"/>
              </a:rPr>
              <a:t>Fill in the top part of the Hydrosphere Investigation Sheet.</a:t>
            </a:r>
            <a:endParaRPr sz="1400" b="0" i="0" u="none" strike="noStrike" cap="none">
              <a:solidFill>
                <a:srgbClr val="000000"/>
              </a:solidFill>
              <a:latin typeface="Arial"/>
              <a:ea typeface="Arial"/>
              <a:cs typeface="Arial"/>
              <a:sym typeface="Arial"/>
            </a:endParaRPr>
          </a:p>
          <a:p>
            <a:pPr marL="342900" marR="0" lvl="0" indent="-22860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a:p>
            <a:pPr marL="342900" marR="0" lvl="0" indent="-342900" algn="l" rtl="0">
              <a:lnSpc>
                <a:spcPct val="100000"/>
              </a:lnSpc>
              <a:spcBef>
                <a:spcPts val="0"/>
              </a:spcBef>
              <a:spcAft>
                <a:spcPts val="0"/>
              </a:spcAft>
              <a:buClr>
                <a:schemeClr val="dk1"/>
              </a:buClr>
              <a:buSzPts val="1800"/>
              <a:buFont typeface="Calibri"/>
              <a:buAutoNum type="arabicPeriod"/>
            </a:pPr>
            <a:r>
              <a:rPr lang="en-US" sz="1800" b="0" i="0" u="none" strike="noStrike" cap="none">
                <a:solidFill>
                  <a:schemeClr val="dk1"/>
                </a:solidFill>
                <a:latin typeface="Calibri"/>
                <a:ea typeface="Calibri"/>
                <a:cs typeface="Calibri"/>
                <a:sym typeface="Calibri"/>
              </a:rPr>
              <a:t>In the pH section of the Data Sheet, check the box next to “pH paper”.</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342900" marR="0" lvl="0" indent="-342900" algn="l" rtl="0">
              <a:lnSpc>
                <a:spcPct val="100000"/>
              </a:lnSpc>
              <a:spcBef>
                <a:spcPts val="0"/>
              </a:spcBef>
              <a:spcAft>
                <a:spcPts val="0"/>
              </a:spcAft>
              <a:buClr>
                <a:schemeClr val="dk1"/>
              </a:buClr>
              <a:buSzPts val="1800"/>
              <a:buFont typeface="Calibri"/>
              <a:buAutoNum type="arabicPeriod"/>
            </a:pPr>
            <a:r>
              <a:rPr lang="en-US" sz="1800" b="0" i="0" u="none" strike="noStrike" cap="none">
                <a:solidFill>
                  <a:schemeClr val="dk1"/>
                </a:solidFill>
                <a:latin typeface="Calibri"/>
                <a:ea typeface="Calibri"/>
                <a:cs typeface="Calibri"/>
                <a:sym typeface="Calibri"/>
              </a:rPr>
              <a:t>Put on protective gloves and goggles</a:t>
            </a:r>
            <a:endParaRPr sz="1400" b="0" i="0" u="none" strike="noStrike" cap="none">
              <a:solidFill>
                <a:srgbClr val="000000"/>
              </a:solidFill>
              <a:latin typeface="Arial"/>
              <a:ea typeface="Arial"/>
              <a:cs typeface="Arial"/>
              <a:sym typeface="Arial"/>
            </a:endParaRPr>
          </a:p>
          <a:p>
            <a:pPr marL="342900" marR="0" lvl="0" indent="-22860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373" name="Google Shape;373;p14"/>
          <p:cNvGrpSpPr/>
          <p:nvPr/>
        </p:nvGrpSpPr>
        <p:grpSpPr>
          <a:xfrm>
            <a:off x="1219471" y="5482554"/>
            <a:ext cx="2121167" cy="1126171"/>
            <a:chOff x="1219471" y="5482554"/>
            <a:chExt cx="2121167" cy="1126171"/>
          </a:xfrm>
        </p:grpSpPr>
        <p:grpSp>
          <p:nvGrpSpPr>
            <p:cNvPr id="374" name="Google Shape;374;p14"/>
            <p:cNvGrpSpPr/>
            <p:nvPr/>
          </p:nvGrpSpPr>
          <p:grpSpPr>
            <a:xfrm>
              <a:off x="1652901" y="5912513"/>
              <a:ext cx="1558386" cy="696212"/>
              <a:chOff x="5110464" y="1424636"/>
              <a:chExt cx="2652904" cy="1213715"/>
            </a:xfrm>
          </p:grpSpPr>
          <p:pic>
            <p:nvPicPr>
              <p:cNvPr id="375" name="Google Shape;375;p14" descr="Gloves.png"/>
              <p:cNvPicPr preferRelativeResize="0"/>
              <p:nvPr/>
            </p:nvPicPr>
            <p:blipFill rotWithShape="1">
              <a:blip r:embed="rId3">
                <a:alphaModFix/>
              </a:blip>
              <a:srcRect/>
              <a:stretch/>
            </p:blipFill>
            <p:spPr>
              <a:xfrm>
                <a:off x="5110464" y="1706466"/>
                <a:ext cx="1922850" cy="487834"/>
              </a:xfrm>
              <a:prstGeom prst="rect">
                <a:avLst/>
              </a:prstGeom>
              <a:noFill/>
              <a:ln>
                <a:noFill/>
              </a:ln>
            </p:spPr>
          </p:pic>
          <p:pic>
            <p:nvPicPr>
              <p:cNvPr id="376" name="Google Shape;376;p14" descr="Gloves.png"/>
              <p:cNvPicPr preferRelativeResize="0"/>
              <p:nvPr/>
            </p:nvPicPr>
            <p:blipFill rotWithShape="1">
              <a:blip r:embed="rId4">
                <a:alphaModFix/>
              </a:blip>
              <a:srcRect/>
              <a:stretch/>
            </p:blipFill>
            <p:spPr>
              <a:xfrm rot="-900000">
                <a:off x="5316574" y="1725940"/>
                <a:ext cx="2408749" cy="611108"/>
              </a:xfrm>
              <a:prstGeom prst="rect">
                <a:avLst/>
              </a:prstGeom>
              <a:noFill/>
              <a:ln>
                <a:noFill/>
              </a:ln>
              <a:effectLst>
                <a:outerShdw blurRad="292100" dist="139700" dir="2700000" algn="tl" rotWithShape="0">
                  <a:srgbClr val="333333">
                    <a:alpha val="64313"/>
                  </a:srgbClr>
                </a:outerShdw>
              </a:effectLst>
            </p:spPr>
          </p:pic>
        </p:grpSp>
        <p:pic>
          <p:nvPicPr>
            <p:cNvPr id="377" name="Google Shape;377;p14" descr="1_AttentionICON_8_14_15.png"/>
            <p:cNvPicPr preferRelativeResize="0"/>
            <p:nvPr/>
          </p:nvPicPr>
          <p:blipFill rotWithShape="1">
            <a:blip r:embed="rId5">
              <a:alphaModFix/>
            </a:blip>
            <a:srcRect/>
            <a:stretch/>
          </p:blipFill>
          <p:spPr>
            <a:xfrm>
              <a:off x="1219471" y="5966739"/>
              <a:ext cx="399410" cy="409377"/>
            </a:xfrm>
            <a:prstGeom prst="rect">
              <a:avLst/>
            </a:prstGeom>
            <a:noFill/>
            <a:ln>
              <a:noFill/>
            </a:ln>
            <a:effectLst>
              <a:outerShdw blurRad="292100" dist="139700" dir="2700000" algn="tl" rotWithShape="0">
                <a:srgbClr val="333333">
                  <a:alpha val="64313"/>
                </a:srgbClr>
              </a:outerShdw>
            </a:effectLst>
          </p:spPr>
        </p:pic>
        <p:pic>
          <p:nvPicPr>
            <p:cNvPr id="378" name="Google Shape;378;p14" descr="Goggles1whole.png"/>
            <p:cNvPicPr preferRelativeResize="0"/>
            <p:nvPr/>
          </p:nvPicPr>
          <p:blipFill rotWithShape="1">
            <a:blip r:embed="rId6">
              <a:alphaModFix/>
            </a:blip>
            <a:srcRect/>
            <a:stretch/>
          </p:blipFill>
          <p:spPr>
            <a:xfrm>
              <a:off x="2224229" y="5482554"/>
              <a:ext cx="1116409" cy="851309"/>
            </a:xfrm>
            <a:prstGeom prst="rect">
              <a:avLst/>
            </a:prstGeom>
            <a:noFill/>
            <a:ln>
              <a:noFill/>
            </a:ln>
            <a:effectLst>
              <a:outerShdw blurRad="292100" dist="139700" dir="2700000" algn="tl" rotWithShape="0">
                <a:srgbClr val="333333">
                  <a:alpha val="64313"/>
                </a:srgbClr>
              </a:outerShdw>
            </a:effectLst>
          </p:spPr>
        </p:pic>
      </p:grpSp>
      <p:pic>
        <p:nvPicPr>
          <p:cNvPr id="379" name="Google Shape;379;p14" descr="Screenshot of hydrosphere data sheet."/>
          <p:cNvPicPr preferRelativeResize="0"/>
          <p:nvPr/>
        </p:nvPicPr>
        <p:blipFill rotWithShape="1">
          <a:blip r:embed="rId7">
            <a:alphaModFix/>
          </a:blip>
          <a:srcRect/>
          <a:stretch/>
        </p:blipFill>
        <p:spPr>
          <a:xfrm>
            <a:off x="4469561" y="2064819"/>
            <a:ext cx="3476724" cy="2168964"/>
          </a:xfrm>
          <a:prstGeom prst="rect">
            <a:avLst/>
          </a:prstGeom>
          <a:noFill/>
          <a:ln>
            <a:noFill/>
          </a:ln>
          <a:effectLst>
            <a:outerShdw blurRad="292100" dist="139700" dir="2700000" algn="tl" rotWithShape="0">
              <a:srgbClr val="333333">
                <a:alpha val="64313"/>
              </a:srgbClr>
            </a:outerShdw>
          </a:effectLst>
        </p:spPr>
      </p:pic>
      <p:sp>
        <p:nvSpPr>
          <p:cNvPr id="380" name="Google Shape;380;p14"/>
          <p:cNvSpPr txBox="1"/>
          <p:nvPr/>
        </p:nvSpPr>
        <p:spPr>
          <a:xfrm>
            <a:off x="1219471" y="1039163"/>
            <a:ext cx="7258324" cy="83099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000072"/>
                </a:solidFill>
                <a:latin typeface="Calibri"/>
                <a:ea typeface="Calibri"/>
                <a:cs typeface="Calibri"/>
                <a:sym typeface="Calibri"/>
              </a:rPr>
              <a:t>I. pH Water Protocol using  </a:t>
            </a:r>
            <a:r>
              <a:rPr lang="en-US" sz="2400" b="1" i="0" u="none" strike="noStrike" cap="none">
                <a:solidFill>
                  <a:srgbClr val="FF0000"/>
                </a:solidFill>
                <a:latin typeface="Calibri"/>
                <a:ea typeface="Calibri"/>
                <a:cs typeface="Calibri"/>
                <a:sym typeface="Calibri"/>
              </a:rPr>
              <a:t>pH Paper: </a:t>
            </a:r>
            <a:r>
              <a:rPr lang="en-US" sz="2400" b="1" i="0" u="none" strike="noStrike" cap="none">
                <a:solidFill>
                  <a:srgbClr val="000072"/>
                </a:solidFill>
                <a:latin typeface="Calibri"/>
                <a:ea typeface="Calibri"/>
                <a:cs typeface="Calibri"/>
                <a:sym typeface="Calibri"/>
              </a:rPr>
              <a:t>Electrical Conductivity </a:t>
            </a:r>
            <a:r>
              <a:rPr lang="en-US" sz="2400" b="1" i="0" u="none" strike="noStrike" cap="none">
                <a:solidFill>
                  <a:srgbClr val="FF0000"/>
                </a:solidFill>
                <a:latin typeface="Calibri"/>
                <a:ea typeface="Calibri"/>
                <a:cs typeface="Calibri"/>
                <a:sym typeface="Calibri"/>
              </a:rPr>
              <a:t>Greater </a:t>
            </a:r>
            <a:r>
              <a:rPr lang="en-US" sz="2400" b="1" i="0" u="none" strike="noStrike" cap="none">
                <a:solidFill>
                  <a:srgbClr val="000072"/>
                </a:solidFill>
                <a:latin typeface="Calibri"/>
                <a:ea typeface="Calibri"/>
                <a:cs typeface="Calibri"/>
                <a:sym typeface="Calibri"/>
              </a:rPr>
              <a:t>than 200 mS/cm   (Slide 1/3)</a:t>
            </a:r>
            <a:endParaRPr sz="2400" b="1" i="0" u="none" strike="noStrike" cap="none">
              <a:solidFill>
                <a:srgbClr val="000072"/>
              </a:solidFill>
              <a:latin typeface="Calibri"/>
              <a:ea typeface="Calibri"/>
              <a:cs typeface="Calibri"/>
              <a:sym typeface="Calibri"/>
            </a:endParaRPr>
          </a:p>
        </p:txBody>
      </p:sp>
      <p:pic>
        <p:nvPicPr>
          <p:cNvPr id="381" name="Google Shape;381;p14" descr="Screenshot of hydrosphere data sheet."/>
          <p:cNvPicPr preferRelativeResize="0"/>
          <p:nvPr/>
        </p:nvPicPr>
        <p:blipFill rotWithShape="1">
          <a:blip r:embed="rId8">
            <a:alphaModFix/>
          </a:blip>
          <a:srcRect/>
          <a:stretch/>
        </p:blipFill>
        <p:spPr>
          <a:xfrm>
            <a:off x="4469561" y="4475524"/>
            <a:ext cx="3476724" cy="1293473"/>
          </a:xfrm>
          <a:prstGeom prst="rect">
            <a:avLst/>
          </a:prstGeom>
          <a:noFill/>
          <a:ln>
            <a:noFill/>
          </a:ln>
          <a:effectLst>
            <a:outerShdw blurRad="292100" dist="139700" dir="2700000" algn="tl" rotWithShape="0">
              <a:srgbClr val="333333">
                <a:alpha val="64313"/>
              </a:srgbClr>
            </a:outerShdw>
          </a:effectLst>
        </p:spPr>
      </p:pic>
      <p:sp>
        <p:nvSpPr>
          <p:cNvPr id="2" name="Google Shape;643;p31">
            <a:extLst>
              <a:ext uri="{FF2B5EF4-FFF2-40B4-BE49-F238E27FC236}">
                <a16:creationId xmlns:a16="http://schemas.microsoft.com/office/drawing/2014/main" id="{6C2F525D-E606-B2C9-5C4A-87AA14EE8209}"/>
              </a:ext>
            </a:extLst>
          </p:cNvPr>
          <p:cNvSpPr txBox="1"/>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14</a:t>
            </a:fld>
            <a:endParaRPr sz="1200" dirty="0">
              <a:solidFill>
                <a:srgbClr val="888888"/>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85"/>
        <p:cNvGrpSpPr/>
        <p:nvPr/>
      </p:nvGrpSpPr>
      <p:grpSpPr>
        <a:xfrm>
          <a:off x="0" y="0"/>
          <a:ext cx="0" cy="0"/>
          <a:chOff x="0" y="0"/>
          <a:chExt cx="0" cy="0"/>
        </a:xfrm>
      </p:grpSpPr>
      <p:pic>
        <p:nvPicPr>
          <p:cNvPr id="386" name="Google Shape;386;p15"/>
          <p:cNvPicPr preferRelativeResize="0"/>
          <p:nvPr/>
        </p:nvPicPr>
        <p:blipFill rotWithShape="1">
          <a:blip r:embed="rId3">
            <a:alphaModFix/>
          </a:blip>
          <a:srcRect/>
          <a:stretch/>
        </p:blipFill>
        <p:spPr>
          <a:xfrm>
            <a:off x="7999051" y="4677948"/>
            <a:ext cx="740634" cy="1400640"/>
          </a:xfrm>
          <a:prstGeom prst="rect">
            <a:avLst/>
          </a:prstGeom>
          <a:noFill/>
          <a:ln>
            <a:noFill/>
          </a:ln>
          <a:effectLst>
            <a:outerShdw blurRad="292100" dist="139700" dir="2700000" algn="tl" rotWithShape="0">
              <a:srgbClr val="333333">
                <a:alpha val="64313"/>
              </a:srgbClr>
            </a:outerShdw>
          </a:effectLst>
        </p:spPr>
      </p:pic>
      <p:pic>
        <p:nvPicPr>
          <p:cNvPr id="387" name="Google Shape;387;p15"/>
          <p:cNvPicPr preferRelativeResize="0"/>
          <p:nvPr/>
        </p:nvPicPr>
        <p:blipFill rotWithShape="1">
          <a:blip r:embed="rId4">
            <a:alphaModFix/>
          </a:blip>
          <a:srcRect/>
          <a:stretch/>
        </p:blipFill>
        <p:spPr>
          <a:xfrm>
            <a:off x="7864368" y="2196571"/>
            <a:ext cx="668596" cy="1436770"/>
          </a:xfrm>
          <a:prstGeom prst="rect">
            <a:avLst/>
          </a:prstGeom>
          <a:noFill/>
          <a:ln>
            <a:noFill/>
          </a:ln>
          <a:effectLst>
            <a:outerShdw blurRad="292100" dist="139700" dir="2700000" algn="tl" rotWithShape="0">
              <a:srgbClr val="333333">
                <a:alpha val="64313"/>
              </a:srgbClr>
            </a:outerShdw>
          </a:effectLst>
        </p:spPr>
      </p:pic>
      <p:sp>
        <p:nvSpPr>
          <p:cNvPr id="388" name="Google Shape;388;p15"/>
          <p:cNvSpPr txBox="1"/>
          <p:nvPr/>
        </p:nvSpPr>
        <p:spPr>
          <a:xfrm>
            <a:off x="1198223" y="964186"/>
            <a:ext cx="8483600" cy="110799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000072"/>
                </a:solidFill>
                <a:latin typeface="Calibri"/>
                <a:ea typeface="Calibri"/>
                <a:cs typeface="Calibri"/>
                <a:sym typeface="Calibri"/>
              </a:rPr>
              <a:t>I. pH Water Protocol using  </a:t>
            </a:r>
            <a:r>
              <a:rPr lang="en-US" sz="2400" b="1" i="0" u="none" strike="noStrike" cap="none">
                <a:solidFill>
                  <a:srgbClr val="FF0000"/>
                </a:solidFill>
                <a:latin typeface="Calibri"/>
                <a:ea typeface="Calibri"/>
                <a:cs typeface="Calibri"/>
                <a:sym typeface="Calibri"/>
              </a:rPr>
              <a:t>pH Paper: </a:t>
            </a:r>
            <a:endParaRPr sz="2400" b="1" i="0" u="none" strike="noStrike" cap="none">
              <a:solidFill>
                <a:srgbClr val="FF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000072"/>
                </a:solidFill>
                <a:latin typeface="Calibri"/>
                <a:ea typeface="Calibri"/>
                <a:cs typeface="Calibri"/>
                <a:sym typeface="Calibri"/>
              </a:rPr>
              <a:t>Electrical Conductivity </a:t>
            </a:r>
            <a:r>
              <a:rPr lang="en-US" sz="2400" b="1" i="0" u="none" strike="noStrike" cap="none">
                <a:solidFill>
                  <a:srgbClr val="FF0000"/>
                </a:solidFill>
                <a:latin typeface="Calibri"/>
                <a:ea typeface="Calibri"/>
                <a:cs typeface="Calibri"/>
                <a:sym typeface="Calibri"/>
              </a:rPr>
              <a:t>Greater </a:t>
            </a:r>
            <a:r>
              <a:rPr lang="en-US" sz="2400" b="1" i="0" u="none" strike="noStrike" cap="none">
                <a:solidFill>
                  <a:srgbClr val="000072"/>
                </a:solidFill>
                <a:latin typeface="Calibri"/>
                <a:ea typeface="Calibri"/>
                <a:cs typeface="Calibri"/>
                <a:sym typeface="Calibri"/>
              </a:rPr>
              <a:t>than 200 mS/cm (2/3)</a:t>
            </a:r>
            <a:endParaRPr sz="2400" b="1" i="0" u="none" strike="noStrike" cap="none">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389" name="Google Shape;389;p15"/>
          <p:cNvPicPr preferRelativeResize="0"/>
          <p:nvPr/>
        </p:nvPicPr>
        <p:blipFill rotWithShape="1">
          <a:blip r:embed="rId5">
            <a:alphaModFix/>
          </a:blip>
          <a:srcRect/>
          <a:stretch/>
        </p:blipFill>
        <p:spPr>
          <a:xfrm>
            <a:off x="7382812" y="3925461"/>
            <a:ext cx="851873" cy="752487"/>
          </a:xfrm>
          <a:prstGeom prst="rect">
            <a:avLst/>
          </a:prstGeom>
          <a:noFill/>
          <a:ln>
            <a:noFill/>
          </a:ln>
        </p:spPr>
      </p:pic>
      <p:pic>
        <p:nvPicPr>
          <p:cNvPr id="390" name="Google Shape;390;p15"/>
          <p:cNvPicPr preferRelativeResize="0"/>
          <p:nvPr/>
        </p:nvPicPr>
        <p:blipFill rotWithShape="1">
          <a:blip r:embed="rId6">
            <a:alphaModFix/>
          </a:blip>
          <a:srcRect/>
          <a:stretch/>
        </p:blipFill>
        <p:spPr>
          <a:xfrm>
            <a:off x="6439392" y="4309293"/>
            <a:ext cx="781117" cy="1003780"/>
          </a:xfrm>
          <a:prstGeom prst="rect">
            <a:avLst/>
          </a:prstGeom>
          <a:noFill/>
          <a:ln>
            <a:noFill/>
          </a:ln>
          <a:effectLst>
            <a:outerShdw blurRad="292100" dist="139700" dir="2700000" algn="tl" rotWithShape="0">
              <a:srgbClr val="333333">
                <a:alpha val="64313"/>
              </a:srgbClr>
            </a:outerShdw>
          </a:effectLst>
        </p:spPr>
      </p:pic>
      <p:cxnSp>
        <p:nvCxnSpPr>
          <p:cNvPr id="391" name="Google Shape;391;p15"/>
          <p:cNvCxnSpPr/>
          <p:nvPr/>
        </p:nvCxnSpPr>
        <p:spPr>
          <a:xfrm rot="-5400000" flipH="1">
            <a:off x="6529160" y="3765591"/>
            <a:ext cx="424500" cy="126900"/>
          </a:xfrm>
          <a:prstGeom prst="curvedConnector3">
            <a:avLst>
              <a:gd name="adj1" fmla="val 50000"/>
            </a:avLst>
          </a:prstGeom>
          <a:noFill/>
          <a:ln w="76200" cap="flat" cmpd="sng">
            <a:solidFill>
              <a:schemeClr val="accent1"/>
            </a:solidFill>
            <a:prstDash val="solid"/>
            <a:round/>
            <a:headEnd type="none" w="sm" len="sm"/>
            <a:tailEnd type="none" w="sm" len="sm"/>
          </a:ln>
          <a:effectLst>
            <a:outerShdw blurRad="40000" dist="20000" dir="5400000" rotWithShape="0">
              <a:srgbClr val="000000">
                <a:alpha val="37254"/>
              </a:srgbClr>
            </a:outerShdw>
          </a:effectLst>
        </p:spPr>
      </p:cxnSp>
      <p:pic>
        <p:nvPicPr>
          <p:cNvPr id="392" name="Google Shape;392;p15"/>
          <p:cNvPicPr preferRelativeResize="0"/>
          <p:nvPr/>
        </p:nvPicPr>
        <p:blipFill rotWithShape="1">
          <a:blip r:embed="rId7">
            <a:alphaModFix/>
          </a:blip>
          <a:srcRect/>
          <a:stretch/>
        </p:blipFill>
        <p:spPr>
          <a:xfrm>
            <a:off x="6829951" y="2129294"/>
            <a:ext cx="885494" cy="1137912"/>
          </a:xfrm>
          <a:prstGeom prst="rect">
            <a:avLst/>
          </a:prstGeom>
          <a:noFill/>
          <a:ln>
            <a:noFill/>
          </a:ln>
          <a:effectLst>
            <a:outerShdw blurRad="292100" dist="139700" dir="2700000" algn="tl" rotWithShape="0">
              <a:srgbClr val="333333">
                <a:alpha val="64313"/>
              </a:srgbClr>
            </a:outerShdw>
          </a:effectLst>
        </p:spPr>
      </p:pic>
      <p:sp>
        <p:nvSpPr>
          <p:cNvPr id="393" name="Google Shape;393;p15"/>
          <p:cNvSpPr txBox="1"/>
          <p:nvPr/>
        </p:nvSpPr>
        <p:spPr>
          <a:xfrm>
            <a:off x="1138267" y="2196571"/>
            <a:ext cx="5098707" cy="3477875"/>
          </a:xfrm>
          <a:prstGeom prst="rect">
            <a:avLst/>
          </a:prstGeom>
          <a:noFill/>
          <a:ln>
            <a:noFill/>
          </a:ln>
        </p:spPr>
        <p:txBody>
          <a:bodyPr spcFirstLastPara="1" wrap="square" lIns="91425" tIns="45700" rIns="91425" bIns="45700" anchor="t" anchorCtr="0">
            <a:spAutoFit/>
          </a:bodyPr>
          <a:lstStyle/>
          <a:p>
            <a:pPr marL="342900" marR="0" lvl="0" indent="-342900" algn="l" rtl="0">
              <a:lnSpc>
                <a:spcPct val="100000"/>
              </a:lnSpc>
              <a:spcBef>
                <a:spcPts val="0"/>
              </a:spcBef>
              <a:spcAft>
                <a:spcPts val="0"/>
              </a:spcAft>
              <a:buClr>
                <a:schemeClr val="dk1"/>
              </a:buClr>
              <a:buSzPts val="2000"/>
              <a:buFont typeface="Calibri"/>
              <a:buAutoNum type="arabicPeriod" startAt="4"/>
            </a:pPr>
            <a:r>
              <a:rPr lang="en-US" sz="2000" b="0" i="0" u="none" strike="noStrike" cap="none">
                <a:solidFill>
                  <a:schemeClr val="dk1"/>
                </a:solidFill>
                <a:latin typeface="Calibri"/>
                <a:ea typeface="Calibri"/>
                <a:cs typeface="Calibri"/>
                <a:sym typeface="Calibri"/>
              </a:rPr>
              <a:t>Rinse the beaker with sample water</a:t>
            </a:r>
            <a:r>
              <a:rPr lang="en-US" sz="2000" b="1" i="0" u="none" strike="noStrike" cap="none">
                <a:solidFill>
                  <a:srgbClr val="000090"/>
                </a:solidFill>
                <a:latin typeface="Calibri"/>
                <a:ea typeface="Calibri"/>
                <a:cs typeface="Calibri"/>
                <a:sym typeface="Calibri"/>
              </a:rPr>
              <a:t> three </a:t>
            </a:r>
            <a:r>
              <a:rPr lang="en-US" sz="2000" b="0" i="0" u="none" strike="noStrike" cap="none">
                <a:solidFill>
                  <a:schemeClr val="dk1"/>
                </a:solidFill>
                <a:latin typeface="Calibri"/>
                <a:ea typeface="Calibri"/>
                <a:cs typeface="Calibri"/>
                <a:sym typeface="Calibri"/>
              </a:rPr>
              <a:t>times.</a:t>
            </a:r>
            <a:endParaRPr sz="1400" b="0" i="0" u="none" strike="noStrike" cap="none">
              <a:solidFill>
                <a:srgbClr val="000000"/>
              </a:solidFill>
              <a:latin typeface="Arial"/>
              <a:ea typeface="Arial"/>
              <a:cs typeface="Arial"/>
              <a:sym typeface="Arial"/>
            </a:endParaRPr>
          </a:p>
          <a:p>
            <a:pPr marL="342900" marR="0" lvl="0" indent="-215900" algn="l" rtl="0">
              <a:lnSpc>
                <a:spcPct val="100000"/>
              </a:lnSpc>
              <a:spcBef>
                <a:spcPts val="0"/>
              </a:spcBef>
              <a:spcAft>
                <a:spcPts val="0"/>
              </a:spcAft>
              <a:buClr>
                <a:schemeClr val="dk1"/>
              </a:buClr>
              <a:buSzPts val="2000"/>
              <a:buFont typeface="Calibri"/>
              <a:buNone/>
            </a:pPr>
            <a:endParaRPr sz="2000" b="0" i="0" u="none" strike="noStrike" cap="none">
              <a:solidFill>
                <a:schemeClr val="dk1"/>
              </a:solidFill>
              <a:latin typeface="Calibri"/>
              <a:ea typeface="Calibri"/>
              <a:cs typeface="Calibri"/>
              <a:sym typeface="Calibri"/>
            </a:endParaRPr>
          </a:p>
          <a:p>
            <a:pPr marL="342900" marR="0" lvl="0" indent="-342900" algn="l" rtl="0">
              <a:lnSpc>
                <a:spcPct val="100000"/>
              </a:lnSpc>
              <a:spcBef>
                <a:spcPts val="0"/>
              </a:spcBef>
              <a:spcAft>
                <a:spcPts val="0"/>
              </a:spcAft>
              <a:buClr>
                <a:schemeClr val="dk1"/>
              </a:buClr>
              <a:buSzPts val="2000"/>
              <a:buFont typeface="Calibri"/>
              <a:buAutoNum type="arabicPeriod" startAt="4"/>
            </a:pPr>
            <a:r>
              <a:rPr lang="en-US" sz="2000" b="0" i="0" u="none" strike="noStrike" cap="none">
                <a:solidFill>
                  <a:schemeClr val="dk1"/>
                </a:solidFill>
                <a:latin typeface="Calibri"/>
                <a:ea typeface="Calibri"/>
                <a:cs typeface="Calibri"/>
                <a:sym typeface="Calibri"/>
              </a:rPr>
              <a:t>Fill the beaker halfway with your water sample.</a:t>
            </a:r>
            <a:endParaRPr sz="1400" b="0" i="0" u="none" strike="noStrike" cap="none">
              <a:solidFill>
                <a:srgbClr val="000000"/>
              </a:solidFill>
              <a:latin typeface="Arial"/>
              <a:ea typeface="Arial"/>
              <a:cs typeface="Arial"/>
              <a:sym typeface="Arial"/>
            </a:endParaRPr>
          </a:p>
          <a:p>
            <a:pPr marL="342900" marR="0" lvl="0" indent="-215900" algn="l" rtl="0">
              <a:lnSpc>
                <a:spcPct val="100000"/>
              </a:lnSpc>
              <a:spcBef>
                <a:spcPts val="0"/>
              </a:spcBef>
              <a:spcAft>
                <a:spcPts val="0"/>
              </a:spcAft>
              <a:buClr>
                <a:schemeClr val="dk1"/>
              </a:buClr>
              <a:buSzPts val="2000"/>
              <a:buFont typeface="Calibri"/>
              <a:buNone/>
            </a:pPr>
            <a:endParaRPr sz="2000" b="0" i="0" u="none" strike="noStrike" cap="none">
              <a:solidFill>
                <a:schemeClr val="dk1"/>
              </a:solidFill>
              <a:latin typeface="Calibri"/>
              <a:ea typeface="Calibri"/>
              <a:cs typeface="Calibri"/>
              <a:sym typeface="Calibri"/>
            </a:endParaRPr>
          </a:p>
          <a:p>
            <a:pPr marL="342900" marR="0" lvl="0" indent="-342900" algn="l" rtl="0">
              <a:lnSpc>
                <a:spcPct val="100000"/>
              </a:lnSpc>
              <a:spcBef>
                <a:spcPts val="0"/>
              </a:spcBef>
              <a:spcAft>
                <a:spcPts val="0"/>
              </a:spcAft>
              <a:buClr>
                <a:schemeClr val="dk1"/>
              </a:buClr>
              <a:buSzPts val="2000"/>
              <a:buFont typeface="Calibri"/>
              <a:buAutoNum type="arabicPeriod" startAt="4"/>
            </a:pPr>
            <a:r>
              <a:rPr lang="en-US" sz="2000" b="0" i="0" u="none" strike="noStrike" cap="none">
                <a:solidFill>
                  <a:schemeClr val="dk1"/>
                </a:solidFill>
                <a:latin typeface="Calibri"/>
                <a:ea typeface="Calibri"/>
                <a:cs typeface="Calibri"/>
                <a:sym typeface="Calibri"/>
              </a:rPr>
              <a:t>Follow instructions that come with your pH paper for testing the sample</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endParaRPr sz="2000" b="0" i="0" u="none" strike="noStrike" cap="none">
              <a:solidFill>
                <a:schemeClr val="dk1"/>
              </a:solidFill>
              <a:latin typeface="Calibri"/>
              <a:ea typeface="Calibri"/>
              <a:cs typeface="Calibri"/>
              <a:sym typeface="Calibri"/>
            </a:endParaRPr>
          </a:p>
          <a:p>
            <a:pPr marL="342900" marR="0" lvl="0" indent="-342900" algn="l" rtl="0">
              <a:lnSpc>
                <a:spcPct val="100000"/>
              </a:lnSpc>
              <a:spcBef>
                <a:spcPts val="0"/>
              </a:spcBef>
              <a:spcAft>
                <a:spcPts val="0"/>
              </a:spcAft>
              <a:buClr>
                <a:schemeClr val="dk1"/>
              </a:buClr>
              <a:buSzPts val="2000"/>
              <a:buFont typeface="Calibri"/>
              <a:buAutoNum type="arabicPeriod" startAt="4"/>
            </a:pPr>
            <a:r>
              <a:rPr lang="en-US" sz="2000" b="0" i="0" u="none" strike="noStrike" cap="none">
                <a:solidFill>
                  <a:schemeClr val="dk1"/>
                </a:solidFill>
                <a:latin typeface="Calibri"/>
                <a:ea typeface="Calibri"/>
                <a:cs typeface="Calibri"/>
                <a:sym typeface="Calibri"/>
              </a:rPr>
              <a:t>Record your pH on the Data Sheet as Observer 1. </a:t>
            </a:r>
            <a:endParaRPr sz="1400" b="0" i="0" u="none" strike="noStrike" cap="none">
              <a:solidFill>
                <a:srgbClr val="000000"/>
              </a:solidFill>
              <a:latin typeface="Arial"/>
              <a:ea typeface="Arial"/>
              <a:cs typeface="Arial"/>
              <a:sym typeface="Arial"/>
            </a:endParaRPr>
          </a:p>
        </p:txBody>
      </p:sp>
      <p:sp>
        <p:nvSpPr>
          <p:cNvPr id="2" name="Google Shape;643;p31">
            <a:extLst>
              <a:ext uri="{FF2B5EF4-FFF2-40B4-BE49-F238E27FC236}">
                <a16:creationId xmlns:a16="http://schemas.microsoft.com/office/drawing/2014/main" id="{553E06E4-3855-0474-70A6-19E2569BB8A5}"/>
              </a:ext>
            </a:extLst>
          </p:cNvPr>
          <p:cNvSpPr txBox="1"/>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15</a:t>
            </a:fld>
            <a:endParaRPr sz="1200" dirty="0">
              <a:solidFill>
                <a:srgbClr val="888888"/>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97"/>
        <p:cNvGrpSpPr/>
        <p:nvPr/>
      </p:nvGrpSpPr>
      <p:grpSpPr>
        <a:xfrm>
          <a:off x="0" y="0"/>
          <a:ext cx="0" cy="0"/>
          <a:chOff x="0" y="0"/>
          <a:chExt cx="0" cy="0"/>
        </a:xfrm>
      </p:grpSpPr>
      <p:sp>
        <p:nvSpPr>
          <p:cNvPr id="398" name="Google Shape;398;p16"/>
          <p:cNvSpPr/>
          <p:nvPr/>
        </p:nvSpPr>
        <p:spPr>
          <a:xfrm>
            <a:off x="1844659" y="6026300"/>
            <a:ext cx="6650230"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1" i="1" u="none" strike="noStrike" cap="none">
                <a:solidFill>
                  <a:schemeClr val="dk1"/>
                </a:solidFill>
                <a:latin typeface="Calibri"/>
                <a:ea typeface="Calibri"/>
                <a:cs typeface="Calibri"/>
                <a:sym typeface="Calibri"/>
              </a:rPr>
              <a:t>Check to make sure that each observation is within 1.0 pH units of the average.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sz="1400" b="1" i="1" u="none" strike="noStrike" cap="none">
                <a:solidFill>
                  <a:schemeClr val="dk1"/>
                </a:solidFill>
                <a:latin typeface="Calibri"/>
                <a:ea typeface="Calibri"/>
                <a:cs typeface="Calibri"/>
                <a:sym typeface="Calibri"/>
              </a:rPr>
              <a:t>If they are not within 1.0 units of the average, repeat the measurements</a:t>
            </a:r>
            <a:endParaRPr sz="1400" b="1" i="1" u="none" strike="noStrike" cap="none">
              <a:solidFill>
                <a:schemeClr val="dk1"/>
              </a:solidFill>
              <a:latin typeface="Calibri"/>
              <a:ea typeface="Calibri"/>
              <a:cs typeface="Calibri"/>
              <a:sym typeface="Calibri"/>
            </a:endParaRPr>
          </a:p>
        </p:txBody>
      </p:sp>
      <p:pic>
        <p:nvPicPr>
          <p:cNvPr id="399" name="Google Shape;399;p16" descr="1_AttentionICON_8_14_15.png"/>
          <p:cNvPicPr preferRelativeResize="0"/>
          <p:nvPr/>
        </p:nvPicPr>
        <p:blipFill rotWithShape="1">
          <a:blip r:embed="rId3">
            <a:alphaModFix/>
          </a:blip>
          <a:srcRect/>
          <a:stretch/>
        </p:blipFill>
        <p:spPr>
          <a:xfrm>
            <a:off x="1219471" y="6078588"/>
            <a:ext cx="399410" cy="409377"/>
          </a:xfrm>
          <a:prstGeom prst="rect">
            <a:avLst/>
          </a:prstGeom>
          <a:noFill/>
          <a:ln>
            <a:noFill/>
          </a:ln>
          <a:effectLst>
            <a:outerShdw blurRad="292100" dist="139700" dir="2700000" algn="tl" rotWithShape="0">
              <a:srgbClr val="333333">
                <a:alpha val="64313"/>
              </a:srgbClr>
            </a:outerShdw>
          </a:effectLst>
        </p:spPr>
      </p:pic>
      <p:sp>
        <p:nvSpPr>
          <p:cNvPr id="400" name="Google Shape;400;p16"/>
          <p:cNvSpPr txBox="1"/>
          <p:nvPr/>
        </p:nvSpPr>
        <p:spPr>
          <a:xfrm>
            <a:off x="1618881" y="5372302"/>
            <a:ext cx="5224507"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FF0000"/>
                </a:solidFill>
                <a:latin typeface="Calibri"/>
                <a:ea typeface="Calibri"/>
                <a:cs typeface="Calibri"/>
                <a:sym typeface="Calibri"/>
              </a:rPr>
              <a:t> *End of data collection for this Water pH Protocol *</a:t>
            </a:r>
            <a:endParaRPr sz="1800" b="0" i="0" u="none" strike="noStrike" cap="none">
              <a:solidFill>
                <a:srgbClr val="FF0000"/>
              </a:solidFill>
              <a:latin typeface="Calibri"/>
              <a:ea typeface="Calibri"/>
              <a:cs typeface="Calibri"/>
              <a:sym typeface="Calibri"/>
            </a:endParaRPr>
          </a:p>
        </p:txBody>
      </p:sp>
      <p:sp>
        <p:nvSpPr>
          <p:cNvPr id="401" name="Google Shape;401;p16"/>
          <p:cNvSpPr/>
          <p:nvPr/>
        </p:nvSpPr>
        <p:spPr>
          <a:xfrm rot="10800000">
            <a:off x="7439977" y="3258182"/>
            <a:ext cx="368301" cy="328601"/>
          </a:xfrm>
          <a:prstGeom prst="round2SameRect">
            <a:avLst>
              <a:gd name="adj1" fmla="val 16667"/>
              <a:gd name="adj2" fmla="val 0"/>
            </a:avLst>
          </a:prstGeom>
          <a:solidFill>
            <a:srgbClr val="DAEEF3"/>
          </a:solidFill>
          <a:ln>
            <a:noFill/>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nvGrpSpPr>
          <p:cNvPr id="402" name="Google Shape;402;p16"/>
          <p:cNvGrpSpPr/>
          <p:nvPr/>
        </p:nvGrpSpPr>
        <p:grpSpPr>
          <a:xfrm>
            <a:off x="6859882" y="2039540"/>
            <a:ext cx="2005324" cy="3702094"/>
            <a:chOff x="6859882" y="2039540"/>
            <a:chExt cx="2005324" cy="3702094"/>
          </a:xfrm>
        </p:grpSpPr>
        <p:pic>
          <p:nvPicPr>
            <p:cNvPr id="403" name="Google Shape;403;p16" descr="NalgeneWaterBottle.png"/>
            <p:cNvPicPr preferRelativeResize="0"/>
            <p:nvPr/>
          </p:nvPicPr>
          <p:blipFill rotWithShape="1">
            <a:blip r:embed="rId4">
              <a:alphaModFix/>
            </a:blip>
            <a:srcRect/>
            <a:stretch/>
          </p:blipFill>
          <p:spPr>
            <a:xfrm>
              <a:off x="8124572" y="2186143"/>
              <a:ext cx="740634" cy="1400640"/>
            </a:xfrm>
            <a:prstGeom prst="rect">
              <a:avLst/>
            </a:prstGeom>
            <a:noFill/>
            <a:ln>
              <a:noFill/>
            </a:ln>
            <a:effectLst>
              <a:outerShdw blurRad="292100" dist="139700" dir="2700000" algn="tl" rotWithShape="0">
                <a:srgbClr val="333333">
                  <a:alpha val="64313"/>
                </a:srgbClr>
              </a:outerShdw>
            </a:effectLst>
          </p:spPr>
        </p:pic>
        <p:pic>
          <p:nvPicPr>
            <p:cNvPr id="404" name="Google Shape;404;p16" descr="Washbottle.png"/>
            <p:cNvPicPr preferRelativeResize="0"/>
            <p:nvPr/>
          </p:nvPicPr>
          <p:blipFill rotWithShape="1">
            <a:blip r:embed="rId5">
              <a:alphaModFix/>
            </a:blip>
            <a:srcRect/>
            <a:stretch/>
          </p:blipFill>
          <p:spPr>
            <a:xfrm>
              <a:off x="7345881" y="4304864"/>
              <a:ext cx="668596" cy="1436770"/>
            </a:xfrm>
            <a:prstGeom prst="rect">
              <a:avLst/>
            </a:prstGeom>
            <a:noFill/>
            <a:ln>
              <a:noFill/>
            </a:ln>
            <a:effectLst>
              <a:outerShdw blurRad="292100" dist="139700" dir="2700000" algn="tl" rotWithShape="0">
                <a:srgbClr val="333333">
                  <a:alpha val="64313"/>
                </a:srgbClr>
              </a:outerShdw>
            </a:effectLst>
          </p:spPr>
        </p:pic>
        <p:pic>
          <p:nvPicPr>
            <p:cNvPr id="405" name="Google Shape;405;p16" descr="pHDispenser3DZZ.png"/>
            <p:cNvPicPr preferRelativeResize="0"/>
            <p:nvPr/>
          </p:nvPicPr>
          <p:blipFill rotWithShape="1">
            <a:blip r:embed="rId6">
              <a:alphaModFix/>
            </a:blip>
            <a:srcRect/>
            <a:stretch/>
          </p:blipFill>
          <p:spPr>
            <a:xfrm>
              <a:off x="7345881" y="2039540"/>
              <a:ext cx="586780" cy="518322"/>
            </a:xfrm>
            <a:prstGeom prst="rect">
              <a:avLst/>
            </a:prstGeom>
            <a:noFill/>
            <a:ln>
              <a:noFill/>
            </a:ln>
          </p:spPr>
        </p:pic>
        <p:pic>
          <p:nvPicPr>
            <p:cNvPr id="406" name="Google Shape;406;p16" descr="Beaker3D100mlL.png"/>
            <p:cNvPicPr preferRelativeResize="0"/>
            <p:nvPr/>
          </p:nvPicPr>
          <p:blipFill rotWithShape="1">
            <a:blip r:embed="rId7">
              <a:alphaModFix/>
            </a:blip>
            <a:srcRect/>
            <a:stretch/>
          </p:blipFill>
          <p:spPr>
            <a:xfrm>
              <a:off x="7382674" y="2880018"/>
              <a:ext cx="549987" cy="706765"/>
            </a:xfrm>
            <a:prstGeom prst="rect">
              <a:avLst/>
            </a:prstGeom>
            <a:noFill/>
            <a:ln>
              <a:noFill/>
            </a:ln>
            <a:effectLst>
              <a:outerShdw blurRad="292100" dist="139700" dir="2700000" algn="tl" rotWithShape="0">
                <a:srgbClr val="333333">
                  <a:alpha val="64313"/>
                </a:srgbClr>
              </a:outerShdw>
            </a:effectLst>
          </p:spPr>
        </p:pic>
        <p:cxnSp>
          <p:nvCxnSpPr>
            <p:cNvPr id="407" name="Google Shape;407;p16"/>
            <p:cNvCxnSpPr/>
            <p:nvPr/>
          </p:nvCxnSpPr>
          <p:spPr>
            <a:xfrm rot="-5400000" flipH="1">
              <a:off x="7088504" y="2494461"/>
              <a:ext cx="271500" cy="126900"/>
            </a:xfrm>
            <a:prstGeom prst="curvedConnector3">
              <a:avLst>
                <a:gd name="adj1" fmla="val 50000"/>
              </a:avLst>
            </a:prstGeom>
            <a:noFill/>
            <a:ln w="76200" cap="flat" cmpd="sng">
              <a:solidFill>
                <a:schemeClr val="accent1"/>
              </a:solidFill>
              <a:prstDash val="solid"/>
              <a:round/>
              <a:headEnd type="none" w="sm" len="sm"/>
              <a:tailEnd type="none" w="sm" len="sm"/>
            </a:ln>
            <a:effectLst>
              <a:outerShdw blurRad="40000" dist="20000" dir="5400000" rotWithShape="0">
                <a:srgbClr val="000000">
                  <a:alpha val="37254"/>
                </a:srgbClr>
              </a:outerShdw>
            </a:effectLst>
          </p:spPr>
        </p:cxnSp>
        <p:pic>
          <p:nvPicPr>
            <p:cNvPr id="408" name="Google Shape;408;p16" descr="Beaker3D100mlL.png"/>
            <p:cNvPicPr preferRelativeResize="0"/>
            <p:nvPr/>
          </p:nvPicPr>
          <p:blipFill rotWithShape="1">
            <a:blip r:embed="rId7">
              <a:alphaModFix/>
            </a:blip>
            <a:srcRect/>
            <a:stretch/>
          </p:blipFill>
          <p:spPr>
            <a:xfrm>
              <a:off x="6859882" y="4681598"/>
              <a:ext cx="549987" cy="706765"/>
            </a:xfrm>
            <a:prstGeom prst="rect">
              <a:avLst/>
            </a:prstGeom>
            <a:noFill/>
            <a:ln>
              <a:noFill/>
            </a:ln>
            <a:effectLst>
              <a:outerShdw blurRad="292100" dist="139700" dir="2700000" algn="tl" rotWithShape="0">
                <a:srgbClr val="333333">
                  <a:alpha val="64313"/>
                </a:srgbClr>
              </a:outerShdw>
            </a:effectLst>
          </p:spPr>
        </p:pic>
      </p:grpSp>
      <p:sp>
        <p:nvSpPr>
          <p:cNvPr id="409" name="Google Shape;409;p16"/>
          <p:cNvSpPr txBox="1"/>
          <p:nvPr/>
        </p:nvSpPr>
        <p:spPr>
          <a:xfrm>
            <a:off x="1219471" y="2010973"/>
            <a:ext cx="5941333" cy="3416320"/>
          </a:xfrm>
          <a:prstGeom prst="rect">
            <a:avLst/>
          </a:prstGeom>
          <a:noFill/>
          <a:ln>
            <a:noFill/>
          </a:ln>
        </p:spPr>
        <p:txBody>
          <a:bodyPr spcFirstLastPara="1" wrap="square" lIns="91425" tIns="45700" rIns="91425" bIns="45700" anchor="t" anchorCtr="0">
            <a:spAutoFit/>
          </a:bodyPr>
          <a:lstStyle/>
          <a:p>
            <a:pPr marL="342900" marR="0" lvl="0" indent="-342900" algn="l" rtl="0">
              <a:lnSpc>
                <a:spcPct val="100000"/>
              </a:lnSpc>
              <a:spcBef>
                <a:spcPts val="0"/>
              </a:spcBef>
              <a:spcAft>
                <a:spcPts val="0"/>
              </a:spcAft>
              <a:buClr>
                <a:srgbClr val="000090"/>
              </a:buClr>
              <a:buSzPts val="1800"/>
              <a:buFont typeface="Calibri"/>
              <a:buAutoNum type="arabicPeriod" startAt="5"/>
            </a:pPr>
            <a:r>
              <a:rPr lang="en-US" sz="1800" b="1" i="0" u="none" strike="noStrike" cap="none">
                <a:solidFill>
                  <a:srgbClr val="000090"/>
                </a:solidFill>
                <a:latin typeface="Calibri"/>
                <a:ea typeface="Calibri"/>
                <a:cs typeface="Calibri"/>
                <a:sym typeface="Calibri"/>
              </a:rPr>
              <a:t>Repeat</a:t>
            </a:r>
            <a:r>
              <a:rPr lang="en-US" sz="1800" b="0" i="0" u="none" strike="noStrike" cap="none">
                <a:solidFill>
                  <a:schemeClr val="dk1"/>
                </a:solidFill>
                <a:latin typeface="Calibri"/>
                <a:ea typeface="Calibri"/>
                <a:cs typeface="Calibri"/>
                <a:sym typeface="Calibri"/>
              </a:rPr>
              <a:t> steps 4-6 two more times, using fresh sample water and new pH paper.</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1800"/>
              <a:buFont typeface="Calibri"/>
              <a:buAutoNum type="arabicPeriod" startAt="5"/>
            </a:pPr>
            <a:r>
              <a:rPr lang="en-US" sz="1800" b="0" i="0" u="none" strike="noStrike" cap="none">
                <a:solidFill>
                  <a:schemeClr val="dk1"/>
                </a:solidFill>
                <a:latin typeface="Calibri"/>
                <a:ea typeface="Calibri"/>
                <a:cs typeface="Calibri"/>
                <a:sym typeface="Calibri"/>
              </a:rPr>
              <a:t>Record your data, and find the average of the three observations: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r>
              <a:rPr lang="en-US" sz="1800" b="1" i="0" u="none" strike="noStrike" cap="none">
                <a:solidFill>
                  <a:srgbClr val="000072"/>
                </a:solidFill>
                <a:latin typeface="Calibri"/>
                <a:ea typeface="Calibri"/>
                <a:cs typeface="Calibri"/>
                <a:sym typeface="Calibri"/>
              </a:rPr>
              <a:t>Calculate Average:  </a:t>
            </a:r>
            <a:r>
              <a:rPr lang="en-US" sz="1800" b="1" i="0" u="sng" strike="noStrike" cap="none">
                <a:solidFill>
                  <a:srgbClr val="000072"/>
                </a:solidFill>
                <a:latin typeface="Calibri"/>
                <a:ea typeface="Calibri"/>
                <a:cs typeface="Calibri"/>
                <a:sym typeface="Calibri"/>
              </a:rPr>
              <a:t>Observer 1 + Observer 2 + Observer 3</a:t>
            </a:r>
            <a:endParaRPr sz="1800" b="1" i="0" u="none" strike="noStrike" cap="none">
              <a:solidFill>
                <a:srgbClr val="000072"/>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r>
              <a:rPr lang="en-US" sz="1800" b="1" i="0" u="none" strike="noStrike" cap="none">
                <a:solidFill>
                  <a:srgbClr val="000072"/>
                </a:solidFill>
                <a:latin typeface="Calibri"/>
                <a:ea typeface="Calibri"/>
                <a:cs typeface="Calibri"/>
                <a:sym typeface="Calibri"/>
              </a:rPr>
              <a:t>							</a:t>
            </a:r>
            <a:endParaRPr sz="1800" b="0" i="0" u="none" strike="noStrike" cap="none">
              <a:solidFill>
                <a:schemeClr val="dk1"/>
              </a:solidFill>
              <a:latin typeface="Calibri"/>
              <a:ea typeface="Calibri"/>
              <a:cs typeface="Calibri"/>
              <a:sym typeface="Calibri"/>
            </a:endParaRPr>
          </a:p>
          <a:p>
            <a:pPr marL="342900" marR="0" lvl="0" indent="-342900" algn="l" rtl="0">
              <a:lnSpc>
                <a:spcPct val="100000"/>
              </a:lnSpc>
              <a:spcBef>
                <a:spcPts val="0"/>
              </a:spcBef>
              <a:spcAft>
                <a:spcPts val="0"/>
              </a:spcAft>
              <a:buClr>
                <a:schemeClr val="dk1"/>
              </a:buClr>
              <a:buSzPts val="1800"/>
              <a:buFont typeface="Calibri"/>
              <a:buAutoNum type="arabicPeriod" startAt="10"/>
            </a:pPr>
            <a:r>
              <a:rPr lang="en-US" sz="1800" b="0" i="0" u="none" strike="noStrike" cap="none">
                <a:solidFill>
                  <a:schemeClr val="dk1"/>
                </a:solidFill>
                <a:latin typeface="Calibri"/>
                <a:ea typeface="Calibri"/>
                <a:cs typeface="Calibri"/>
                <a:sym typeface="Calibri"/>
              </a:rPr>
              <a:t>Discard used pH paper and gloves in waste container. Rinse</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        beaker with distilled water using the wash bottle.</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11.  Enter your data on the GLOBE Website.</a:t>
            </a:r>
            <a:endParaRPr sz="1400" b="0" i="0" u="none" strike="noStrike" cap="none">
              <a:solidFill>
                <a:srgbClr val="000000"/>
              </a:solidFill>
              <a:latin typeface="Arial"/>
              <a:ea typeface="Arial"/>
              <a:cs typeface="Arial"/>
              <a:sym typeface="Arial"/>
            </a:endParaRPr>
          </a:p>
          <a:p>
            <a:pPr marL="342900" marR="0" lvl="0" indent="-228600" algn="l" rtl="0">
              <a:lnSpc>
                <a:spcPct val="100000"/>
              </a:lnSpc>
              <a:spcBef>
                <a:spcPts val="0"/>
              </a:spcBef>
              <a:spcAft>
                <a:spcPts val="0"/>
              </a:spcAft>
              <a:buClr>
                <a:schemeClr val="dk1"/>
              </a:buClr>
              <a:buSzPts val="1800"/>
              <a:buFont typeface="Calibri"/>
              <a:buNone/>
            </a:pPr>
            <a:endParaRPr sz="1800" b="1" i="0" u="none" strike="noStrike" cap="none">
              <a:solidFill>
                <a:srgbClr val="000072"/>
              </a:solidFill>
              <a:latin typeface="Calibri"/>
              <a:ea typeface="Calibri"/>
              <a:cs typeface="Calibri"/>
              <a:sym typeface="Calibri"/>
            </a:endParaRPr>
          </a:p>
        </p:txBody>
      </p:sp>
      <p:sp>
        <p:nvSpPr>
          <p:cNvPr id="410" name="Google Shape;410;p16"/>
          <p:cNvSpPr txBox="1"/>
          <p:nvPr/>
        </p:nvSpPr>
        <p:spPr>
          <a:xfrm>
            <a:off x="1219471" y="1065932"/>
            <a:ext cx="8483600" cy="110799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000072"/>
                </a:solidFill>
                <a:latin typeface="Calibri"/>
                <a:ea typeface="Calibri"/>
                <a:cs typeface="Calibri"/>
                <a:sym typeface="Calibri"/>
              </a:rPr>
              <a:t>I. pH Water Protocol using  </a:t>
            </a:r>
            <a:r>
              <a:rPr lang="en-US" sz="2400" b="1" i="0" u="none" strike="noStrike" cap="none">
                <a:solidFill>
                  <a:srgbClr val="FF0000"/>
                </a:solidFill>
                <a:latin typeface="Calibri"/>
                <a:ea typeface="Calibri"/>
                <a:cs typeface="Calibri"/>
                <a:sym typeface="Calibri"/>
              </a:rPr>
              <a:t>pH Paper: </a:t>
            </a:r>
            <a:endParaRPr sz="2400" b="1" i="0" u="none" strike="noStrike" cap="none">
              <a:solidFill>
                <a:srgbClr val="FF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000072"/>
                </a:solidFill>
                <a:latin typeface="Calibri"/>
                <a:ea typeface="Calibri"/>
                <a:cs typeface="Calibri"/>
                <a:sym typeface="Calibri"/>
              </a:rPr>
              <a:t>Electrical Conductivity </a:t>
            </a:r>
            <a:r>
              <a:rPr lang="en-US" sz="2400" b="1" i="0" u="none" strike="noStrike" cap="none">
                <a:solidFill>
                  <a:srgbClr val="FF0000"/>
                </a:solidFill>
                <a:latin typeface="Calibri"/>
                <a:ea typeface="Calibri"/>
                <a:cs typeface="Calibri"/>
                <a:sym typeface="Calibri"/>
              </a:rPr>
              <a:t>Greater </a:t>
            </a:r>
            <a:r>
              <a:rPr lang="en-US" sz="2400" b="1" i="0" u="none" strike="noStrike" cap="none">
                <a:solidFill>
                  <a:srgbClr val="000072"/>
                </a:solidFill>
                <a:latin typeface="Calibri"/>
                <a:ea typeface="Calibri"/>
                <a:cs typeface="Calibri"/>
                <a:sym typeface="Calibri"/>
              </a:rPr>
              <a:t>than 200 mS/cm (3/3)</a:t>
            </a:r>
            <a:endParaRPr sz="2400" b="1" i="0" u="none" strike="noStrike" cap="none">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 name="Google Shape;643;p31">
            <a:extLst>
              <a:ext uri="{FF2B5EF4-FFF2-40B4-BE49-F238E27FC236}">
                <a16:creationId xmlns:a16="http://schemas.microsoft.com/office/drawing/2014/main" id="{A6D4A603-AE68-4EE0-DB8C-5B623C152913}"/>
              </a:ext>
            </a:extLst>
          </p:cNvPr>
          <p:cNvSpPr txBox="1"/>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16</a:t>
            </a:fld>
            <a:endParaRPr sz="1200" dirty="0">
              <a:solidFill>
                <a:srgbClr val="888888"/>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14"/>
        <p:cNvGrpSpPr/>
        <p:nvPr/>
      </p:nvGrpSpPr>
      <p:grpSpPr>
        <a:xfrm>
          <a:off x="0" y="0"/>
          <a:ext cx="0" cy="0"/>
          <a:chOff x="0" y="0"/>
          <a:chExt cx="0" cy="0"/>
        </a:xfrm>
      </p:grpSpPr>
      <p:sp>
        <p:nvSpPr>
          <p:cNvPr id="415" name="Google Shape;415;p17"/>
          <p:cNvSpPr/>
          <p:nvPr/>
        </p:nvSpPr>
        <p:spPr>
          <a:xfrm>
            <a:off x="1237721" y="1032400"/>
            <a:ext cx="7512505" cy="683263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dirty="0">
                <a:solidFill>
                  <a:srgbClr val="000072"/>
                </a:solidFill>
                <a:latin typeface="Calibri"/>
                <a:ea typeface="Calibri"/>
                <a:cs typeface="Calibri"/>
                <a:sym typeface="Calibri"/>
              </a:rPr>
              <a:t>II. pH Water Protocol using </a:t>
            </a:r>
            <a:r>
              <a:rPr lang="en-US" sz="2400" b="1" i="0" u="none" strike="noStrike" cap="none" dirty="0">
                <a:solidFill>
                  <a:srgbClr val="FF0000"/>
                </a:solidFill>
                <a:latin typeface="Calibri"/>
                <a:ea typeface="Calibri"/>
                <a:cs typeface="Calibri"/>
                <a:sym typeface="Calibri"/>
              </a:rPr>
              <a:t>pH Paper: </a:t>
            </a:r>
            <a:r>
              <a:rPr lang="en-US" sz="2400" b="1" i="0" u="none" strike="noStrike" cap="none" dirty="0">
                <a:solidFill>
                  <a:srgbClr val="000072"/>
                </a:solidFill>
                <a:latin typeface="Calibri"/>
                <a:ea typeface="Calibri"/>
                <a:cs typeface="Calibri"/>
                <a:sym typeface="Calibri"/>
              </a:rPr>
              <a:t>Electrical Conductivity </a:t>
            </a:r>
            <a:r>
              <a:rPr lang="en-US" sz="2400" b="1" i="0" u="none" strike="noStrike" cap="none" dirty="0">
                <a:solidFill>
                  <a:srgbClr val="FF0000"/>
                </a:solidFill>
                <a:latin typeface="Calibri"/>
                <a:ea typeface="Calibri"/>
                <a:cs typeface="Calibri"/>
                <a:sym typeface="Calibri"/>
              </a:rPr>
              <a:t>Less </a:t>
            </a:r>
            <a:r>
              <a:rPr lang="en-US" sz="2400" b="1" i="0" u="none" strike="noStrike" cap="none" dirty="0">
                <a:solidFill>
                  <a:srgbClr val="000072"/>
                </a:solidFill>
                <a:latin typeface="Calibri"/>
                <a:ea typeface="Calibri"/>
                <a:cs typeface="Calibri"/>
                <a:sym typeface="Calibri"/>
              </a:rPr>
              <a:t>than 200 mS/cm</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dirty="0">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dirty="0">
                <a:solidFill>
                  <a:srgbClr val="000072"/>
                </a:solidFill>
                <a:latin typeface="Calibri"/>
                <a:ea typeface="Calibri"/>
                <a:cs typeface="Calibri"/>
                <a:sym typeface="Calibri"/>
              </a:rPr>
              <a:t> Time: </a:t>
            </a:r>
            <a:r>
              <a:rPr lang="en-US" sz="1800" b="0" i="0" u="none" strike="noStrike" cap="none" dirty="0">
                <a:solidFill>
                  <a:srgbClr val="000000"/>
                </a:solidFill>
                <a:latin typeface="Calibri"/>
                <a:ea typeface="Calibri"/>
                <a:cs typeface="Calibri"/>
                <a:sym typeface="Calibri"/>
              </a:rPr>
              <a:t>10 minutes</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dirty="0">
                <a:solidFill>
                  <a:srgbClr val="000072"/>
                </a:solidFill>
                <a:latin typeface="Calibri"/>
                <a:ea typeface="Calibri"/>
                <a:cs typeface="Calibri"/>
                <a:sym typeface="Calibri"/>
              </a:rPr>
              <a:t> Suggested Frequency</a:t>
            </a:r>
            <a:r>
              <a:rPr lang="en-US" sz="1800" b="0" i="0" u="none" strike="noStrike" cap="none" dirty="0">
                <a:solidFill>
                  <a:srgbClr val="000000"/>
                </a:solidFill>
                <a:latin typeface="Calibri"/>
                <a:ea typeface="Calibri"/>
                <a:cs typeface="Calibri"/>
                <a:sym typeface="Calibri"/>
              </a:rPr>
              <a:t>: weekly</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dirty="0">
                <a:solidFill>
                  <a:srgbClr val="000072"/>
                </a:solidFill>
                <a:latin typeface="Calibri"/>
                <a:ea typeface="Calibri"/>
                <a:cs typeface="Calibri"/>
                <a:sym typeface="Calibri"/>
              </a:rPr>
              <a:t> Assemble Equipment</a:t>
            </a:r>
            <a:r>
              <a:rPr lang="en-US" sz="1800" b="0" i="0" u="none" strike="noStrike" cap="none" dirty="0">
                <a:solidFill>
                  <a:srgbClr val="000000"/>
                </a:solidFill>
                <a:latin typeface="Calibri"/>
                <a:ea typeface="Calibri"/>
                <a:cs typeface="Calibri"/>
                <a:sym typeface="Calibri"/>
              </a:rPr>
              <a:t>:</a:t>
            </a:r>
            <a:endParaRPr sz="1800" b="1" i="0" u="none" strike="noStrike" cap="none" dirty="0">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dirty="0">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dirty="0">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dirty="0">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dirty="0">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dirty="0">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dirty="0">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dirty="0">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dirty="0">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r>
              <a:rPr lang="en-US" sz="2000" b="1" i="0" u="none" strike="noStrike" cap="none" dirty="0">
                <a:solidFill>
                  <a:srgbClr val="000072"/>
                </a:solidFill>
                <a:latin typeface="Calibri"/>
                <a:ea typeface="Calibri"/>
                <a:cs typeface="Calibri"/>
                <a:sym typeface="Calibri"/>
              </a:rPr>
              <a:t>Assemble Necessary Documents:</a:t>
            </a:r>
            <a:r>
              <a:rPr lang="en-US" sz="2000" b="1" i="0" u="none" strike="noStrike" cap="none" dirty="0">
                <a:solidFill>
                  <a:schemeClr val="dk1"/>
                </a:solidFill>
                <a:latin typeface="Calibri"/>
                <a:ea typeface="Calibri"/>
                <a:cs typeface="Calibri"/>
                <a:sym typeface="Calibri"/>
              </a:rPr>
              <a:t>  </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endParaRPr sz="2000" b="1" i="0" u="sng" strike="noStrike" cap="none" dirty="0">
              <a:solidFill>
                <a:srgbClr val="000072"/>
              </a:solidFill>
              <a:latin typeface="Calibri"/>
              <a:ea typeface="Calibri"/>
              <a:cs typeface="Calibri"/>
              <a:sym typeface="Calibri"/>
              <a:hlinkClick r:id="rId3">
                <a:extLst>
                  <a:ext uri="{A12FA001-AC4F-418D-AE19-62706E023703}">
                    <ahyp:hlinkClr xmlns:ahyp="http://schemas.microsoft.com/office/drawing/2018/hyperlinkcolor" val="tx"/>
                  </a:ext>
                </a:extLst>
              </a:hlinkClick>
            </a:endParaRPr>
          </a:p>
          <a:p>
            <a:pPr marL="0" marR="0" lvl="0" indent="0" algn="l" rtl="0">
              <a:lnSpc>
                <a:spcPct val="100000"/>
              </a:lnSpc>
              <a:spcBef>
                <a:spcPts val="0"/>
              </a:spcBef>
              <a:spcAft>
                <a:spcPts val="0"/>
              </a:spcAft>
              <a:buClr>
                <a:srgbClr val="000000"/>
              </a:buClr>
              <a:buSzPts val="1800"/>
              <a:buFont typeface="Arial"/>
              <a:buNone/>
            </a:pPr>
            <a:r>
              <a:rPr lang="en-US" sz="1800" b="1" i="0" u="sng" strike="noStrike" cap="none" dirty="0">
                <a:solidFill>
                  <a:srgbClr val="000072"/>
                </a:solidFill>
                <a:latin typeface="Calibri"/>
                <a:ea typeface="Calibri"/>
                <a:cs typeface="Calibri"/>
                <a:sym typeface="Calibri"/>
                <a:hlinkClick r:id="rId4"/>
              </a:rPr>
              <a:t>Water pH Data Sheet</a:t>
            </a:r>
            <a:endParaRPr sz="1800" b="1" i="0" u="none" strike="noStrike" cap="none" dirty="0">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1" i="0" u="sng" strike="noStrike" cap="none" dirty="0">
                <a:solidFill>
                  <a:srgbClr val="000072"/>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pH Water Protocol using  pH Paper: Electrical Conductivity Less than 200 mS/</a:t>
            </a:r>
            <a:endParaRPr sz="1800" b="0" i="0" u="none" strike="noStrike" cap="none" dirty="0">
              <a:solidFill>
                <a:schemeClr val="dk1"/>
              </a:solidFill>
              <a:latin typeface="Calibri"/>
              <a:ea typeface="Calibri"/>
              <a:cs typeface="Calibri"/>
              <a:sym typeface="Calibri"/>
            </a:endParaRPr>
          </a:p>
          <a:p>
            <a:pPr marL="285750" marR="0" lvl="0" indent="-158750" algn="l" rtl="0">
              <a:lnSpc>
                <a:spcPct val="100000"/>
              </a:lnSpc>
              <a:spcBef>
                <a:spcPts val="0"/>
              </a:spcBef>
              <a:spcAft>
                <a:spcPts val="0"/>
              </a:spcAft>
              <a:buClr>
                <a:schemeClr val="dk1"/>
              </a:buClr>
              <a:buSzPts val="2000"/>
              <a:buFont typeface="Arial"/>
              <a:buNone/>
            </a:pPr>
            <a:endParaRPr sz="2000" b="0"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dirty="0">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dirty="0">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dirty="0">
              <a:solidFill>
                <a:srgbClr val="000072"/>
              </a:solidFill>
              <a:latin typeface="Calibri"/>
              <a:ea typeface="Calibri"/>
              <a:cs typeface="Calibri"/>
              <a:sym typeface="Calibri"/>
            </a:endParaRPr>
          </a:p>
        </p:txBody>
      </p:sp>
      <p:pic>
        <p:nvPicPr>
          <p:cNvPr id="416" name="Google Shape;416;p17" descr="Pencil.png"/>
          <p:cNvPicPr preferRelativeResize="0"/>
          <p:nvPr/>
        </p:nvPicPr>
        <p:blipFill rotWithShape="1">
          <a:blip r:embed="rId6">
            <a:alphaModFix/>
          </a:blip>
          <a:srcRect/>
          <a:stretch/>
        </p:blipFill>
        <p:spPr>
          <a:xfrm rot="3937689">
            <a:off x="2552822" y="4260338"/>
            <a:ext cx="45719" cy="1029668"/>
          </a:xfrm>
          <a:prstGeom prst="rect">
            <a:avLst/>
          </a:prstGeom>
          <a:noFill/>
          <a:ln>
            <a:noFill/>
          </a:ln>
          <a:effectLst>
            <a:outerShdw blurRad="292100" dist="139700" dir="2700000" algn="tl" rotWithShape="0">
              <a:srgbClr val="333333">
                <a:alpha val="64313"/>
              </a:srgbClr>
            </a:outerShdw>
          </a:effectLst>
        </p:spPr>
      </p:pic>
      <p:grpSp>
        <p:nvGrpSpPr>
          <p:cNvPr id="417" name="Google Shape;417;p17" descr="A clipboard listing the materials needed to measure pH with a pH papter: pH paper, 2 100 mL beakers, protective gloves and goggles, wash bottle, sample bottle, cup or beaker, paper towels or tissues, stirring rod, thermometer, electrical conductivity meter, salt crystals, tweezers."/>
          <p:cNvGrpSpPr/>
          <p:nvPr/>
        </p:nvGrpSpPr>
        <p:grpSpPr>
          <a:xfrm>
            <a:off x="5301567" y="1755189"/>
            <a:ext cx="3767361" cy="4415420"/>
            <a:chOff x="5301567" y="1755189"/>
            <a:chExt cx="3767361" cy="4415420"/>
          </a:xfrm>
        </p:grpSpPr>
        <p:pic>
          <p:nvPicPr>
            <p:cNvPr id="418" name="Google Shape;418;p17" descr="ClipboardandPaper.png"/>
            <p:cNvPicPr preferRelativeResize="0"/>
            <p:nvPr/>
          </p:nvPicPr>
          <p:blipFill rotWithShape="1">
            <a:blip r:embed="rId7">
              <a:alphaModFix/>
            </a:blip>
            <a:srcRect/>
            <a:stretch/>
          </p:blipFill>
          <p:spPr>
            <a:xfrm rot="900000">
              <a:off x="5744068" y="2063472"/>
              <a:ext cx="2882359" cy="3798853"/>
            </a:xfrm>
            <a:prstGeom prst="rect">
              <a:avLst/>
            </a:prstGeom>
            <a:noFill/>
            <a:ln>
              <a:noFill/>
            </a:ln>
            <a:effectLst>
              <a:outerShdw blurRad="292100" dist="139700" dir="2700000" algn="tl" rotWithShape="0">
                <a:srgbClr val="333333">
                  <a:alpha val="64313"/>
                </a:srgbClr>
              </a:outerShdw>
            </a:effectLst>
          </p:spPr>
        </p:pic>
        <p:sp>
          <p:nvSpPr>
            <p:cNvPr id="419" name="Google Shape;419;p17"/>
            <p:cNvSpPr txBox="1"/>
            <p:nvPr/>
          </p:nvSpPr>
          <p:spPr>
            <a:xfrm rot="900000">
              <a:off x="5956483" y="2743355"/>
              <a:ext cx="2481483" cy="310854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sng" strike="noStrike" cap="none">
                  <a:solidFill>
                    <a:schemeClr val="dk1"/>
                  </a:solidFill>
                  <a:latin typeface="Short Stack"/>
                  <a:ea typeface="Short Stack"/>
                  <a:cs typeface="Short Stack"/>
                  <a:sym typeface="Short Stack"/>
                </a:rPr>
                <a:t>Equipment List</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Short Stack"/>
                  <a:ea typeface="Short Stack"/>
                  <a:cs typeface="Short Stack"/>
                  <a:sym typeface="Short Stack"/>
                </a:rPr>
                <a:t>pH paper</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Short Stack"/>
                  <a:ea typeface="Short Stack"/>
                  <a:cs typeface="Short Stack"/>
                  <a:sym typeface="Short Stack"/>
                </a:rPr>
                <a:t>2 100-ml beaker or cups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Short Stack"/>
                  <a:ea typeface="Short Stack"/>
                  <a:cs typeface="Short Stack"/>
                  <a:sym typeface="Short Stack"/>
                </a:rPr>
                <a:t>Protective gloves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Short Stack"/>
                  <a:ea typeface="Short Stack"/>
                  <a:cs typeface="Short Stack"/>
                  <a:sym typeface="Short Stack"/>
                </a:rPr>
                <a:t>Goggles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Short Stack"/>
                  <a:ea typeface="Short Stack"/>
                  <a:cs typeface="Short Stack"/>
                  <a:sym typeface="Short Stack"/>
                </a:rPr>
                <a:t>Pen/pencil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Short Stack"/>
                  <a:ea typeface="Short Stack"/>
                  <a:cs typeface="Short Stack"/>
                  <a:sym typeface="Short Stack"/>
                </a:rPr>
                <a:t>Wash bottle</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Short Stack"/>
                  <a:ea typeface="Short Stack"/>
                  <a:cs typeface="Short Stack"/>
                  <a:sym typeface="Short Stack"/>
                </a:rPr>
                <a:t>Sample bottle</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Short Stack"/>
                  <a:ea typeface="Short Stack"/>
                  <a:cs typeface="Short Stack"/>
                  <a:sym typeface="Short Stack"/>
                </a:rPr>
                <a:t>Paper towels or tissue</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Short Stack"/>
                  <a:ea typeface="Short Stack"/>
                  <a:cs typeface="Short Stack"/>
                  <a:sym typeface="Short Stack"/>
                </a:rPr>
                <a:t>Stirring rod</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Short Stack"/>
                  <a:ea typeface="Short Stack"/>
                  <a:cs typeface="Short Stack"/>
                  <a:sym typeface="Short Stack"/>
                </a:rPr>
                <a:t>Thermometer</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Short Stack"/>
                  <a:ea typeface="Short Stack"/>
                  <a:cs typeface="Short Stack"/>
                  <a:sym typeface="Short Stack"/>
                </a:rPr>
                <a:t>Electrical conductivity meter</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Short Stack"/>
                  <a:ea typeface="Short Stack"/>
                  <a:cs typeface="Short Stack"/>
                  <a:sym typeface="Short Stack"/>
                </a:rPr>
                <a:t>Salt Crystals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Short Stack"/>
                  <a:ea typeface="Short Stack"/>
                  <a:cs typeface="Short Stack"/>
                  <a:sym typeface="Short Stack"/>
                </a:rPr>
                <a:t>Tweezers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Short Stack"/>
                <a:ea typeface="Short Stack"/>
                <a:cs typeface="Short Stack"/>
                <a:sym typeface="Short Stack"/>
              </a:endParaRPr>
            </a:p>
          </p:txBody>
        </p:sp>
      </p:grpSp>
      <p:grpSp>
        <p:nvGrpSpPr>
          <p:cNvPr id="420" name="Google Shape;420;p17"/>
          <p:cNvGrpSpPr/>
          <p:nvPr/>
        </p:nvGrpSpPr>
        <p:grpSpPr>
          <a:xfrm>
            <a:off x="1607756" y="1913685"/>
            <a:ext cx="4355978" cy="3513729"/>
            <a:chOff x="1607756" y="1913685"/>
            <a:chExt cx="4355978" cy="3513729"/>
          </a:xfrm>
        </p:grpSpPr>
        <p:grpSp>
          <p:nvGrpSpPr>
            <p:cNvPr id="421" name="Google Shape;421;p17"/>
            <p:cNvGrpSpPr/>
            <p:nvPr/>
          </p:nvGrpSpPr>
          <p:grpSpPr>
            <a:xfrm rot="-1521617">
              <a:off x="2979590" y="2994861"/>
              <a:ext cx="1558386" cy="696212"/>
              <a:chOff x="5110464" y="1424636"/>
              <a:chExt cx="2652904" cy="1213715"/>
            </a:xfrm>
          </p:grpSpPr>
          <p:pic>
            <p:nvPicPr>
              <p:cNvPr id="422" name="Google Shape;422;p17" descr="Gloves.png"/>
              <p:cNvPicPr preferRelativeResize="0"/>
              <p:nvPr/>
            </p:nvPicPr>
            <p:blipFill rotWithShape="1">
              <a:blip r:embed="rId8">
                <a:alphaModFix/>
              </a:blip>
              <a:srcRect/>
              <a:stretch/>
            </p:blipFill>
            <p:spPr>
              <a:xfrm>
                <a:off x="5110464" y="1706466"/>
                <a:ext cx="1922850" cy="487834"/>
              </a:xfrm>
              <a:prstGeom prst="rect">
                <a:avLst/>
              </a:prstGeom>
              <a:noFill/>
              <a:ln>
                <a:noFill/>
              </a:ln>
            </p:spPr>
          </p:pic>
          <p:pic>
            <p:nvPicPr>
              <p:cNvPr id="423" name="Google Shape;423;p17" descr="Gloves.png"/>
              <p:cNvPicPr preferRelativeResize="0"/>
              <p:nvPr/>
            </p:nvPicPr>
            <p:blipFill rotWithShape="1">
              <a:blip r:embed="rId9">
                <a:alphaModFix/>
              </a:blip>
              <a:srcRect/>
              <a:stretch/>
            </p:blipFill>
            <p:spPr>
              <a:xfrm rot="-900000">
                <a:off x="5316574" y="1725940"/>
                <a:ext cx="2408749" cy="611108"/>
              </a:xfrm>
              <a:prstGeom prst="rect">
                <a:avLst/>
              </a:prstGeom>
              <a:noFill/>
              <a:ln>
                <a:noFill/>
              </a:ln>
              <a:effectLst>
                <a:outerShdw blurRad="292100" dist="139700" dir="2700000" algn="tl" rotWithShape="0">
                  <a:srgbClr val="333333">
                    <a:alpha val="64313"/>
                  </a:srgbClr>
                </a:outerShdw>
              </a:effectLst>
            </p:spPr>
          </p:pic>
        </p:grpSp>
        <p:pic>
          <p:nvPicPr>
            <p:cNvPr id="424" name="Google Shape;424;p17" descr="Beaker3D100mlL.png"/>
            <p:cNvPicPr preferRelativeResize="0"/>
            <p:nvPr/>
          </p:nvPicPr>
          <p:blipFill rotWithShape="1">
            <a:blip r:embed="rId10">
              <a:alphaModFix/>
            </a:blip>
            <a:srcRect/>
            <a:stretch/>
          </p:blipFill>
          <p:spPr>
            <a:xfrm>
              <a:off x="4335710" y="1913685"/>
              <a:ext cx="734498" cy="943872"/>
            </a:xfrm>
            <a:prstGeom prst="rect">
              <a:avLst/>
            </a:prstGeom>
            <a:noFill/>
            <a:ln>
              <a:noFill/>
            </a:ln>
            <a:effectLst>
              <a:outerShdw blurRad="292100" dist="139700" dir="2700000" algn="tl" rotWithShape="0">
                <a:srgbClr val="333333">
                  <a:alpha val="64313"/>
                </a:srgbClr>
              </a:outerShdw>
            </a:effectLst>
          </p:spPr>
        </p:pic>
        <p:pic>
          <p:nvPicPr>
            <p:cNvPr id="425" name="Google Shape;425;p17" descr="Goggles1whole.png"/>
            <p:cNvPicPr preferRelativeResize="0"/>
            <p:nvPr/>
          </p:nvPicPr>
          <p:blipFill rotWithShape="1">
            <a:blip r:embed="rId11">
              <a:alphaModFix/>
            </a:blip>
            <a:srcRect/>
            <a:stretch/>
          </p:blipFill>
          <p:spPr>
            <a:xfrm>
              <a:off x="4480076" y="3062231"/>
              <a:ext cx="1116409" cy="851309"/>
            </a:xfrm>
            <a:prstGeom prst="rect">
              <a:avLst/>
            </a:prstGeom>
            <a:noFill/>
            <a:ln>
              <a:noFill/>
            </a:ln>
            <a:effectLst>
              <a:outerShdw blurRad="292100" dist="139700" dir="2700000" algn="tl" rotWithShape="0">
                <a:srgbClr val="333333">
                  <a:alpha val="64313"/>
                </a:srgbClr>
              </a:outerShdw>
            </a:effectLst>
          </p:spPr>
        </p:pic>
        <p:pic>
          <p:nvPicPr>
            <p:cNvPr id="426" name="Google Shape;426;p17" descr="PermanentMarker.png"/>
            <p:cNvPicPr preferRelativeResize="0"/>
            <p:nvPr/>
          </p:nvPicPr>
          <p:blipFill rotWithShape="1">
            <a:blip r:embed="rId12">
              <a:alphaModFix/>
            </a:blip>
            <a:srcRect/>
            <a:stretch/>
          </p:blipFill>
          <p:spPr>
            <a:xfrm>
              <a:off x="1607756" y="4665727"/>
              <a:ext cx="1148486" cy="173102"/>
            </a:xfrm>
            <a:prstGeom prst="rect">
              <a:avLst/>
            </a:prstGeom>
            <a:noFill/>
            <a:ln>
              <a:noFill/>
            </a:ln>
            <a:effectLst>
              <a:outerShdw blurRad="292100" dist="139700" dir="2700000" algn="tl" rotWithShape="0">
                <a:srgbClr val="333333">
                  <a:alpha val="64313"/>
                </a:srgbClr>
              </a:outerShdw>
            </a:effectLst>
          </p:spPr>
        </p:pic>
        <p:pic>
          <p:nvPicPr>
            <p:cNvPr id="427" name="Google Shape;427;p17" descr="Washbottle.png"/>
            <p:cNvPicPr preferRelativeResize="0"/>
            <p:nvPr/>
          </p:nvPicPr>
          <p:blipFill rotWithShape="1">
            <a:blip r:embed="rId13">
              <a:alphaModFix/>
            </a:blip>
            <a:srcRect/>
            <a:stretch/>
          </p:blipFill>
          <p:spPr>
            <a:xfrm>
              <a:off x="3096812" y="3556682"/>
              <a:ext cx="668596" cy="1436770"/>
            </a:xfrm>
            <a:prstGeom prst="rect">
              <a:avLst/>
            </a:prstGeom>
            <a:noFill/>
            <a:ln>
              <a:noFill/>
            </a:ln>
            <a:effectLst>
              <a:outerShdw blurRad="292100" dist="139700" dir="2700000" algn="tl" rotWithShape="0">
                <a:srgbClr val="333333">
                  <a:alpha val="64313"/>
                </a:srgbClr>
              </a:outerShdw>
            </a:effectLst>
          </p:spPr>
        </p:pic>
        <p:pic>
          <p:nvPicPr>
            <p:cNvPr id="428" name="Google Shape;428;p17" descr="NalgeneWaterBottle.png"/>
            <p:cNvPicPr preferRelativeResize="0"/>
            <p:nvPr/>
          </p:nvPicPr>
          <p:blipFill rotWithShape="1">
            <a:blip r:embed="rId14">
              <a:alphaModFix/>
            </a:blip>
            <a:srcRect/>
            <a:stretch/>
          </p:blipFill>
          <p:spPr>
            <a:xfrm>
              <a:off x="2385365" y="3217314"/>
              <a:ext cx="575082" cy="1087558"/>
            </a:xfrm>
            <a:prstGeom prst="rect">
              <a:avLst/>
            </a:prstGeom>
            <a:noFill/>
            <a:ln>
              <a:noFill/>
            </a:ln>
            <a:effectLst>
              <a:outerShdw blurRad="292100" dist="139700" dir="2700000" algn="tl" rotWithShape="0">
                <a:srgbClr val="333333">
                  <a:alpha val="64313"/>
                </a:srgbClr>
              </a:outerShdw>
            </a:effectLst>
          </p:spPr>
        </p:pic>
        <p:pic>
          <p:nvPicPr>
            <p:cNvPr id="429" name="Google Shape;429;p17" descr="Beaker3D100mlL.png"/>
            <p:cNvPicPr preferRelativeResize="0"/>
            <p:nvPr/>
          </p:nvPicPr>
          <p:blipFill rotWithShape="1">
            <a:blip r:embed="rId10">
              <a:alphaModFix/>
            </a:blip>
            <a:srcRect/>
            <a:stretch/>
          </p:blipFill>
          <p:spPr>
            <a:xfrm>
              <a:off x="5229236" y="2118359"/>
              <a:ext cx="734498" cy="943872"/>
            </a:xfrm>
            <a:prstGeom prst="rect">
              <a:avLst/>
            </a:prstGeom>
            <a:noFill/>
            <a:ln>
              <a:noFill/>
            </a:ln>
            <a:effectLst>
              <a:outerShdw blurRad="292100" dist="139700" dir="2700000" algn="tl" rotWithShape="0">
                <a:srgbClr val="333333">
                  <a:alpha val="64313"/>
                </a:srgbClr>
              </a:outerShdw>
            </a:effectLst>
          </p:spPr>
        </p:pic>
        <p:pic>
          <p:nvPicPr>
            <p:cNvPr id="430" name="Google Shape;430;p17" descr="Salt.png"/>
            <p:cNvPicPr preferRelativeResize="0"/>
            <p:nvPr/>
          </p:nvPicPr>
          <p:blipFill rotWithShape="1">
            <a:blip r:embed="rId15">
              <a:alphaModFix/>
            </a:blip>
            <a:srcRect/>
            <a:stretch/>
          </p:blipFill>
          <p:spPr>
            <a:xfrm>
              <a:off x="3999713" y="3761093"/>
              <a:ext cx="582358" cy="1136985"/>
            </a:xfrm>
            <a:prstGeom prst="rect">
              <a:avLst/>
            </a:prstGeom>
            <a:noFill/>
            <a:ln>
              <a:noFill/>
            </a:ln>
            <a:effectLst>
              <a:outerShdw blurRad="292100" dist="139700" dir="2700000" algn="tl" rotWithShape="0">
                <a:srgbClr val="333333">
                  <a:alpha val="64313"/>
                </a:srgbClr>
              </a:outerShdw>
            </a:effectLst>
          </p:spPr>
        </p:pic>
        <p:pic>
          <p:nvPicPr>
            <p:cNvPr id="431" name="Google Shape;431;p17" descr="ClothSM.png"/>
            <p:cNvPicPr preferRelativeResize="0"/>
            <p:nvPr/>
          </p:nvPicPr>
          <p:blipFill rotWithShape="1">
            <a:blip r:embed="rId16">
              <a:alphaModFix/>
            </a:blip>
            <a:srcRect/>
            <a:stretch/>
          </p:blipFill>
          <p:spPr>
            <a:xfrm>
              <a:off x="4658401" y="4035626"/>
              <a:ext cx="821872" cy="506273"/>
            </a:xfrm>
            <a:prstGeom prst="rect">
              <a:avLst/>
            </a:prstGeom>
            <a:noFill/>
            <a:ln>
              <a:noFill/>
            </a:ln>
            <a:effectLst>
              <a:outerShdw blurRad="292100" dist="139700" dir="2700000" algn="tl" rotWithShape="0">
                <a:srgbClr val="333333">
                  <a:alpha val="64313"/>
                </a:srgbClr>
              </a:outerShdw>
            </a:effectLst>
          </p:spPr>
        </p:pic>
        <p:pic>
          <p:nvPicPr>
            <p:cNvPr id="432" name="Google Shape;432;p17" descr="pHDispenser3DZZ.png"/>
            <p:cNvPicPr preferRelativeResize="0"/>
            <p:nvPr/>
          </p:nvPicPr>
          <p:blipFill rotWithShape="1">
            <a:blip r:embed="rId17">
              <a:alphaModFix/>
            </a:blip>
            <a:srcRect/>
            <a:stretch/>
          </p:blipFill>
          <p:spPr>
            <a:xfrm>
              <a:off x="4658401" y="4783335"/>
              <a:ext cx="729146" cy="644079"/>
            </a:xfrm>
            <a:prstGeom prst="rect">
              <a:avLst/>
            </a:prstGeom>
            <a:noFill/>
            <a:ln>
              <a:noFill/>
            </a:ln>
          </p:spPr>
        </p:pic>
        <p:pic>
          <p:nvPicPr>
            <p:cNvPr id="433" name="Google Shape;433;p17" descr="ElectricalConductivityMeterMED.png"/>
            <p:cNvPicPr preferRelativeResize="0"/>
            <p:nvPr/>
          </p:nvPicPr>
          <p:blipFill rotWithShape="1">
            <a:blip r:embed="rId18">
              <a:alphaModFix/>
            </a:blip>
            <a:srcRect/>
            <a:stretch/>
          </p:blipFill>
          <p:spPr>
            <a:xfrm flipH="1">
              <a:off x="1621996" y="3064171"/>
              <a:ext cx="359323" cy="1195826"/>
            </a:xfrm>
            <a:prstGeom prst="rect">
              <a:avLst/>
            </a:prstGeom>
            <a:noFill/>
            <a:ln>
              <a:noFill/>
            </a:ln>
          </p:spPr>
        </p:pic>
        <p:pic>
          <p:nvPicPr>
            <p:cNvPr id="434" name="Google Shape;434;p17" descr="SodiumHexpile.png"/>
            <p:cNvPicPr preferRelativeResize="0"/>
            <p:nvPr/>
          </p:nvPicPr>
          <p:blipFill rotWithShape="1">
            <a:blip r:embed="rId19">
              <a:alphaModFix/>
            </a:blip>
            <a:srcRect/>
            <a:stretch/>
          </p:blipFill>
          <p:spPr>
            <a:xfrm>
              <a:off x="4138752" y="4965811"/>
              <a:ext cx="564207" cy="269051"/>
            </a:xfrm>
            <a:prstGeom prst="rect">
              <a:avLst/>
            </a:prstGeom>
            <a:noFill/>
            <a:ln>
              <a:noFill/>
            </a:ln>
          </p:spPr>
        </p:pic>
      </p:grpSp>
      <p:sp>
        <p:nvSpPr>
          <p:cNvPr id="2" name="Google Shape;643;p31">
            <a:extLst>
              <a:ext uri="{FF2B5EF4-FFF2-40B4-BE49-F238E27FC236}">
                <a16:creationId xmlns:a16="http://schemas.microsoft.com/office/drawing/2014/main" id="{3D3B0068-2070-53FF-46F6-8F3FDA7CDB4C}"/>
              </a:ext>
            </a:extLst>
          </p:cNvPr>
          <p:cNvSpPr txBox="1"/>
          <p:nvPr/>
        </p:nvSpPr>
        <p:spPr>
          <a:xfrm>
            <a:off x="6840724"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17</a:t>
            </a:fld>
            <a:endParaRPr sz="1200" dirty="0">
              <a:solidFill>
                <a:srgbClr val="888888"/>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38"/>
        <p:cNvGrpSpPr/>
        <p:nvPr/>
      </p:nvGrpSpPr>
      <p:grpSpPr>
        <a:xfrm>
          <a:off x="0" y="0"/>
          <a:ext cx="0" cy="0"/>
          <a:chOff x="0" y="0"/>
          <a:chExt cx="0" cy="0"/>
        </a:xfrm>
      </p:grpSpPr>
      <p:grpSp>
        <p:nvGrpSpPr>
          <p:cNvPr id="439" name="Google Shape;439;p18"/>
          <p:cNvGrpSpPr/>
          <p:nvPr/>
        </p:nvGrpSpPr>
        <p:grpSpPr>
          <a:xfrm>
            <a:off x="1652901" y="5912513"/>
            <a:ext cx="1558386" cy="696212"/>
            <a:chOff x="5110464" y="1424636"/>
            <a:chExt cx="2652904" cy="1213715"/>
          </a:xfrm>
        </p:grpSpPr>
        <p:pic>
          <p:nvPicPr>
            <p:cNvPr id="440" name="Google Shape;440;p18" descr="Gloves.png"/>
            <p:cNvPicPr preferRelativeResize="0"/>
            <p:nvPr/>
          </p:nvPicPr>
          <p:blipFill rotWithShape="1">
            <a:blip r:embed="rId3">
              <a:alphaModFix/>
            </a:blip>
            <a:srcRect/>
            <a:stretch/>
          </p:blipFill>
          <p:spPr>
            <a:xfrm>
              <a:off x="5110464" y="1706466"/>
              <a:ext cx="1922850" cy="487834"/>
            </a:xfrm>
            <a:prstGeom prst="rect">
              <a:avLst/>
            </a:prstGeom>
            <a:noFill/>
            <a:ln>
              <a:noFill/>
            </a:ln>
          </p:spPr>
        </p:pic>
        <p:pic>
          <p:nvPicPr>
            <p:cNvPr id="441" name="Google Shape;441;p18" descr="Gloves.png"/>
            <p:cNvPicPr preferRelativeResize="0"/>
            <p:nvPr/>
          </p:nvPicPr>
          <p:blipFill rotWithShape="1">
            <a:blip r:embed="rId4">
              <a:alphaModFix/>
            </a:blip>
            <a:srcRect/>
            <a:stretch/>
          </p:blipFill>
          <p:spPr>
            <a:xfrm rot="-900000">
              <a:off x="5316574" y="1725940"/>
              <a:ext cx="2408749" cy="611108"/>
            </a:xfrm>
            <a:prstGeom prst="rect">
              <a:avLst/>
            </a:prstGeom>
            <a:noFill/>
            <a:ln>
              <a:noFill/>
            </a:ln>
            <a:effectLst>
              <a:outerShdw blurRad="292100" dist="139700" dir="2700000" algn="tl" rotWithShape="0">
                <a:srgbClr val="333333">
                  <a:alpha val="64313"/>
                </a:srgbClr>
              </a:outerShdw>
            </a:effectLst>
          </p:spPr>
        </p:pic>
      </p:grpSp>
      <p:sp>
        <p:nvSpPr>
          <p:cNvPr id="442" name="Google Shape;442;p18"/>
          <p:cNvSpPr/>
          <p:nvPr/>
        </p:nvSpPr>
        <p:spPr>
          <a:xfrm>
            <a:off x="2989502" y="6117614"/>
            <a:ext cx="4505210" cy="27699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1" u="none" strike="noStrike" cap="none">
                <a:solidFill>
                  <a:schemeClr val="dk1"/>
                </a:solidFill>
                <a:latin typeface="Calibri"/>
                <a:ea typeface="Calibri"/>
                <a:cs typeface="Calibri"/>
                <a:sym typeface="Calibri"/>
              </a:rPr>
              <a:t>SAFTEY</a:t>
            </a:r>
            <a:r>
              <a:rPr lang="en-US" sz="1200" b="0" i="1" u="none" strike="noStrike" cap="none">
                <a:solidFill>
                  <a:schemeClr val="dk1"/>
                </a:solidFill>
                <a:latin typeface="Calibri"/>
                <a:ea typeface="Calibri"/>
                <a:cs typeface="Calibri"/>
                <a:sym typeface="Calibri"/>
              </a:rPr>
              <a:t> be sure to wear gloves and goggles  during your investigation</a:t>
            </a:r>
            <a:endParaRPr sz="1200" b="0" i="1" u="none" strike="noStrike" cap="none">
              <a:solidFill>
                <a:schemeClr val="dk1"/>
              </a:solidFill>
              <a:latin typeface="Calibri"/>
              <a:ea typeface="Calibri"/>
              <a:cs typeface="Calibri"/>
              <a:sym typeface="Calibri"/>
            </a:endParaRPr>
          </a:p>
        </p:txBody>
      </p:sp>
      <p:pic>
        <p:nvPicPr>
          <p:cNvPr id="443" name="Google Shape;443;p18"/>
          <p:cNvPicPr preferRelativeResize="0"/>
          <p:nvPr/>
        </p:nvPicPr>
        <p:blipFill rotWithShape="1">
          <a:blip r:embed="rId5">
            <a:alphaModFix/>
          </a:blip>
          <a:srcRect/>
          <a:stretch/>
        </p:blipFill>
        <p:spPr>
          <a:xfrm>
            <a:off x="1219471" y="5966739"/>
            <a:ext cx="399410" cy="409377"/>
          </a:xfrm>
          <a:prstGeom prst="rect">
            <a:avLst/>
          </a:prstGeom>
          <a:noFill/>
          <a:ln>
            <a:noFill/>
          </a:ln>
          <a:effectLst>
            <a:outerShdw blurRad="292100" dist="139700" dir="2700000" algn="tl" rotWithShape="0">
              <a:srgbClr val="333333">
                <a:alpha val="64313"/>
              </a:srgbClr>
            </a:outerShdw>
          </a:effectLst>
        </p:spPr>
      </p:pic>
      <p:sp>
        <p:nvSpPr>
          <p:cNvPr id="444" name="Google Shape;444;p18"/>
          <p:cNvSpPr txBox="1"/>
          <p:nvPr/>
        </p:nvSpPr>
        <p:spPr>
          <a:xfrm>
            <a:off x="1219471" y="1041215"/>
            <a:ext cx="6034160" cy="424731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dirty="0">
                <a:solidFill>
                  <a:srgbClr val="000072"/>
                </a:solidFill>
                <a:latin typeface="Calibri"/>
                <a:ea typeface="Calibri"/>
                <a:cs typeface="Calibri"/>
                <a:sym typeface="Calibri"/>
              </a:rPr>
              <a:t>II. pH Water Protocol using  </a:t>
            </a:r>
            <a:r>
              <a:rPr lang="en-US" sz="2400" b="1" i="0" u="none" strike="noStrike" cap="none" dirty="0">
                <a:solidFill>
                  <a:srgbClr val="FF0000"/>
                </a:solidFill>
                <a:latin typeface="Calibri"/>
                <a:ea typeface="Calibri"/>
                <a:cs typeface="Calibri"/>
                <a:sym typeface="Calibri"/>
              </a:rPr>
              <a:t>pH Paper: </a:t>
            </a:r>
            <a:r>
              <a:rPr lang="en-US" sz="2400" b="1" i="0" u="none" strike="noStrike" cap="none" dirty="0">
                <a:solidFill>
                  <a:srgbClr val="000072"/>
                </a:solidFill>
                <a:latin typeface="Calibri"/>
                <a:ea typeface="Calibri"/>
                <a:cs typeface="Calibri"/>
                <a:sym typeface="Calibri"/>
              </a:rPr>
              <a:t>Electrical Conductivity </a:t>
            </a:r>
            <a:r>
              <a:rPr lang="en-US" sz="2400" b="1" i="0" u="none" strike="noStrike" cap="none" dirty="0">
                <a:solidFill>
                  <a:srgbClr val="FF0000"/>
                </a:solidFill>
                <a:latin typeface="Calibri"/>
                <a:ea typeface="Calibri"/>
                <a:cs typeface="Calibri"/>
                <a:sym typeface="Calibri"/>
              </a:rPr>
              <a:t>Less </a:t>
            </a:r>
            <a:r>
              <a:rPr lang="en-US" sz="2400" b="1" i="0" u="none" strike="noStrike" cap="none" dirty="0">
                <a:solidFill>
                  <a:srgbClr val="000072"/>
                </a:solidFill>
                <a:latin typeface="Calibri"/>
                <a:ea typeface="Calibri"/>
                <a:cs typeface="Calibri"/>
                <a:sym typeface="Calibri"/>
              </a:rPr>
              <a:t>than 200 mS/cm (slide 1/5)</a:t>
            </a:r>
            <a:endParaRPr sz="2400" b="1" i="0" u="none" strike="noStrike" cap="none" dirty="0">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a:p>
            <a:pPr marL="342900" marR="0" lvl="0" indent="-342900" algn="l" rtl="0">
              <a:lnSpc>
                <a:spcPct val="100000"/>
              </a:lnSpc>
              <a:spcBef>
                <a:spcPts val="0"/>
              </a:spcBef>
              <a:spcAft>
                <a:spcPts val="0"/>
              </a:spcAft>
              <a:buClr>
                <a:schemeClr val="dk1"/>
              </a:buClr>
              <a:buSzPts val="1800"/>
              <a:buFont typeface="Calibri"/>
              <a:buAutoNum type="arabicPeriod"/>
            </a:pPr>
            <a:r>
              <a:rPr lang="en-US" sz="1800" b="0" i="0" u="none" strike="noStrike" cap="none" dirty="0">
                <a:solidFill>
                  <a:schemeClr val="dk1"/>
                </a:solidFill>
                <a:latin typeface="Calibri"/>
                <a:ea typeface="Calibri"/>
                <a:cs typeface="Calibri"/>
                <a:sym typeface="Calibri"/>
              </a:rPr>
              <a:t>Fill in the top part of the Hydrosphere Investigation Sheet. In the pH section of the Data Sheet, check the box next to “pH paper”.</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a:p>
            <a:pPr marR="0" lvl="0" algn="l" rtl="0">
              <a:lnSpc>
                <a:spcPct val="100000"/>
              </a:lnSpc>
              <a:spcBef>
                <a:spcPts val="0"/>
              </a:spcBef>
              <a:spcAft>
                <a:spcPts val="0"/>
              </a:spcAft>
              <a:buClr>
                <a:schemeClr val="dk1"/>
              </a:buClr>
              <a:buSzPts val="1800"/>
            </a:pPr>
            <a:r>
              <a:rPr lang="en-US" sz="1800" b="0" i="0" u="none" strike="noStrike" cap="none" dirty="0">
                <a:solidFill>
                  <a:schemeClr val="dk1"/>
                </a:solidFill>
                <a:latin typeface="Calibri"/>
                <a:ea typeface="Calibri"/>
                <a:cs typeface="Calibri"/>
                <a:sym typeface="Calibri"/>
              </a:rPr>
              <a:t>2.   Put on protective gloves and goggles</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a:p>
            <a:pPr marR="0" lvl="0" algn="l" rtl="0">
              <a:lnSpc>
                <a:spcPct val="100000"/>
              </a:lnSpc>
              <a:spcBef>
                <a:spcPts val="0"/>
              </a:spcBef>
              <a:spcAft>
                <a:spcPts val="0"/>
              </a:spcAft>
              <a:buClr>
                <a:schemeClr val="dk1"/>
              </a:buClr>
              <a:buSzPts val="1800"/>
            </a:pPr>
            <a:r>
              <a:rPr lang="en-US" sz="1800" b="0" i="0" u="none" strike="noStrike" cap="none" dirty="0">
                <a:solidFill>
                  <a:schemeClr val="dk1"/>
                </a:solidFill>
                <a:latin typeface="Calibri"/>
                <a:ea typeface="Calibri"/>
                <a:cs typeface="Calibri"/>
                <a:sym typeface="Calibri"/>
              </a:rPr>
              <a:t>3.   Rinse tweezers in sample water and dry with paper towel</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a:p>
            <a:pPr marR="0" lvl="0" algn="l" rtl="0">
              <a:lnSpc>
                <a:spcPct val="100000"/>
              </a:lnSpc>
              <a:spcBef>
                <a:spcPts val="0"/>
              </a:spcBef>
              <a:spcAft>
                <a:spcPts val="0"/>
              </a:spcAft>
              <a:buClr>
                <a:schemeClr val="dk1"/>
              </a:buClr>
              <a:buSzPts val="1800"/>
            </a:pPr>
            <a:r>
              <a:rPr lang="en-US" sz="1800" b="0" i="0" u="none" strike="noStrike" cap="none" dirty="0">
                <a:solidFill>
                  <a:schemeClr val="dk1"/>
                </a:solidFill>
                <a:latin typeface="Calibri"/>
                <a:ea typeface="Calibri"/>
                <a:cs typeface="Calibri"/>
                <a:sym typeface="Calibri"/>
              </a:rPr>
              <a:t>4.   Rinse the beakers  with sample water three times.</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pic>
        <p:nvPicPr>
          <p:cNvPr id="445" name="Google Shape;445;p18"/>
          <p:cNvPicPr preferRelativeResize="0"/>
          <p:nvPr/>
        </p:nvPicPr>
        <p:blipFill rotWithShape="1">
          <a:blip r:embed="rId6">
            <a:alphaModFix/>
          </a:blip>
          <a:srcRect/>
          <a:stretch/>
        </p:blipFill>
        <p:spPr>
          <a:xfrm>
            <a:off x="2224229" y="5482554"/>
            <a:ext cx="1116409" cy="851309"/>
          </a:xfrm>
          <a:prstGeom prst="rect">
            <a:avLst/>
          </a:prstGeom>
          <a:noFill/>
          <a:ln>
            <a:noFill/>
          </a:ln>
          <a:effectLst>
            <a:outerShdw blurRad="292100" dist="139700" dir="2700000" algn="tl" rotWithShape="0">
              <a:srgbClr val="333333">
                <a:alpha val="64313"/>
              </a:srgbClr>
            </a:outerShdw>
          </a:effectLst>
        </p:spPr>
      </p:pic>
      <p:grpSp>
        <p:nvGrpSpPr>
          <p:cNvPr id="446" name="Google Shape;446;p18"/>
          <p:cNvGrpSpPr/>
          <p:nvPr/>
        </p:nvGrpSpPr>
        <p:grpSpPr>
          <a:xfrm>
            <a:off x="6938254" y="2641602"/>
            <a:ext cx="1104242" cy="1802636"/>
            <a:chOff x="6938254" y="2641602"/>
            <a:chExt cx="1104242" cy="1802636"/>
          </a:xfrm>
        </p:grpSpPr>
        <p:cxnSp>
          <p:nvCxnSpPr>
            <p:cNvPr id="447" name="Google Shape;447;p18"/>
            <p:cNvCxnSpPr/>
            <p:nvPr/>
          </p:nvCxnSpPr>
          <p:spPr>
            <a:xfrm>
              <a:off x="6938254" y="3479801"/>
              <a:ext cx="575823" cy="663446"/>
            </a:xfrm>
            <a:prstGeom prst="straightConnector1">
              <a:avLst/>
            </a:prstGeom>
            <a:noFill/>
            <a:ln w="25400" cap="flat" cmpd="sng">
              <a:solidFill>
                <a:srgbClr val="938953"/>
              </a:solidFill>
              <a:prstDash val="solid"/>
              <a:round/>
              <a:headEnd type="none" w="sm" len="sm"/>
              <a:tailEnd type="none" w="sm" len="sm"/>
            </a:ln>
            <a:effectLst>
              <a:outerShdw blurRad="40000" dist="20000" dir="5400000" rotWithShape="0">
                <a:srgbClr val="000000">
                  <a:alpha val="37254"/>
                </a:srgbClr>
              </a:outerShdw>
            </a:effectLst>
          </p:spPr>
        </p:cxnSp>
        <p:pic>
          <p:nvPicPr>
            <p:cNvPr id="448" name="Google Shape;448;p18" descr="Beaker3D100mlL.png"/>
            <p:cNvPicPr preferRelativeResize="0"/>
            <p:nvPr/>
          </p:nvPicPr>
          <p:blipFill rotWithShape="1">
            <a:blip r:embed="rId7">
              <a:alphaModFix/>
            </a:blip>
            <a:srcRect/>
            <a:stretch/>
          </p:blipFill>
          <p:spPr>
            <a:xfrm>
              <a:off x="7574048" y="3842255"/>
              <a:ext cx="468448" cy="601983"/>
            </a:xfrm>
            <a:prstGeom prst="rect">
              <a:avLst/>
            </a:prstGeom>
            <a:noFill/>
            <a:ln>
              <a:noFill/>
            </a:ln>
            <a:effectLst>
              <a:outerShdw blurRad="292100" dist="139700" dir="2700000" algn="tl" rotWithShape="0">
                <a:srgbClr val="333333">
                  <a:alpha val="64313"/>
                </a:srgbClr>
              </a:outerShdw>
            </a:effectLst>
          </p:spPr>
        </p:pic>
        <p:cxnSp>
          <p:nvCxnSpPr>
            <p:cNvPr id="449" name="Google Shape;449;p18"/>
            <p:cNvCxnSpPr/>
            <p:nvPr/>
          </p:nvCxnSpPr>
          <p:spPr>
            <a:xfrm rot="10800000" flipH="1">
              <a:off x="7890096" y="2641602"/>
              <a:ext cx="76200" cy="566487"/>
            </a:xfrm>
            <a:prstGeom prst="straightConnector1">
              <a:avLst/>
            </a:prstGeom>
            <a:noFill/>
            <a:ln w="9525" cap="flat" cmpd="sng">
              <a:solidFill>
                <a:srgbClr val="7F7F7F"/>
              </a:solidFill>
              <a:prstDash val="solid"/>
              <a:round/>
              <a:headEnd type="none" w="sm" len="sm"/>
              <a:tailEnd type="none" w="sm" len="sm"/>
            </a:ln>
            <a:effectLst>
              <a:outerShdw blurRad="40000" dist="20000" dir="5400000" rotWithShape="0">
                <a:srgbClr val="000000">
                  <a:alpha val="37254"/>
                </a:srgbClr>
              </a:outerShdw>
            </a:effectLst>
          </p:spPr>
        </p:cxnSp>
        <p:cxnSp>
          <p:nvCxnSpPr>
            <p:cNvPr id="450" name="Google Shape;450;p18"/>
            <p:cNvCxnSpPr/>
            <p:nvPr/>
          </p:nvCxnSpPr>
          <p:spPr>
            <a:xfrm rot="10800000">
              <a:off x="7966296" y="2641602"/>
              <a:ext cx="0" cy="566487"/>
            </a:xfrm>
            <a:prstGeom prst="straightConnector1">
              <a:avLst/>
            </a:prstGeom>
            <a:noFill/>
            <a:ln w="9525" cap="flat" cmpd="sng">
              <a:solidFill>
                <a:srgbClr val="7F7F7F"/>
              </a:solidFill>
              <a:prstDash val="solid"/>
              <a:round/>
              <a:headEnd type="none" w="sm" len="sm"/>
              <a:tailEnd type="none" w="sm" len="sm"/>
            </a:ln>
            <a:effectLst>
              <a:outerShdw blurRad="40000" dist="20000" dir="5400000" rotWithShape="0">
                <a:srgbClr val="000000">
                  <a:alpha val="37254"/>
                </a:srgbClr>
              </a:outerShdw>
            </a:effectLst>
          </p:spPr>
        </p:cxnSp>
      </p:grpSp>
      <p:sp>
        <p:nvSpPr>
          <p:cNvPr id="2" name="Google Shape;643;p31">
            <a:extLst>
              <a:ext uri="{FF2B5EF4-FFF2-40B4-BE49-F238E27FC236}">
                <a16:creationId xmlns:a16="http://schemas.microsoft.com/office/drawing/2014/main" id="{A553642A-7C79-9996-E394-253BE1FAC4D2}"/>
              </a:ext>
            </a:extLst>
          </p:cNvPr>
          <p:cNvSpPr txBox="1"/>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18</a:t>
            </a:fld>
            <a:endParaRPr sz="1200" dirty="0">
              <a:solidFill>
                <a:srgbClr val="888888"/>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54"/>
        <p:cNvGrpSpPr/>
        <p:nvPr/>
      </p:nvGrpSpPr>
      <p:grpSpPr>
        <a:xfrm>
          <a:off x="0" y="0"/>
          <a:ext cx="0" cy="0"/>
          <a:chOff x="0" y="0"/>
          <a:chExt cx="0" cy="0"/>
        </a:xfrm>
      </p:grpSpPr>
      <p:sp>
        <p:nvSpPr>
          <p:cNvPr id="455" name="Google Shape;455;p19"/>
          <p:cNvSpPr/>
          <p:nvPr/>
        </p:nvSpPr>
        <p:spPr>
          <a:xfrm>
            <a:off x="3340638" y="6056864"/>
            <a:ext cx="5267600"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1" i="1" u="none" strike="noStrike" cap="none">
                <a:solidFill>
                  <a:schemeClr val="dk1"/>
                </a:solidFill>
                <a:latin typeface="Calibri"/>
                <a:ea typeface="Calibri"/>
                <a:cs typeface="Calibri"/>
                <a:sym typeface="Calibri"/>
              </a:rPr>
              <a:t>SAFTEY</a:t>
            </a:r>
            <a:r>
              <a:rPr lang="en-US" sz="1400" b="0" i="1" u="none" strike="noStrike" cap="none">
                <a:solidFill>
                  <a:schemeClr val="dk1"/>
                </a:solidFill>
                <a:latin typeface="Calibri"/>
                <a:ea typeface="Calibri"/>
                <a:cs typeface="Calibri"/>
                <a:sym typeface="Calibri"/>
              </a:rPr>
              <a:t> be sure to wear gloves and goggles  during your investigation</a:t>
            </a:r>
            <a:endParaRPr sz="1400" b="0" i="1" u="none" strike="noStrike" cap="none">
              <a:solidFill>
                <a:schemeClr val="dk1"/>
              </a:solidFill>
              <a:latin typeface="Calibri"/>
              <a:ea typeface="Calibri"/>
              <a:cs typeface="Calibri"/>
              <a:sym typeface="Calibri"/>
            </a:endParaRPr>
          </a:p>
        </p:txBody>
      </p:sp>
      <p:sp>
        <p:nvSpPr>
          <p:cNvPr id="456" name="Google Shape;456;p19"/>
          <p:cNvSpPr txBox="1"/>
          <p:nvPr/>
        </p:nvSpPr>
        <p:spPr>
          <a:xfrm>
            <a:off x="1363322" y="1703023"/>
            <a:ext cx="5574932" cy="369331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5. Fill one beaker or cup with about 50 mL of sample water</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6. Using the tweezers, place one crystal of salt in the sample water. (If you do not have salt crystals, use several grains of table salt (a pile about 2mm wide at the bottom)</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7. Stir thoroughly with stirring rod or spoon.</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457" name="Google Shape;457;p19"/>
          <p:cNvGrpSpPr/>
          <p:nvPr/>
        </p:nvGrpSpPr>
        <p:grpSpPr>
          <a:xfrm>
            <a:off x="1219471" y="5482554"/>
            <a:ext cx="2121167" cy="1126171"/>
            <a:chOff x="1219471" y="5482554"/>
            <a:chExt cx="2121167" cy="1126171"/>
          </a:xfrm>
        </p:grpSpPr>
        <p:grpSp>
          <p:nvGrpSpPr>
            <p:cNvPr id="458" name="Google Shape;458;p19"/>
            <p:cNvGrpSpPr/>
            <p:nvPr/>
          </p:nvGrpSpPr>
          <p:grpSpPr>
            <a:xfrm>
              <a:off x="1652901" y="5912513"/>
              <a:ext cx="1558386" cy="696212"/>
              <a:chOff x="5110464" y="1424636"/>
              <a:chExt cx="2652904" cy="1213715"/>
            </a:xfrm>
          </p:grpSpPr>
          <p:pic>
            <p:nvPicPr>
              <p:cNvPr id="459" name="Google Shape;459;p19" descr="Gloves.png"/>
              <p:cNvPicPr preferRelativeResize="0"/>
              <p:nvPr/>
            </p:nvPicPr>
            <p:blipFill rotWithShape="1">
              <a:blip r:embed="rId3">
                <a:alphaModFix/>
              </a:blip>
              <a:srcRect/>
              <a:stretch/>
            </p:blipFill>
            <p:spPr>
              <a:xfrm>
                <a:off x="5110464" y="1706466"/>
                <a:ext cx="1922850" cy="487834"/>
              </a:xfrm>
              <a:prstGeom prst="rect">
                <a:avLst/>
              </a:prstGeom>
              <a:noFill/>
              <a:ln>
                <a:noFill/>
              </a:ln>
            </p:spPr>
          </p:pic>
          <p:pic>
            <p:nvPicPr>
              <p:cNvPr id="460" name="Google Shape;460;p19" descr="Gloves.png"/>
              <p:cNvPicPr preferRelativeResize="0"/>
              <p:nvPr/>
            </p:nvPicPr>
            <p:blipFill rotWithShape="1">
              <a:blip r:embed="rId4">
                <a:alphaModFix/>
              </a:blip>
              <a:srcRect/>
              <a:stretch/>
            </p:blipFill>
            <p:spPr>
              <a:xfrm rot="-900000">
                <a:off x="5316574" y="1725940"/>
                <a:ext cx="2408749" cy="611108"/>
              </a:xfrm>
              <a:prstGeom prst="rect">
                <a:avLst/>
              </a:prstGeom>
              <a:noFill/>
              <a:ln>
                <a:noFill/>
              </a:ln>
              <a:effectLst>
                <a:outerShdw blurRad="292100" dist="139700" dir="2700000" algn="tl" rotWithShape="0">
                  <a:srgbClr val="333333">
                    <a:alpha val="64313"/>
                  </a:srgbClr>
                </a:outerShdw>
              </a:effectLst>
            </p:spPr>
          </p:pic>
        </p:grpSp>
        <p:pic>
          <p:nvPicPr>
            <p:cNvPr id="461" name="Google Shape;461;p19" descr="1_AttentionICON_8_14_15.png"/>
            <p:cNvPicPr preferRelativeResize="0"/>
            <p:nvPr/>
          </p:nvPicPr>
          <p:blipFill rotWithShape="1">
            <a:blip r:embed="rId5">
              <a:alphaModFix/>
            </a:blip>
            <a:srcRect/>
            <a:stretch/>
          </p:blipFill>
          <p:spPr>
            <a:xfrm>
              <a:off x="1219471" y="6020527"/>
              <a:ext cx="399410" cy="409377"/>
            </a:xfrm>
            <a:prstGeom prst="rect">
              <a:avLst/>
            </a:prstGeom>
            <a:noFill/>
            <a:ln>
              <a:noFill/>
            </a:ln>
            <a:effectLst>
              <a:outerShdw blurRad="292100" dist="139700" dir="2700000" algn="tl" rotWithShape="0">
                <a:srgbClr val="333333">
                  <a:alpha val="64313"/>
                </a:srgbClr>
              </a:outerShdw>
            </a:effectLst>
          </p:spPr>
        </p:pic>
        <p:pic>
          <p:nvPicPr>
            <p:cNvPr id="462" name="Google Shape;462;p19" descr="Goggles1whole.png"/>
            <p:cNvPicPr preferRelativeResize="0"/>
            <p:nvPr/>
          </p:nvPicPr>
          <p:blipFill rotWithShape="1">
            <a:blip r:embed="rId6">
              <a:alphaModFix/>
            </a:blip>
            <a:srcRect/>
            <a:stretch/>
          </p:blipFill>
          <p:spPr>
            <a:xfrm>
              <a:off x="2224229" y="5482554"/>
              <a:ext cx="1116409" cy="851309"/>
            </a:xfrm>
            <a:prstGeom prst="rect">
              <a:avLst/>
            </a:prstGeom>
            <a:noFill/>
            <a:ln>
              <a:noFill/>
            </a:ln>
            <a:effectLst>
              <a:outerShdw blurRad="292100" dist="139700" dir="2700000" algn="tl" rotWithShape="0">
                <a:srgbClr val="333333">
                  <a:alpha val="64313"/>
                </a:srgbClr>
              </a:outerShdw>
            </a:effectLst>
          </p:spPr>
        </p:pic>
      </p:grpSp>
      <p:sp>
        <p:nvSpPr>
          <p:cNvPr id="463" name="Google Shape;463;p19"/>
          <p:cNvSpPr txBox="1"/>
          <p:nvPr/>
        </p:nvSpPr>
        <p:spPr>
          <a:xfrm>
            <a:off x="1465177" y="4657678"/>
            <a:ext cx="7188200" cy="73866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chemeClr val="dk1"/>
                </a:solidFill>
                <a:latin typeface="Calibri"/>
                <a:ea typeface="Calibri"/>
                <a:cs typeface="Calibri"/>
                <a:sym typeface="Calibri"/>
              </a:rPr>
              <a:t>*A note regarding salt crystals. Crystal of about 0.5 – 2.0 mm in diameter are much easier to work with than the very finely ground “table salt” used is some countries. In North America, the larger salt crystals are often marketed as “sea salt”</a:t>
            </a:r>
            <a:endParaRPr sz="1400" b="0" i="0" u="none" strike="noStrike" cap="none">
              <a:solidFill>
                <a:srgbClr val="000000"/>
              </a:solidFill>
              <a:latin typeface="Arial"/>
              <a:ea typeface="Arial"/>
              <a:cs typeface="Arial"/>
              <a:sym typeface="Arial"/>
            </a:endParaRPr>
          </a:p>
        </p:txBody>
      </p:sp>
      <p:grpSp>
        <p:nvGrpSpPr>
          <p:cNvPr id="464" name="Google Shape;464;p19"/>
          <p:cNvGrpSpPr/>
          <p:nvPr/>
        </p:nvGrpSpPr>
        <p:grpSpPr>
          <a:xfrm>
            <a:off x="6938254" y="2033893"/>
            <a:ext cx="1912329" cy="2410345"/>
            <a:chOff x="6938254" y="2033893"/>
            <a:chExt cx="1912329" cy="2410345"/>
          </a:xfrm>
        </p:grpSpPr>
        <p:pic>
          <p:nvPicPr>
            <p:cNvPr id="465" name="Google Shape;465;p19" descr="SodiumHexpile.png"/>
            <p:cNvPicPr preferRelativeResize="0"/>
            <p:nvPr/>
          </p:nvPicPr>
          <p:blipFill rotWithShape="1">
            <a:blip r:embed="rId7">
              <a:alphaModFix/>
            </a:blip>
            <a:srcRect/>
            <a:stretch/>
          </p:blipFill>
          <p:spPr>
            <a:xfrm>
              <a:off x="7140148" y="3301487"/>
              <a:ext cx="373929" cy="178314"/>
            </a:xfrm>
            <a:prstGeom prst="rect">
              <a:avLst/>
            </a:prstGeom>
            <a:noFill/>
            <a:ln>
              <a:noFill/>
            </a:ln>
          </p:spPr>
        </p:pic>
        <p:pic>
          <p:nvPicPr>
            <p:cNvPr id="466" name="Google Shape;466;p19" descr="Salt.png"/>
            <p:cNvPicPr preferRelativeResize="0"/>
            <p:nvPr/>
          </p:nvPicPr>
          <p:blipFill rotWithShape="1">
            <a:blip r:embed="rId8">
              <a:alphaModFix/>
            </a:blip>
            <a:srcRect/>
            <a:stretch/>
          </p:blipFill>
          <p:spPr>
            <a:xfrm>
              <a:off x="7327113" y="2033893"/>
              <a:ext cx="582358" cy="1136985"/>
            </a:xfrm>
            <a:prstGeom prst="rect">
              <a:avLst/>
            </a:prstGeom>
            <a:noFill/>
            <a:ln>
              <a:noFill/>
            </a:ln>
            <a:effectLst>
              <a:outerShdw blurRad="292100" dist="139700" dir="2700000" algn="tl" rotWithShape="0">
                <a:srgbClr val="333333">
                  <a:alpha val="64313"/>
                </a:srgbClr>
              </a:outerShdw>
            </a:effectLst>
          </p:spPr>
        </p:pic>
        <p:cxnSp>
          <p:nvCxnSpPr>
            <p:cNvPr id="467" name="Google Shape;467;p19"/>
            <p:cNvCxnSpPr/>
            <p:nvPr/>
          </p:nvCxnSpPr>
          <p:spPr>
            <a:xfrm>
              <a:off x="6938254" y="3479801"/>
              <a:ext cx="575823" cy="663446"/>
            </a:xfrm>
            <a:prstGeom prst="straightConnector1">
              <a:avLst/>
            </a:prstGeom>
            <a:noFill/>
            <a:ln w="25400" cap="flat" cmpd="sng">
              <a:solidFill>
                <a:srgbClr val="938953"/>
              </a:solidFill>
              <a:prstDash val="solid"/>
              <a:round/>
              <a:headEnd type="none" w="sm" len="sm"/>
              <a:tailEnd type="none" w="sm" len="sm"/>
            </a:ln>
            <a:effectLst>
              <a:outerShdw blurRad="40000" dist="20000" dir="5400000" rotWithShape="0">
                <a:srgbClr val="000000">
                  <a:alpha val="37254"/>
                </a:srgbClr>
              </a:outerShdw>
            </a:effectLst>
          </p:spPr>
        </p:cxnSp>
        <p:pic>
          <p:nvPicPr>
            <p:cNvPr id="468" name="Google Shape;468;p19" descr="NalgeneWaterBottle.png"/>
            <p:cNvPicPr preferRelativeResize="0"/>
            <p:nvPr/>
          </p:nvPicPr>
          <p:blipFill rotWithShape="1">
            <a:blip r:embed="rId9">
              <a:alphaModFix/>
            </a:blip>
            <a:srcRect/>
            <a:stretch/>
          </p:blipFill>
          <p:spPr>
            <a:xfrm>
              <a:off x="8078294" y="2477837"/>
              <a:ext cx="772289" cy="1460503"/>
            </a:xfrm>
            <a:prstGeom prst="rect">
              <a:avLst/>
            </a:prstGeom>
            <a:noFill/>
            <a:ln>
              <a:noFill/>
            </a:ln>
            <a:effectLst>
              <a:outerShdw blurRad="292100" dist="139700" dir="2700000" algn="tl" rotWithShape="0">
                <a:srgbClr val="333333">
                  <a:alpha val="64313"/>
                </a:srgbClr>
              </a:outerShdw>
            </a:effectLst>
          </p:spPr>
        </p:pic>
        <p:pic>
          <p:nvPicPr>
            <p:cNvPr id="469" name="Google Shape;469;p19" descr="Beaker3D100mlL.png"/>
            <p:cNvPicPr preferRelativeResize="0"/>
            <p:nvPr/>
          </p:nvPicPr>
          <p:blipFill rotWithShape="1">
            <a:blip r:embed="rId10">
              <a:alphaModFix/>
            </a:blip>
            <a:srcRect/>
            <a:stretch/>
          </p:blipFill>
          <p:spPr>
            <a:xfrm>
              <a:off x="7574048" y="3842255"/>
              <a:ext cx="468448" cy="601983"/>
            </a:xfrm>
            <a:prstGeom prst="rect">
              <a:avLst/>
            </a:prstGeom>
            <a:noFill/>
            <a:ln>
              <a:noFill/>
            </a:ln>
            <a:effectLst>
              <a:outerShdw blurRad="292100" dist="139700" dir="2700000" algn="tl" rotWithShape="0">
                <a:srgbClr val="333333">
                  <a:alpha val="64313"/>
                </a:srgbClr>
              </a:outerShdw>
            </a:effectLst>
          </p:spPr>
        </p:pic>
        <p:cxnSp>
          <p:nvCxnSpPr>
            <p:cNvPr id="470" name="Google Shape;470;p19"/>
            <p:cNvCxnSpPr/>
            <p:nvPr/>
          </p:nvCxnSpPr>
          <p:spPr>
            <a:xfrm rot="10800000" flipH="1">
              <a:off x="7014454" y="2641602"/>
              <a:ext cx="76200" cy="566487"/>
            </a:xfrm>
            <a:prstGeom prst="straightConnector1">
              <a:avLst/>
            </a:prstGeom>
            <a:noFill/>
            <a:ln w="9525" cap="flat" cmpd="sng">
              <a:solidFill>
                <a:srgbClr val="7F7F7F"/>
              </a:solidFill>
              <a:prstDash val="solid"/>
              <a:round/>
              <a:headEnd type="none" w="sm" len="sm"/>
              <a:tailEnd type="none" w="sm" len="sm"/>
            </a:ln>
            <a:effectLst>
              <a:outerShdw blurRad="40000" dist="20000" dir="5400000" rotWithShape="0">
                <a:srgbClr val="000000">
                  <a:alpha val="37254"/>
                </a:srgbClr>
              </a:outerShdw>
            </a:effectLst>
          </p:spPr>
        </p:cxnSp>
        <p:cxnSp>
          <p:nvCxnSpPr>
            <p:cNvPr id="471" name="Google Shape;471;p19"/>
            <p:cNvCxnSpPr/>
            <p:nvPr/>
          </p:nvCxnSpPr>
          <p:spPr>
            <a:xfrm rot="10800000">
              <a:off x="7090654" y="2641602"/>
              <a:ext cx="0" cy="566487"/>
            </a:xfrm>
            <a:prstGeom prst="straightConnector1">
              <a:avLst/>
            </a:prstGeom>
            <a:noFill/>
            <a:ln w="9525" cap="flat" cmpd="sng">
              <a:solidFill>
                <a:srgbClr val="7F7F7F"/>
              </a:solidFill>
              <a:prstDash val="solid"/>
              <a:round/>
              <a:headEnd type="none" w="sm" len="sm"/>
              <a:tailEnd type="none" w="sm" len="sm"/>
            </a:ln>
            <a:effectLst>
              <a:outerShdw blurRad="40000" dist="20000" dir="5400000" rotWithShape="0">
                <a:srgbClr val="000000">
                  <a:alpha val="37254"/>
                </a:srgbClr>
              </a:outerShdw>
            </a:effectLst>
          </p:spPr>
        </p:cxnSp>
      </p:grpSp>
      <p:sp>
        <p:nvSpPr>
          <p:cNvPr id="472" name="Google Shape;472;p19"/>
          <p:cNvSpPr txBox="1"/>
          <p:nvPr/>
        </p:nvSpPr>
        <p:spPr>
          <a:xfrm>
            <a:off x="1219471" y="923701"/>
            <a:ext cx="6858823" cy="83099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dirty="0">
                <a:solidFill>
                  <a:srgbClr val="000072"/>
                </a:solidFill>
                <a:latin typeface="Calibri"/>
                <a:ea typeface="Calibri"/>
                <a:cs typeface="Calibri"/>
                <a:sym typeface="Calibri"/>
              </a:rPr>
              <a:t>II. pH Water Protocol using  </a:t>
            </a:r>
            <a:r>
              <a:rPr lang="en-US" sz="2400" b="1" i="0" u="none" strike="noStrike" cap="none" dirty="0">
                <a:solidFill>
                  <a:srgbClr val="FF0000"/>
                </a:solidFill>
                <a:latin typeface="Calibri"/>
                <a:ea typeface="Calibri"/>
                <a:cs typeface="Calibri"/>
                <a:sym typeface="Calibri"/>
              </a:rPr>
              <a:t>pH Paper: </a:t>
            </a:r>
            <a:r>
              <a:rPr lang="en-US" sz="2400" b="1" i="0" u="none" strike="noStrike" cap="none" dirty="0">
                <a:solidFill>
                  <a:srgbClr val="000072"/>
                </a:solidFill>
                <a:latin typeface="Calibri"/>
                <a:ea typeface="Calibri"/>
                <a:cs typeface="Calibri"/>
                <a:sym typeface="Calibri"/>
              </a:rPr>
              <a:t>Electrical Conductivity </a:t>
            </a:r>
            <a:r>
              <a:rPr lang="en-US" sz="2400" b="1" i="0" u="none" strike="noStrike" cap="none" dirty="0">
                <a:solidFill>
                  <a:srgbClr val="FF0000"/>
                </a:solidFill>
                <a:latin typeface="Calibri"/>
                <a:ea typeface="Calibri"/>
                <a:cs typeface="Calibri"/>
                <a:sym typeface="Calibri"/>
              </a:rPr>
              <a:t>Less </a:t>
            </a:r>
            <a:r>
              <a:rPr lang="en-US" sz="2400" b="1" i="0" u="none" strike="noStrike" cap="none" dirty="0">
                <a:solidFill>
                  <a:srgbClr val="000072"/>
                </a:solidFill>
                <a:latin typeface="Calibri"/>
                <a:ea typeface="Calibri"/>
                <a:cs typeface="Calibri"/>
                <a:sym typeface="Calibri"/>
              </a:rPr>
              <a:t>than 200 mS/cm (slide 2/5)</a:t>
            </a:r>
            <a:endParaRPr sz="1400" b="0" i="0" u="none" strike="noStrike" cap="none" dirty="0">
              <a:solidFill>
                <a:srgbClr val="000000"/>
              </a:solidFill>
              <a:latin typeface="Arial"/>
              <a:ea typeface="Arial"/>
              <a:cs typeface="Arial"/>
              <a:sym typeface="Arial"/>
            </a:endParaRPr>
          </a:p>
        </p:txBody>
      </p:sp>
      <p:sp>
        <p:nvSpPr>
          <p:cNvPr id="2" name="Google Shape;643;p31">
            <a:extLst>
              <a:ext uri="{FF2B5EF4-FFF2-40B4-BE49-F238E27FC236}">
                <a16:creationId xmlns:a16="http://schemas.microsoft.com/office/drawing/2014/main" id="{3998AB52-26E9-ED4B-ACC8-0DDF7BBA9ABA}"/>
              </a:ext>
            </a:extLst>
          </p:cNvPr>
          <p:cNvSpPr txBox="1"/>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19</a:t>
            </a:fld>
            <a:endParaRPr sz="1200" dirty="0">
              <a:solidFill>
                <a:srgbClr val="888888"/>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pic>
        <p:nvPicPr>
          <p:cNvPr id="274" name="Google Shape;274;p2" descr="1_PPT_HydroGenericWaterscapeEverglades_Lo.jpg"/>
          <p:cNvPicPr preferRelativeResize="0"/>
          <p:nvPr/>
        </p:nvPicPr>
        <p:blipFill rotWithShape="1">
          <a:blip r:embed="rId3">
            <a:alphaModFix amt="24000"/>
          </a:blip>
          <a:srcRect/>
          <a:stretch/>
        </p:blipFill>
        <p:spPr>
          <a:xfrm>
            <a:off x="1092221" y="1616477"/>
            <a:ext cx="8051779" cy="5241523"/>
          </a:xfrm>
          <a:prstGeom prst="rect">
            <a:avLst/>
          </a:prstGeom>
          <a:noFill/>
          <a:ln>
            <a:noFill/>
          </a:ln>
        </p:spPr>
      </p:pic>
      <p:sp>
        <p:nvSpPr>
          <p:cNvPr id="275" name="Google Shape;275;p2"/>
          <p:cNvSpPr txBox="1"/>
          <p:nvPr/>
        </p:nvSpPr>
        <p:spPr>
          <a:xfrm>
            <a:off x="1164709" y="1018908"/>
            <a:ext cx="7959090" cy="492442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000090"/>
                </a:solidFill>
                <a:latin typeface="Calibri"/>
                <a:ea typeface="Calibri"/>
                <a:cs typeface="Calibri"/>
                <a:sym typeface="Calibri"/>
              </a:rPr>
              <a:t>Overview</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000090"/>
                </a:solidFill>
                <a:latin typeface="Calibri"/>
                <a:ea typeface="Calibri"/>
                <a:cs typeface="Calibri"/>
                <a:sym typeface="Calibri"/>
              </a:rPr>
              <a:t>This module: </a:t>
            </a:r>
            <a:endParaRPr sz="1800" b="1" i="0" u="none" strike="noStrike" cap="none">
              <a:solidFill>
                <a:srgbClr val="00009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Calibri"/>
              <a:ea typeface="Calibri"/>
              <a:cs typeface="Calibri"/>
              <a:sym typeface="Calibri"/>
            </a:endParaRPr>
          </a:p>
          <a:p>
            <a:pPr marL="342900" marR="0" lvl="0" indent="-342900" algn="l" rtl="0">
              <a:lnSpc>
                <a:spcPct val="100000"/>
              </a:lnSpc>
              <a:spcBef>
                <a:spcPts val="0"/>
              </a:spcBef>
              <a:spcAft>
                <a:spcPts val="0"/>
              </a:spcAft>
              <a:buClr>
                <a:srgbClr val="000090"/>
              </a:buClr>
              <a:buSzPts val="1800"/>
              <a:buFont typeface="Arial"/>
              <a:buChar char="•"/>
            </a:pPr>
            <a:r>
              <a:rPr lang="en-US" sz="1800" b="1" i="0" u="none" strike="noStrike" cap="none">
                <a:solidFill>
                  <a:srgbClr val="000090"/>
                </a:solidFill>
                <a:latin typeface="Calibri"/>
                <a:ea typeface="Calibri"/>
                <a:cs typeface="Calibri"/>
                <a:sym typeface="Calibri"/>
              </a:rPr>
              <a:t>Reviews the selection of a GLOBE hydrology site </a:t>
            </a:r>
            <a:endParaRPr sz="1000" b="0" i="0" u="none" strike="noStrike" cap="none">
              <a:solidFill>
                <a:schemeClr val="dk1"/>
              </a:solidFill>
              <a:latin typeface="Calibri"/>
              <a:ea typeface="Calibri"/>
              <a:cs typeface="Calibri"/>
              <a:sym typeface="Calibri"/>
            </a:endParaRPr>
          </a:p>
          <a:p>
            <a:pPr marL="342900" marR="0" lvl="0" indent="-342900" algn="l" rtl="0">
              <a:lnSpc>
                <a:spcPct val="100000"/>
              </a:lnSpc>
              <a:spcBef>
                <a:spcPts val="0"/>
              </a:spcBef>
              <a:spcAft>
                <a:spcPts val="0"/>
              </a:spcAft>
              <a:buClr>
                <a:srgbClr val="000090"/>
              </a:buClr>
              <a:buSzPts val="1800"/>
              <a:buFont typeface="Arial"/>
              <a:buChar char="•"/>
            </a:pPr>
            <a:r>
              <a:rPr lang="en-US" sz="1800" b="1" i="0" u="none" strike="noStrike" cap="none">
                <a:solidFill>
                  <a:srgbClr val="000090"/>
                </a:solidFill>
                <a:latin typeface="Calibri"/>
                <a:ea typeface="Calibri"/>
                <a:cs typeface="Calibri"/>
                <a:sym typeface="Calibri"/>
              </a:rPr>
              <a:t>Reviews the water sampling technique used in GLOBE hydrology protocols</a:t>
            </a:r>
            <a:endParaRPr sz="1000" b="0" i="0" u="none" strike="noStrike" cap="none">
              <a:solidFill>
                <a:schemeClr val="dk1"/>
              </a:solidFill>
              <a:latin typeface="Calibri"/>
              <a:ea typeface="Calibri"/>
              <a:cs typeface="Calibri"/>
              <a:sym typeface="Calibri"/>
            </a:endParaRPr>
          </a:p>
          <a:p>
            <a:pPr marL="342900" marR="0" lvl="0" indent="-342900" algn="l" rtl="0">
              <a:lnSpc>
                <a:spcPct val="100000"/>
              </a:lnSpc>
              <a:spcBef>
                <a:spcPts val="0"/>
              </a:spcBef>
              <a:spcAft>
                <a:spcPts val="0"/>
              </a:spcAft>
              <a:buClr>
                <a:srgbClr val="000090"/>
              </a:buClr>
              <a:buSzPts val="1800"/>
              <a:buFont typeface="Arial"/>
              <a:buChar char="•"/>
            </a:pPr>
            <a:r>
              <a:rPr lang="en-US" sz="1800" b="1" i="0" u="none" strike="noStrike" cap="none">
                <a:solidFill>
                  <a:srgbClr val="000090"/>
                </a:solidFill>
                <a:latin typeface="Calibri"/>
                <a:ea typeface="Calibri"/>
                <a:cs typeface="Calibri"/>
                <a:sym typeface="Calibri"/>
              </a:rPr>
              <a:t>Provides a step by step introduction of the protocol method</a:t>
            </a:r>
            <a:endParaRPr sz="1400" b="0" i="0" u="none" strike="noStrike" cap="none">
              <a:solidFill>
                <a:srgbClr val="000000"/>
              </a:solidFill>
              <a:latin typeface="Arial"/>
              <a:ea typeface="Arial"/>
              <a:cs typeface="Arial"/>
              <a:sym typeface="Arial"/>
            </a:endParaRPr>
          </a:p>
          <a:p>
            <a:pPr marL="342900" marR="0" lvl="0" indent="-279400" algn="l" rtl="0">
              <a:lnSpc>
                <a:spcPct val="100000"/>
              </a:lnSpc>
              <a:spcBef>
                <a:spcPts val="0"/>
              </a:spcBef>
              <a:spcAft>
                <a:spcPts val="0"/>
              </a:spcAft>
              <a:buClr>
                <a:schemeClr val="dk1"/>
              </a:buClr>
              <a:buSzPts val="1000"/>
              <a:buFont typeface="Arial"/>
              <a:buNone/>
            </a:pPr>
            <a:endParaRPr sz="10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000090"/>
                </a:solidFill>
                <a:latin typeface="Calibri"/>
                <a:ea typeface="Calibri"/>
                <a:cs typeface="Calibri"/>
                <a:sym typeface="Calibri"/>
              </a:rPr>
              <a:t>Learning Objectives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000090"/>
                </a:solidFill>
                <a:latin typeface="Calibri"/>
                <a:ea typeface="Calibri"/>
                <a:cs typeface="Calibri"/>
                <a:sym typeface="Calibri"/>
              </a:rPr>
              <a:t>After completing this module, you will be able to:</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Calibri"/>
              <a:ea typeface="Calibri"/>
              <a:cs typeface="Calibri"/>
              <a:sym typeface="Calibri"/>
            </a:endParaRPr>
          </a:p>
          <a:p>
            <a:pPr marL="342900" marR="0" lvl="0" indent="-342900" algn="l" rtl="0">
              <a:lnSpc>
                <a:spcPct val="100000"/>
              </a:lnSpc>
              <a:spcBef>
                <a:spcPts val="0"/>
              </a:spcBef>
              <a:spcAft>
                <a:spcPts val="0"/>
              </a:spcAft>
              <a:buClr>
                <a:srgbClr val="000090"/>
              </a:buClr>
              <a:buSzPts val="1800"/>
              <a:buFont typeface="Arial"/>
              <a:buChar char="•"/>
            </a:pPr>
            <a:r>
              <a:rPr lang="en-US" sz="1800" b="1" i="0" u="none" strike="noStrike" cap="none">
                <a:solidFill>
                  <a:srgbClr val="000090"/>
                </a:solidFill>
                <a:latin typeface="Calibri"/>
                <a:ea typeface="Calibri"/>
                <a:cs typeface="Calibri"/>
                <a:sym typeface="Calibri"/>
              </a:rPr>
              <a:t>Define water pH and  explain how environmental variables result in different measurements</a:t>
            </a:r>
            <a:endParaRPr sz="1000" b="0" i="0" u="none" strike="noStrike" cap="none">
              <a:solidFill>
                <a:schemeClr val="dk1"/>
              </a:solidFill>
              <a:latin typeface="Calibri"/>
              <a:ea typeface="Calibri"/>
              <a:cs typeface="Calibri"/>
              <a:sym typeface="Calibri"/>
            </a:endParaRPr>
          </a:p>
          <a:p>
            <a:pPr marL="342900" marR="0" lvl="0" indent="-342900" algn="l" rtl="0">
              <a:lnSpc>
                <a:spcPct val="100000"/>
              </a:lnSpc>
              <a:spcBef>
                <a:spcPts val="0"/>
              </a:spcBef>
              <a:spcAft>
                <a:spcPts val="0"/>
              </a:spcAft>
              <a:buClr>
                <a:srgbClr val="000090"/>
              </a:buClr>
              <a:buSzPts val="1800"/>
              <a:buFont typeface="Arial"/>
              <a:buChar char="•"/>
            </a:pPr>
            <a:r>
              <a:rPr lang="en-US" sz="1800" b="1" i="0" u="none" strike="noStrike" cap="none">
                <a:solidFill>
                  <a:srgbClr val="000090"/>
                </a:solidFill>
                <a:latin typeface="Calibri"/>
                <a:ea typeface="Calibri"/>
                <a:cs typeface="Calibri"/>
                <a:sym typeface="Calibri"/>
              </a:rPr>
              <a:t>Describe the importance of instrument calibration in the the collection of accurate data</a:t>
            </a:r>
            <a:endParaRPr sz="1000" b="0" i="0" u="none" strike="noStrike" cap="none">
              <a:solidFill>
                <a:schemeClr val="dk1"/>
              </a:solidFill>
              <a:latin typeface="Calibri"/>
              <a:ea typeface="Calibri"/>
              <a:cs typeface="Calibri"/>
              <a:sym typeface="Calibri"/>
            </a:endParaRPr>
          </a:p>
          <a:p>
            <a:pPr marL="342900" marR="0" lvl="0" indent="-342900" algn="l" rtl="0">
              <a:lnSpc>
                <a:spcPct val="100000"/>
              </a:lnSpc>
              <a:spcBef>
                <a:spcPts val="0"/>
              </a:spcBef>
              <a:spcAft>
                <a:spcPts val="0"/>
              </a:spcAft>
              <a:buClr>
                <a:srgbClr val="000090"/>
              </a:buClr>
              <a:buSzPts val="1800"/>
              <a:buFont typeface="Arial"/>
              <a:buChar char="•"/>
            </a:pPr>
            <a:r>
              <a:rPr lang="en-US" sz="1800" b="1" i="0" u="none" strike="noStrike" cap="none">
                <a:solidFill>
                  <a:srgbClr val="000090"/>
                </a:solidFill>
                <a:latin typeface="Calibri"/>
                <a:ea typeface="Calibri"/>
                <a:cs typeface="Calibri"/>
                <a:sym typeface="Calibri"/>
              </a:rPr>
              <a:t>Conduct water pH measurements using a pH meter</a:t>
            </a:r>
            <a:endParaRPr sz="1000" b="0" i="0" u="none" strike="noStrike" cap="none">
              <a:solidFill>
                <a:schemeClr val="dk1"/>
              </a:solidFill>
              <a:latin typeface="Calibri"/>
              <a:ea typeface="Calibri"/>
              <a:cs typeface="Calibri"/>
              <a:sym typeface="Calibri"/>
            </a:endParaRPr>
          </a:p>
          <a:p>
            <a:pPr marL="342900" marR="0" lvl="0" indent="-342900" algn="l" rtl="0">
              <a:lnSpc>
                <a:spcPct val="100000"/>
              </a:lnSpc>
              <a:spcBef>
                <a:spcPts val="0"/>
              </a:spcBef>
              <a:spcAft>
                <a:spcPts val="0"/>
              </a:spcAft>
              <a:buClr>
                <a:srgbClr val="000090"/>
              </a:buClr>
              <a:buSzPts val="1800"/>
              <a:buFont typeface="Arial"/>
              <a:buChar char="•"/>
            </a:pPr>
            <a:r>
              <a:rPr lang="en-US" sz="1800" b="1" i="0" u="none" strike="noStrike" cap="none">
                <a:solidFill>
                  <a:srgbClr val="000090"/>
                </a:solidFill>
                <a:latin typeface="Calibri"/>
                <a:ea typeface="Calibri"/>
                <a:cs typeface="Calibri"/>
                <a:sym typeface="Calibri"/>
              </a:rPr>
              <a:t>Upload data to the GLOBE portal</a:t>
            </a:r>
            <a:endParaRPr sz="1000" b="0" i="0" u="none" strike="noStrike" cap="none">
              <a:solidFill>
                <a:schemeClr val="dk1"/>
              </a:solidFill>
              <a:latin typeface="Calibri"/>
              <a:ea typeface="Calibri"/>
              <a:cs typeface="Calibri"/>
              <a:sym typeface="Calibri"/>
            </a:endParaRPr>
          </a:p>
          <a:p>
            <a:pPr marL="342900" marR="0" lvl="0" indent="-342900" algn="l" rtl="0">
              <a:lnSpc>
                <a:spcPct val="100000"/>
              </a:lnSpc>
              <a:spcBef>
                <a:spcPts val="0"/>
              </a:spcBef>
              <a:spcAft>
                <a:spcPts val="0"/>
              </a:spcAft>
              <a:buClr>
                <a:srgbClr val="000090"/>
              </a:buClr>
              <a:buSzPts val="1800"/>
              <a:buFont typeface="Arial"/>
              <a:buChar char="•"/>
            </a:pPr>
            <a:r>
              <a:rPr lang="en-US" sz="1800" b="1" i="0" u="none" strike="noStrike" cap="none">
                <a:solidFill>
                  <a:srgbClr val="000090"/>
                </a:solidFill>
                <a:latin typeface="Calibri"/>
                <a:ea typeface="Calibri"/>
                <a:cs typeface="Calibri"/>
                <a:sym typeface="Calibri"/>
              </a:rPr>
              <a:t>Visualize data using GLOBE’s Visualization Site</a:t>
            </a:r>
            <a:endParaRPr sz="1000" b="0" i="0" u="none" strike="noStrike" cap="none">
              <a:solidFill>
                <a:schemeClr val="dk1"/>
              </a:solidFill>
              <a:latin typeface="Calibri"/>
              <a:ea typeface="Calibri"/>
              <a:cs typeface="Calibri"/>
              <a:sym typeface="Calibri"/>
            </a:endParaRPr>
          </a:p>
        </p:txBody>
      </p:sp>
      <p:sp>
        <p:nvSpPr>
          <p:cNvPr id="2" name="Google Shape;643;p31">
            <a:extLst>
              <a:ext uri="{FF2B5EF4-FFF2-40B4-BE49-F238E27FC236}">
                <a16:creationId xmlns:a16="http://schemas.microsoft.com/office/drawing/2014/main" id="{A9D9E215-EAEC-1847-F5A2-F687C39B94F8}"/>
              </a:ext>
            </a:extLst>
          </p:cNvPr>
          <p:cNvSpPr txBox="1"/>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2</a:t>
            </a:fld>
            <a:endParaRPr sz="1200" dirty="0">
              <a:solidFill>
                <a:srgbClr val="888888"/>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76"/>
        <p:cNvGrpSpPr/>
        <p:nvPr/>
      </p:nvGrpSpPr>
      <p:grpSpPr>
        <a:xfrm>
          <a:off x="0" y="0"/>
          <a:ext cx="0" cy="0"/>
          <a:chOff x="0" y="0"/>
          <a:chExt cx="0" cy="0"/>
        </a:xfrm>
      </p:grpSpPr>
      <p:sp>
        <p:nvSpPr>
          <p:cNvPr id="477" name="Google Shape;477;p20"/>
          <p:cNvSpPr txBox="1"/>
          <p:nvPr/>
        </p:nvSpPr>
        <p:spPr>
          <a:xfrm>
            <a:off x="1198222" y="2084744"/>
            <a:ext cx="4831337" cy="4955203"/>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2000"/>
              <a:buFont typeface="Arial"/>
              <a:buNone/>
            </a:pPr>
            <a:endParaRPr sz="2000" b="1"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2000"/>
              <a:buFont typeface="Arial"/>
              <a:buNone/>
            </a:pPr>
            <a:r>
              <a:rPr lang="en-US" sz="2000" b="0" i="0" u="none" strike="noStrike" cap="none">
                <a:solidFill>
                  <a:schemeClr val="dk1"/>
                </a:solidFill>
                <a:latin typeface="Calibri"/>
                <a:ea typeface="Calibri"/>
                <a:cs typeface="Calibri"/>
                <a:sym typeface="Calibri"/>
              </a:rPr>
              <a:t>8. Measure the electrical conductivity of the treated sample water (with the added salt) using the </a:t>
            </a:r>
            <a:r>
              <a:rPr lang="en-US" sz="2000" b="1" i="0" u="none" strike="noStrike" cap="none">
                <a:solidFill>
                  <a:srgbClr val="000072"/>
                </a:solidFill>
                <a:latin typeface="Calibri"/>
                <a:ea typeface="Calibri"/>
                <a:cs typeface="Calibri"/>
                <a:sym typeface="Calibri"/>
              </a:rPr>
              <a:t>Electrical Conductivity Protocol</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2000"/>
              <a:buFont typeface="Arial"/>
              <a:buNone/>
            </a:pPr>
            <a:endParaRPr sz="2000" b="1" i="0" u="none" strike="noStrike" cap="none">
              <a:solidFill>
                <a:srgbClr val="000072"/>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2000"/>
              <a:buFont typeface="Arial"/>
              <a:buNone/>
            </a:pPr>
            <a:r>
              <a:rPr lang="en-US" sz="2000" b="0" i="0" u="none" strike="noStrike" cap="none">
                <a:solidFill>
                  <a:schemeClr val="dk1"/>
                </a:solidFill>
                <a:latin typeface="Calibri"/>
                <a:ea typeface="Calibri"/>
                <a:cs typeface="Calibri"/>
                <a:sym typeface="Calibri"/>
              </a:rPr>
              <a:t>a. If the electrical conductivity is at least 200 mS/cm, record value on </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2000"/>
              <a:buFont typeface="Arial"/>
              <a:buNone/>
            </a:pPr>
            <a:r>
              <a:rPr lang="en-US" sz="2000" b="0" i="0" u="none" strike="noStrike" cap="none">
                <a:solidFill>
                  <a:schemeClr val="dk1"/>
                </a:solidFill>
                <a:latin typeface="Calibri"/>
                <a:ea typeface="Calibri"/>
                <a:cs typeface="Calibri"/>
                <a:sym typeface="Calibri"/>
              </a:rPr>
              <a:t>Data Sheet. Go to </a:t>
            </a:r>
            <a:r>
              <a:rPr lang="en-US" sz="2000" b="1" i="0" u="none" strike="noStrike" cap="none">
                <a:solidFill>
                  <a:srgbClr val="000072"/>
                </a:solidFill>
                <a:latin typeface="Calibri"/>
                <a:ea typeface="Calibri"/>
                <a:cs typeface="Calibri"/>
                <a:sym typeface="Calibri"/>
              </a:rPr>
              <a:t>step 9.</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2000"/>
              <a:buFont typeface="Arial"/>
              <a:buNone/>
            </a:pPr>
            <a:endParaRPr sz="20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2000"/>
              <a:buFont typeface="Arial"/>
              <a:buNone/>
            </a:pPr>
            <a:r>
              <a:rPr lang="en-US" sz="2000" b="0" i="0" u="none" strike="noStrike" cap="none">
                <a:solidFill>
                  <a:schemeClr val="dk1"/>
                </a:solidFill>
                <a:latin typeface="Calibri"/>
                <a:ea typeface="Calibri"/>
                <a:cs typeface="Calibri"/>
                <a:sym typeface="Calibri"/>
              </a:rPr>
              <a:t>b. If the electrical conductivity is still less than 200 mS/cm, go back to </a:t>
            </a:r>
            <a:r>
              <a:rPr lang="en-US" sz="2000" b="1" i="0" u="none" strike="noStrike" cap="none">
                <a:solidFill>
                  <a:srgbClr val="000072"/>
                </a:solidFill>
                <a:latin typeface="Calibri"/>
                <a:ea typeface="Calibri"/>
                <a:cs typeface="Calibri"/>
                <a:sym typeface="Calibri"/>
              </a:rPr>
              <a:t>step 6 </a:t>
            </a:r>
            <a:r>
              <a:rPr lang="en-US" sz="2000" b="0" i="0" u="none" strike="noStrike" cap="none">
                <a:solidFill>
                  <a:schemeClr val="dk1"/>
                </a:solidFill>
                <a:latin typeface="Calibri"/>
                <a:ea typeface="Calibri"/>
                <a:cs typeface="Calibri"/>
                <a:sym typeface="Calibri"/>
              </a:rPr>
              <a:t>and repeat until you get a value that is at least 200 mS/cm. Record conductivity value on Data Sheet.</a:t>
            </a:r>
            <a:endParaRPr sz="1400" b="0" i="0" u="none" strike="noStrike" cap="none">
              <a:solidFill>
                <a:srgbClr val="000000"/>
              </a:solidFill>
              <a:latin typeface="Arial"/>
              <a:ea typeface="Arial"/>
              <a:cs typeface="Arial"/>
              <a:sym typeface="Arial"/>
            </a:endParaRPr>
          </a:p>
          <a:p>
            <a:pPr marL="342900" marR="0" lvl="0" indent="-22860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78" name="Google Shape;478;p20"/>
          <p:cNvSpPr txBox="1"/>
          <p:nvPr/>
        </p:nvSpPr>
        <p:spPr>
          <a:xfrm>
            <a:off x="1198223" y="962343"/>
            <a:ext cx="7120008" cy="147732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dirty="0">
                <a:solidFill>
                  <a:srgbClr val="000072"/>
                </a:solidFill>
                <a:latin typeface="Calibri"/>
                <a:ea typeface="Calibri"/>
                <a:cs typeface="Calibri"/>
                <a:sym typeface="Calibri"/>
              </a:rPr>
              <a:t>II. How to Collect your Data: pH Water Protocol using  </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r>
              <a:rPr lang="en-US" sz="2400" b="1" i="0" u="none" strike="noStrike" cap="none" dirty="0">
                <a:solidFill>
                  <a:srgbClr val="FF0000"/>
                </a:solidFill>
                <a:latin typeface="Calibri"/>
                <a:ea typeface="Calibri"/>
                <a:cs typeface="Calibri"/>
                <a:sym typeface="Calibri"/>
              </a:rPr>
              <a:t>pH Paper: </a:t>
            </a:r>
            <a:r>
              <a:rPr lang="en-US" sz="2400" b="1" i="0" u="none" strike="noStrike" cap="none" dirty="0">
                <a:solidFill>
                  <a:srgbClr val="000072"/>
                </a:solidFill>
                <a:latin typeface="Calibri"/>
                <a:ea typeface="Calibri"/>
                <a:cs typeface="Calibri"/>
                <a:sym typeface="Calibri"/>
              </a:rPr>
              <a:t>Electrical Conductivity </a:t>
            </a:r>
            <a:r>
              <a:rPr lang="en-US" sz="2400" b="1" i="0" u="none" strike="noStrike" cap="none" dirty="0">
                <a:solidFill>
                  <a:srgbClr val="FF0000"/>
                </a:solidFill>
                <a:latin typeface="Calibri"/>
                <a:ea typeface="Calibri"/>
                <a:cs typeface="Calibri"/>
                <a:sym typeface="Calibri"/>
              </a:rPr>
              <a:t>Less </a:t>
            </a:r>
            <a:r>
              <a:rPr lang="en-US" sz="2400" b="1" i="0" u="none" strike="noStrike" cap="none" dirty="0">
                <a:solidFill>
                  <a:srgbClr val="000072"/>
                </a:solidFill>
                <a:latin typeface="Calibri"/>
                <a:ea typeface="Calibri"/>
                <a:cs typeface="Calibri"/>
                <a:sym typeface="Calibri"/>
              </a:rPr>
              <a:t>than 200 mS/cm</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400"/>
              <a:buFont typeface="Arial"/>
              <a:buNone/>
            </a:pPr>
            <a:r>
              <a:rPr lang="en-US" sz="2400" b="1" i="0" u="none" strike="noStrike" cap="none" dirty="0">
                <a:solidFill>
                  <a:srgbClr val="000072"/>
                </a:solidFill>
                <a:latin typeface="Calibri"/>
                <a:ea typeface="Calibri"/>
                <a:cs typeface="Calibri"/>
                <a:sym typeface="Calibri"/>
              </a:rPr>
              <a:t>(Slide 3/5)</a:t>
            </a:r>
            <a:endParaRPr sz="2400" b="1" i="0" u="none" strike="noStrike" cap="none" dirty="0">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pic>
        <p:nvPicPr>
          <p:cNvPr id="479" name="Google Shape;479;p20"/>
          <p:cNvPicPr preferRelativeResize="0"/>
          <p:nvPr/>
        </p:nvPicPr>
        <p:blipFill rotWithShape="1">
          <a:blip r:embed="rId3">
            <a:alphaModFix/>
          </a:blip>
          <a:srcRect/>
          <a:stretch/>
        </p:blipFill>
        <p:spPr>
          <a:xfrm flipH="1">
            <a:off x="6866143" y="4386868"/>
            <a:ext cx="523359" cy="1741737"/>
          </a:xfrm>
          <a:prstGeom prst="rect">
            <a:avLst/>
          </a:prstGeom>
          <a:noFill/>
          <a:ln>
            <a:noFill/>
          </a:ln>
        </p:spPr>
      </p:pic>
      <p:pic>
        <p:nvPicPr>
          <p:cNvPr id="480" name="Google Shape;480;p20"/>
          <p:cNvPicPr preferRelativeResize="0"/>
          <p:nvPr/>
        </p:nvPicPr>
        <p:blipFill rotWithShape="1">
          <a:blip r:embed="rId4">
            <a:alphaModFix/>
          </a:blip>
          <a:srcRect/>
          <a:stretch/>
        </p:blipFill>
        <p:spPr>
          <a:xfrm>
            <a:off x="7140148" y="3301487"/>
            <a:ext cx="373929" cy="178314"/>
          </a:xfrm>
          <a:prstGeom prst="rect">
            <a:avLst/>
          </a:prstGeom>
          <a:noFill/>
          <a:ln>
            <a:noFill/>
          </a:ln>
        </p:spPr>
      </p:pic>
      <p:pic>
        <p:nvPicPr>
          <p:cNvPr id="481" name="Google Shape;481;p20"/>
          <p:cNvPicPr preferRelativeResize="0"/>
          <p:nvPr/>
        </p:nvPicPr>
        <p:blipFill rotWithShape="1">
          <a:blip r:embed="rId5">
            <a:alphaModFix/>
          </a:blip>
          <a:srcRect/>
          <a:stretch/>
        </p:blipFill>
        <p:spPr>
          <a:xfrm>
            <a:off x="7327113" y="2033893"/>
            <a:ext cx="582358" cy="1136985"/>
          </a:xfrm>
          <a:prstGeom prst="rect">
            <a:avLst/>
          </a:prstGeom>
          <a:noFill/>
          <a:ln>
            <a:noFill/>
          </a:ln>
          <a:effectLst>
            <a:outerShdw blurRad="292100" dist="139700" dir="2700000" algn="tl" rotWithShape="0">
              <a:srgbClr val="333333">
                <a:alpha val="64313"/>
              </a:srgbClr>
            </a:outerShdw>
          </a:effectLst>
        </p:spPr>
      </p:pic>
      <p:pic>
        <p:nvPicPr>
          <p:cNvPr id="482" name="Google Shape;482;p20"/>
          <p:cNvPicPr preferRelativeResize="0"/>
          <p:nvPr/>
        </p:nvPicPr>
        <p:blipFill rotWithShape="1">
          <a:blip r:embed="rId6">
            <a:alphaModFix/>
          </a:blip>
          <a:srcRect/>
          <a:stretch/>
        </p:blipFill>
        <p:spPr>
          <a:xfrm>
            <a:off x="6664833" y="4984781"/>
            <a:ext cx="1069807" cy="1374763"/>
          </a:xfrm>
          <a:prstGeom prst="rect">
            <a:avLst/>
          </a:prstGeom>
          <a:noFill/>
          <a:ln>
            <a:noFill/>
          </a:ln>
          <a:effectLst>
            <a:outerShdw blurRad="292100" dist="139700" dir="2700000" algn="tl" rotWithShape="0">
              <a:srgbClr val="333333">
                <a:alpha val="64313"/>
              </a:srgbClr>
            </a:outerShdw>
          </a:effectLst>
        </p:spPr>
      </p:pic>
      <p:cxnSp>
        <p:nvCxnSpPr>
          <p:cNvPr id="483" name="Google Shape;483;p20"/>
          <p:cNvCxnSpPr/>
          <p:nvPr/>
        </p:nvCxnSpPr>
        <p:spPr>
          <a:xfrm>
            <a:off x="6938254" y="3479801"/>
            <a:ext cx="575823" cy="663446"/>
          </a:xfrm>
          <a:prstGeom prst="straightConnector1">
            <a:avLst/>
          </a:prstGeom>
          <a:noFill/>
          <a:ln w="25400" cap="flat" cmpd="sng">
            <a:solidFill>
              <a:schemeClr val="accent1"/>
            </a:solidFill>
            <a:prstDash val="solid"/>
            <a:round/>
            <a:headEnd type="none" w="sm" len="sm"/>
            <a:tailEnd type="none" w="sm" len="sm"/>
          </a:ln>
          <a:effectLst>
            <a:outerShdw blurRad="40000" dist="20000" dir="5400000" rotWithShape="0">
              <a:srgbClr val="000000">
                <a:alpha val="37254"/>
              </a:srgbClr>
            </a:outerShdw>
          </a:effectLst>
        </p:spPr>
      </p:cxnSp>
      <p:sp>
        <p:nvSpPr>
          <p:cNvPr id="2" name="Google Shape;643;p31">
            <a:extLst>
              <a:ext uri="{FF2B5EF4-FFF2-40B4-BE49-F238E27FC236}">
                <a16:creationId xmlns:a16="http://schemas.microsoft.com/office/drawing/2014/main" id="{71495977-82FD-C811-550E-CB77465D852C}"/>
              </a:ext>
            </a:extLst>
          </p:cNvPr>
          <p:cNvSpPr txBox="1"/>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20</a:t>
            </a:fld>
            <a:endParaRPr sz="1200" dirty="0">
              <a:solidFill>
                <a:srgbClr val="888888"/>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87"/>
        <p:cNvGrpSpPr/>
        <p:nvPr/>
      </p:nvGrpSpPr>
      <p:grpSpPr>
        <a:xfrm>
          <a:off x="0" y="0"/>
          <a:ext cx="0" cy="0"/>
          <a:chOff x="0" y="0"/>
          <a:chExt cx="0" cy="0"/>
        </a:xfrm>
      </p:grpSpPr>
      <p:sp>
        <p:nvSpPr>
          <p:cNvPr id="488" name="Google Shape;488;p21"/>
          <p:cNvSpPr txBox="1"/>
          <p:nvPr/>
        </p:nvSpPr>
        <p:spPr>
          <a:xfrm>
            <a:off x="1397271" y="1779692"/>
            <a:ext cx="5892529" cy="566308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endParaRPr sz="1600" b="1"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2000"/>
              <a:buFont typeface="Arial"/>
              <a:buNone/>
            </a:pPr>
            <a:r>
              <a:rPr lang="en-US" sz="2000" b="0" i="0" u="none" strike="noStrike" cap="none">
                <a:solidFill>
                  <a:schemeClr val="dk1"/>
                </a:solidFill>
                <a:latin typeface="Calibri"/>
                <a:ea typeface="Calibri"/>
                <a:cs typeface="Calibri"/>
                <a:sym typeface="Calibri"/>
              </a:rPr>
              <a:t>9. Follow instructions that come with your paper for testing of the pH of the sample. </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2000"/>
              <a:buFont typeface="Arial"/>
              <a:buNone/>
            </a:pPr>
            <a:endParaRPr sz="20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2000"/>
              <a:buFont typeface="Arial"/>
              <a:buNone/>
            </a:pPr>
            <a:r>
              <a:rPr lang="en-US" sz="2000" b="0" i="0" u="none" strike="noStrike" cap="none">
                <a:solidFill>
                  <a:schemeClr val="dk1"/>
                </a:solidFill>
                <a:latin typeface="Calibri"/>
                <a:ea typeface="Calibri"/>
                <a:cs typeface="Calibri"/>
                <a:sym typeface="Calibri"/>
              </a:rPr>
              <a:t>10. Record your pH on the Data Sheet as Observer 1.</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2000"/>
              <a:buFont typeface="Arial"/>
              <a:buNone/>
            </a:pPr>
            <a:endParaRPr sz="20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2000"/>
              <a:buFont typeface="Arial"/>
              <a:buNone/>
            </a:pPr>
            <a:r>
              <a:rPr lang="en-US" sz="2000" b="0" i="0" u="none" strike="noStrike" cap="none">
                <a:solidFill>
                  <a:schemeClr val="dk1"/>
                </a:solidFill>
                <a:latin typeface="Calibri"/>
                <a:ea typeface="Calibri"/>
                <a:cs typeface="Calibri"/>
                <a:sym typeface="Calibri"/>
              </a:rPr>
              <a:t>11. Repeat steps 3-9 using new water samples and new pieces of paper. Record the the data on the Data Sheet as Observer 2 and Observer 3.</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2000"/>
              <a:buFont typeface="Arial"/>
              <a:buNone/>
            </a:pPr>
            <a:endParaRPr sz="2000" b="0" i="0" u="none" strike="noStrike" cap="none">
              <a:solidFill>
                <a:schemeClr val="dk1"/>
              </a:solidFill>
              <a:latin typeface="Calibri"/>
              <a:ea typeface="Calibri"/>
              <a:cs typeface="Calibri"/>
              <a:sym typeface="Calibri"/>
            </a:endParaRPr>
          </a:p>
          <a:p>
            <a:pPr marL="342900" marR="0" lvl="0" indent="-342900" algn="just" rtl="0">
              <a:lnSpc>
                <a:spcPct val="100000"/>
              </a:lnSpc>
              <a:spcBef>
                <a:spcPts val="0"/>
              </a:spcBef>
              <a:spcAft>
                <a:spcPts val="0"/>
              </a:spcAft>
              <a:buClr>
                <a:schemeClr val="dk1"/>
              </a:buClr>
              <a:buSzPts val="2000"/>
              <a:buFont typeface="Calibri"/>
              <a:buAutoNum type="arabicPeriod" startAt="12"/>
            </a:pPr>
            <a:r>
              <a:rPr lang="en-US" sz="2000" b="0" i="0" u="none" strike="noStrike" cap="none">
                <a:solidFill>
                  <a:schemeClr val="dk1"/>
                </a:solidFill>
                <a:latin typeface="Calibri"/>
                <a:ea typeface="Calibri"/>
                <a:cs typeface="Calibri"/>
                <a:sym typeface="Calibri"/>
              </a:rPr>
              <a:t>Find the average of the three observations.</a:t>
            </a:r>
            <a:endParaRPr sz="1400" b="0" i="0" u="none" strike="noStrike" cap="none">
              <a:solidFill>
                <a:srgbClr val="000000"/>
              </a:solidFill>
              <a:latin typeface="Arial"/>
              <a:ea typeface="Arial"/>
              <a:cs typeface="Arial"/>
              <a:sym typeface="Arial"/>
            </a:endParaRPr>
          </a:p>
          <a:p>
            <a:pPr marL="342900" marR="0" lvl="0" indent="-215900" algn="just" rtl="0">
              <a:lnSpc>
                <a:spcPct val="100000"/>
              </a:lnSpc>
              <a:spcBef>
                <a:spcPts val="0"/>
              </a:spcBef>
              <a:spcAft>
                <a:spcPts val="0"/>
              </a:spcAft>
              <a:buClr>
                <a:schemeClr val="dk1"/>
              </a:buClr>
              <a:buSzPts val="2000"/>
              <a:buFont typeface="Calibri"/>
              <a:buNone/>
            </a:pPr>
            <a:endParaRPr sz="20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2000"/>
              <a:buFont typeface="Arial"/>
              <a:buNone/>
            </a:pPr>
            <a:r>
              <a:rPr lang="en-US" sz="2000" b="1" i="0" u="none" strike="noStrike" cap="none">
                <a:solidFill>
                  <a:srgbClr val="000072"/>
                </a:solidFill>
                <a:latin typeface="Calibri"/>
                <a:ea typeface="Calibri"/>
                <a:cs typeface="Calibri"/>
                <a:sym typeface="Calibri"/>
              </a:rPr>
              <a:t>	</a:t>
            </a:r>
            <a:endParaRPr sz="1600" b="1" i="0" u="none" strike="noStrike" cap="none">
              <a:solidFill>
                <a:srgbClr val="000072"/>
              </a:solidFill>
              <a:latin typeface="Calibri"/>
              <a:ea typeface="Calibri"/>
              <a:cs typeface="Calibri"/>
              <a:sym typeface="Calibri"/>
            </a:endParaRPr>
          </a:p>
          <a:p>
            <a:pPr marL="342900" marR="0" lvl="0" indent="-241300" algn="l" rtl="0">
              <a:lnSpc>
                <a:spcPct val="100000"/>
              </a:lnSpc>
              <a:spcBef>
                <a:spcPts val="0"/>
              </a:spcBef>
              <a:spcAft>
                <a:spcPts val="0"/>
              </a:spcAft>
              <a:buClr>
                <a:schemeClr val="dk1"/>
              </a:buClr>
              <a:buSzPts val="1600"/>
              <a:buFont typeface="Calibri"/>
              <a:buNone/>
            </a:pPr>
            <a:endParaRPr sz="1600" b="0" i="0" u="none" strike="noStrike" cap="none">
              <a:solidFill>
                <a:schemeClr val="dk1"/>
              </a:solidFill>
              <a:latin typeface="Calibri"/>
              <a:ea typeface="Calibri"/>
              <a:cs typeface="Calibri"/>
              <a:sym typeface="Calibri"/>
            </a:endParaRPr>
          </a:p>
          <a:p>
            <a:pPr marL="342900" marR="0" lvl="0" indent="-22860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a:p>
            <a:pPr marL="342900" marR="0" lvl="0" indent="-22860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a:p>
            <a:pPr marL="342900" marR="0" lvl="0" indent="-22860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a:p>
            <a:pPr marL="342900" marR="0" lvl="0" indent="-22860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89" name="Google Shape;489;p21"/>
          <p:cNvSpPr/>
          <p:nvPr/>
        </p:nvSpPr>
        <p:spPr>
          <a:xfrm>
            <a:off x="2116667" y="6257132"/>
            <a:ext cx="6378222"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Calibri"/>
                <a:ea typeface="Calibri"/>
                <a:cs typeface="Calibri"/>
                <a:sym typeface="Calibri"/>
              </a:rPr>
              <a:t>If you are unable to get readings within 1 pH unit in your three samples, there may be problems with your pH paper.</a:t>
            </a:r>
            <a:endParaRPr sz="1200" b="0" i="0" u="none" strike="noStrike" cap="none">
              <a:solidFill>
                <a:schemeClr val="dk1"/>
              </a:solidFill>
              <a:latin typeface="Calibri"/>
              <a:ea typeface="Calibri"/>
              <a:cs typeface="Calibri"/>
              <a:sym typeface="Calibri"/>
            </a:endParaRPr>
          </a:p>
        </p:txBody>
      </p:sp>
      <p:pic>
        <p:nvPicPr>
          <p:cNvPr id="490" name="Google Shape;490;p21" descr="1_AttentionICON_8_14_15.png"/>
          <p:cNvPicPr preferRelativeResize="0"/>
          <p:nvPr/>
        </p:nvPicPr>
        <p:blipFill rotWithShape="1">
          <a:blip r:embed="rId3">
            <a:alphaModFix/>
          </a:blip>
          <a:srcRect/>
          <a:stretch/>
        </p:blipFill>
        <p:spPr>
          <a:xfrm>
            <a:off x="1717257" y="6241952"/>
            <a:ext cx="399410" cy="409377"/>
          </a:xfrm>
          <a:prstGeom prst="rect">
            <a:avLst/>
          </a:prstGeom>
          <a:noFill/>
          <a:ln>
            <a:noFill/>
          </a:ln>
          <a:effectLst>
            <a:outerShdw blurRad="292100" dist="139700" dir="2700000" algn="tl" rotWithShape="0">
              <a:srgbClr val="333333">
                <a:alpha val="64313"/>
              </a:srgbClr>
            </a:outerShdw>
          </a:effectLst>
        </p:spPr>
      </p:pic>
      <p:sp>
        <p:nvSpPr>
          <p:cNvPr id="491" name="Google Shape;491;p21"/>
          <p:cNvSpPr txBox="1"/>
          <p:nvPr/>
        </p:nvSpPr>
        <p:spPr>
          <a:xfrm>
            <a:off x="1219471" y="1185333"/>
            <a:ext cx="6552094" cy="98488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dirty="0">
                <a:solidFill>
                  <a:srgbClr val="000072"/>
                </a:solidFill>
                <a:latin typeface="Calibri"/>
                <a:ea typeface="Calibri"/>
                <a:cs typeface="Calibri"/>
                <a:sym typeface="Calibri"/>
              </a:rPr>
              <a:t>II. How to Collect your Data: pH Water Protocol using  </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r>
              <a:rPr lang="en-US" sz="2000" b="1" i="0" u="none" strike="noStrike" cap="none" dirty="0">
                <a:solidFill>
                  <a:srgbClr val="FF0000"/>
                </a:solidFill>
                <a:latin typeface="Calibri"/>
                <a:ea typeface="Calibri"/>
                <a:cs typeface="Calibri"/>
                <a:sym typeface="Calibri"/>
              </a:rPr>
              <a:t>pH Paper: </a:t>
            </a:r>
            <a:r>
              <a:rPr lang="en-US" sz="2000" b="1" i="0" u="none" strike="noStrike" cap="none" dirty="0">
                <a:solidFill>
                  <a:srgbClr val="000072"/>
                </a:solidFill>
                <a:latin typeface="Calibri"/>
                <a:ea typeface="Calibri"/>
                <a:cs typeface="Calibri"/>
                <a:sym typeface="Calibri"/>
              </a:rPr>
              <a:t>Electrical Conductivity </a:t>
            </a:r>
            <a:r>
              <a:rPr lang="en-US" sz="2000" b="1" i="0" u="none" strike="noStrike" cap="none" dirty="0">
                <a:solidFill>
                  <a:srgbClr val="FF0000"/>
                </a:solidFill>
                <a:latin typeface="Calibri"/>
                <a:ea typeface="Calibri"/>
                <a:cs typeface="Calibri"/>
                <a:sym typeface="Calibri"/>
              </a:rPr>
              <a:t>Less </a:t>
            </a:r>
            <a:r>
              <a:rPr lang="en-US" sz="2000" b="1" i="0" u="none" strike="noStrike" cap="none" dirty="0">
                <a:solidFill>
                  <a:srgbClr val="000072"/>
                </a:solidFill>
                <a:latin typeface="Calibri"/>
                <a:ea typeface="Calibri"/>
                <a:cs typeface="Calibri"/>
                <a:sym typeface="Calibri"/>
              </a:rPr>
              <a:t>than 200 mS/cm (4/5)</a:t>
            </a:r>
            <a:endParaRPr sz="2000" b="1" i="0" u="none" strike="noStrike" cap="none" dirty="0">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pic>
        <p:nvPicPr>
          <p:cNvPr id="492" name="Google Shape;492;p21"/>
          <p:cNvPicPr preferRelativeResize="0"/>
          <p:nvPr/>
        </p:nvPicPr>
        <p:blipFill rotWithShape="1">
          <a:blip r:embed="rId4">
            <a:alphaModFix/>
          </a:blip>
          <a:srcRect/>
          <a:stretch/>
        </p:blipFill>
        <p:spPr>
          <a:xfrm>
            <a:off x="7481069" y="1779692"/>
            <a:ext cx="827666" cy="731105"/>
          </a:xfrm>
          <a:prstGeom prst="rect">
            <a:avLst/>
          </a:prstGeom>
          <a:noFill/>
          <a:ln>
            <a:noFill/>
          </a:ln>
        </p:spPr>
      </p:pic>
      <p:pic>
        <p:nvPicPr>
          <p:cNvPr id="493" name="Google Shape;493;p21"/>
          <p:cNvPicPr preferRelativeResize="0"/>
          <p:nvPr/>
        </p:nvPicPr>
        <p:blipFill rotWithShape="1">
          <a:blip r:embed="rId5">
            <a:alphaModFix/>
          </a:blip>
          <a:srcRect/>
          <a:stretch/>
        </p:blipFill>
        <p:spPr>
          <a:xfrm>
            <a:off x="7289800" y="4472580"/>
            <a:ext cx="734498" cy="943872"/>
          </a:xfrm>
          <a:prstGeom prst="rect">
            <a:avLst/>
          </a:prstGeom>
          <a:noFill/>
          <a:ln>
            <a:noFill/>
          </a:ln>
          <a:effectLst>
            <a:outerShdw blurRad="292100" dist="139700" dir="2700000" algn="tl" rotWithShape="0">
              <a:srgbClr val="333333">
                <a:alpha val="64313"/>
              </a:srgbClr>
            </a:outerShdw>
          </a:effectLst>
        </p:spPr>
      </p:pic>
      <p:pic>
        <p:nvPicPr>
          <p:cNvPr id="494" name="Google Shape;494;p21"/>
          <p:cNvPicPr preferRelativeResize="0"/>
          <p:nvPr/>
        </p:nvPicPr>
        <p:blipFill rotWithShape="1">
          <a:blip r:embed="rId6">
            <a:alphaModFix/>
          </a:blip>
          <a:srcRect/>
          <a:stretch/>
        </p:blipFill>
        <p:spPr>
          <a:xfrm>
            <a:off x="8124572" y="2625097"/>
            <a:ext cx="740634" cy="1400640"/>
          </a:xfrm>
          <a:prstGeom prst="rect">
            <a:avLst/>
          </a:prstGeom>
          <a:noFill/>
          <a:ln>
            <a:noFill/>
          </a:ln>
          <a:effectLst>
            <a:outerShdw blurRad="292100" dist="139700" dir="2700000" algn="tl" rotWithShape="0">
              <a:srgbClr val="333333">
                <a:alpha val="64313"/>
              </a:srgbClr>
            </a:outerShdw>
          </a:effectLst>
        </p:spPr>
      </p:pic>
      <p:pic>
        <p:nvPicPr>
          <p:cNvPr id="495" name="Google Shape;495;p21"/>
          <p:cNvPicPr preferRelativeResize="0"/>
          <p:nvPr/>
        </p:nvPicPr>
        <p:blipFill rotWithShape="1">
          <a:blip r:embed="rId7">
            <a:alphaModFix/>
          </a:blip>
          <a:srcRect/>
          <a:stretch/>
        </p:blipFill>
        <p:spPr>
          <a:xfrm>
            <a:off x="7986198" y="4140037"/>
            <a:ext cx="668596" cy="1436770"/>
          </a:xfrm>
          <a:prstGeom prst="rect">
            <a:avLst/>
          </a:prstGeom>
          <a:noFill/>
          <a:ln>
            <a:noFill/>
          </a:ln>
          <a:effectLst>
            <a:outerShdw blurRad="292100" dist="139700" dir="2700000" algn="tl" rotWithShape="0">
              <a:srgbClr val="333333">
                <a:alpha val="64313"/>
              </a:srgbClr>
            </a:outerShdw>
          </a:effectLst>
        </p:spPr>
      </p:pic>
      <p:sp>
        <p:nvSpPr>
          <p:cNvPr id="496" name="Google Shape;496;p21"/>
          <p:cNvSpPr txBox="1"/>
          <p:nvPr/>
        </p:nvSpPr>
        <p:spPr>
          <a:xfrm>
            <a:off x="1924040" y="5416452"/>
            <a:ext cx="6100258" cy="64629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800"/>
              <a:buFont typeface="Arial"/>
              <a:buNone/>
            </a:pPr>
            <a:r>
              <a:rPr lang="en-US" sz="1800" b="1" i="0" u="none" strike="noStrike" cap="none" dirty="0">
                <a:solidFill>
                  <a:srgbClr val="000072"/>
                </a:solidFill>
                <a:latin typeface="Calibri"/>
                <a:ea typeface="Calibri"/>
                <a:cs typeface="Calibri"/>
                <a:sym typeface="Calibri"/>
              </a:rPr>
              <a:t>Calculate Average:  </a:t>
            </a:r>
            <a:r>
              <a:rPr lang="en-US" sz="1800" b="1" i="0" u="sng" strike="noStrike" cap="none" dirty="0">
                <a:solidFill>
                  <a:srgbClr val="000072"/>
                </a:solidFill>
                <a:latin typeface="Calibri"/>
                <a:ea typeface="Calibri"/>
                <a:cs typeface="Calibri"/>
                <a:sym typeface="Calibri"/>
              </a:rPr>
              <a:t>Observer 1 + Observer 2 + Observer </a:t>
            </a:r>
            <a:r>
              <a:rPr lang="en-US" sz="1800" b="1" u="sng" dirty="0">
                <a:solidFill>
                  <a:srgbClr val="000072"/>
                </a:solidFill>
                <a:latin typeface="Calibri"/>
                <a:ea typeface="Calibri"/>
                <a:cs typeface="Calibri"/>
                <a:sym typeface="Calibri"/>
              </a:rPr>
              <a:t>3</a:t>
            </a:r>
            <a:r>
              <a:rPr lang="en-US" sz="1800" b="1" i="0" u="none" strike="noStrike" cap="none" dirty="0">
                <a:solidFill>
                  <a:srgbClr val="000072"/>
                </a:solidFill>
                <a:latin typeface="Calibri"/>
                <a:ea typeface="Calibri"/>
                <a:cs typeface="Calibri"/>
                <a:sym typeface="Calibri"/>
              </a:rPr>
              <a:t>					3</a:t>
            </a:r>
            <a:endParaRPr sz="1800" b="0" i="0" u="none" strike="noStrike" cap="none" dirty="0">
              <a:solidFill>
                <a:schemeClr val="dk1"/>
              </a:solidFill>
              <a:latin typeface="Calibri"/>
              <a:ea typeface="Calibri"/>
              <a:cs typeface="Calibri"/>
              <a:sym typeface="Calibri"/>
            </a:endParaRPr>
          </a:p>
        </p:txBody>
      </p:sp>
      <p:sp>
        <p:nvSpPr>
          <p:cNvPr id="2" name="Google Shape;643;p31">
            <a:extLst>
              <a:ext uri="{FF2B5EF4-FFF2-40B4-BE49-F238E27FC236}">
                <a16:creationId xmlns:a16="http://schemas.microsoft.com/office/drawing/2014/main" id="{98F110C2-1F1E-E350-ED59-A8CF36737EA3}"/>
              </a:ext>
            </a:extLst>
          </p:cNvPr>
          <p:cNvSpPr txBox="1"/>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21</a:t>
            </a:fld>
            <a:endParaRPr sz="1200" dirty="0">
              <a:solidFill>
                <a:srgbClr val="888888"/>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00"/>
        <p:cNvGrpSpPr/>
        <p:nvPr/>
      </p:nvGrpSpPr>
      <p:grpSpPr>
        <a:xfrm>
          <a:off x="0" y="0"/>
          <a:ext cx="0" cy="0"/>
          <a:chOff x="0" y="0"/>
          <a:chExt cx="0" cy="0"/>
        </a:xfrm>
      </p:grpSpPr>
      <p:sp>
        <p:nvSpPr>
          <p:cNvPr id="501" name="Google Shape;501;p22"/>
          <p:cNvSpPr txBox="1"/>
          <p:nvPr/>
        </p:nvSpPr>
        <p:spPr>
          <a:xfrm>
            <a:off x="1397271" y="2293329"/>
            <a:ext cx="5892529" cy="4185762"/>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13. Check to make sure that each observation is within 1.0 pH units of the average. If they are not within 1.0 units of the average, repeat the measurements. </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14. Discard used pH paper and gloves in a waster container. Rinse the beaker with distilled water. </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15. Enter your data on the GLOBE Website.</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endParaRPr sz="1600" b="1" i="0" u="none" strike="noStrike" cap="none">
              <a:solidFill>
                <a:srgbClr val="000072"/>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rgbClr val="FF0000"/>
                </a:solidFill>
                <a:latin typeface="Calibri"/>
                <a:ea typeface="Calibri"/>
                <a:cs typeface="Calibri"/>
                <a:sym typeface="Calibri"/>
              </a:rPr>
              <a:t>*End of data collection for this pH Water Protocol*</a:t>
            </a:r>
            <a:endParaRPr sz="1800" b="1" i="0" u="none" strike="noStrike" cap="none">
              <a:solidFill>
                <a:srgbClr val="FF0000"/>
              </a:solidFill>
              <a:latin typeface="Calibri"/>
              <a:ea typeface="Calibri"/>
              <a:cs typeface="Calibri"/>
              <a:sym typeface="Calibri"/>
            </a:endParaRPr>
          </a:p>
          <a:p>
            <a:pPr marL="342900" marR="0" lvl="0" indent="-241300" algn="l" rtl="0">
              <a:lnSpc>
                <a:spcPct val="100000"/>
              </a:lnSpc>
              <a:spcBef>
                <a:spcPts val="0"/>
              </a:spcBef>
              <a:spcAft>
                <a:spcPts val="0"/>
              </a:spcAft>
              <a:buClr>
                <a:schemeClr val="dk1"/>
              </a:buClr>
              <a:buSzPts val="1600"/>
              <a:buFont typeface="Calibri"/>
              <a:buNone/>
            </a:pPr>
            <a:endParaRPr sz="1600" b="0" i="0" u="none" strike="noStrike" cap="none">
              <a:solidFill>
                <a:schemeClr val="dk1"/>
              </a:solidFill>
              <a:latin typeface="Calibri"/>
              <a:ea typeface="Calibri"/>
              <a:cs typeface="Calibri"/>
              <a:sym typeface="Calibri"/>
            </a:endParaRPr>
          </a:p>
          <a:p>
            <a:pPr marL="342900" marR="0" lvl="0" indent="-22860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a:p>
            <a:pPr marL="342900" marR="0" lvl="0" indent="-22860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a:p>
            <a:pPr marL="342900" marR="0" lvl="0" indent="-22860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a:p>
            <a:pPr marL="342900" marR="0" lvl="0" indent="-22860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02" name="Google Shape;502;p22"/>
          <p:cNvSpPr txBox="1"/>
          <p:nvPr/>
        </p:nvSpPr>
        <p:spPr>
          <a:xfrm>
            <a:off x="1219471" y="1185333"/>
            <a:ext cx="6496941" cy="110799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dirty="0">
                <a:solidFill>
                  <a:srgbClr val="000072"/>
                </a:solidFill>
                <a:latin typeface="Calibri"/>
                <a:ea typeface="Calibri"/>
                <a:cs typeface="Calibri"/>
                <a:sym typeface="Calibri"/>
              </a:rPr>
              <a:t>II. pH Water Protocol using  </a:t>
            </a:r>
            <a:r>
              <a:rPr lang="en-US" sz="2400" b="1" i="0" u="none" strike="noStrike" cap="none" dirty="0">
                <a:solidFill>
                  <a:srgbClr val="FF0000"/>
                </a:solidFill>
                <a:latin typeface="Calibri"/>
                <a:ea typeface="Calibri"/>
                <a:cs typeface="Calibri"/>
                <a:sym typeface="Calibri"/>
              </a:rPr>
              <a:t>pH Paper: </a:t>
            </a:r>
            <a:endParaRPr sz="2400" b="1" i="0" u="none" strike="noStrike" cap="none" dirty="0">
              <a:solidFill>
                <a:srgbClr val="FF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r>
              <a:rPr lang="en-US" sz="2400" b="1" i="0" u="none" strike="noStrike" cap="none" dirty="0">
                <a:solidFill>
                  <a:srgbClr val="000072"/>
                </a:solidFill>
                <a:latin typeface="Calibri"/>
                <a:ea typeface="Calibri"/>
                <a:cs typeface="Calibri"/>
                <a:sym typeface="Calibri"/>
              </a:rPr>
              <a:t>Electrical Conductivity </a:t>
            </a:r>
            <a:r>
              <a:rPr lang="en-US" sz="2400" b="1" i="0" u="none" strike="noStrike" cap="none" dirty="0">
                <a:solidFill>
                  <a:srgbClr val="FF0000"/>
                </a:solidFill>
                <a:latin typeface="Calibri"/>
                <a:ea typeface="Calibri"/>
                <a:cs typeface="Calibri"/>
                <a:sym typeface="Calibri"/>
              </a:rPr>
              <a:t>Less </a:t>
            </a:r>
            <a:r>
              <a:rPr lang="en-US" sz="2400" b="1" i="0" u="none" strike="noStrike" cap="none" dirty="0">
                <a:solidFill>
                  <a:srgbClr val="000072"/>
                </a:solidFill>
                <a:latin typeface="Calibri"/>
                <a:ea typeface="Calibri"/>
                <a:cs typeface="Calibri"/>
                <a:sym typeface="Calibri"/>
              </a:rPr>
              <a:t>than 200 mS/cm (5/5)</a:t>
            </a:r>
            <a:endParaRPr sz="2400" b="1" i="0" u="none" strike="noStrike" cap="none" dirty="0">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grpSp>
        <p:nvGrpSpPr>
          <p:cNvPr id="503" name="Google Shape;503;p22"/>
          <p:cNvGrpSpPr/>
          <p:nvPr/>
        </p:nvGrpSpPr>
        <p:grpSpPr>
          <a:xfrm>
            <a:off x="7289800" y="1414139"/>
            <a:ext cx="1575406" cy="4162668"/>
            <a:chOff x="7289800" y="1414139"/>
            <a:chExt cx="1575406" cy="4162668"/>
          </a:xfrm>
        </p:grpSpPr>
        <p:pic>
          <p:nvPicPr>
            <p:cNvPr id="504" name="Google Shape;504;p22" descr="pHDispenser3DZZ.png"/>
            <p:cNvPicPr preferRelativeResize="0"/>
            <p:nvPr/>
          </p:nvPicPr>
          <p:blipFill rotWithShape="1">
            <a:blip r:embed="rId3">
              <a:alphaModFix/>
            </a:blip>
            <a:srcRect/>
            <a:stretch/>
          </p:blipFill>
          <p:spPr>
            <a:xfrm>
              <a:off x="7894902" y="1414139"/>
              <a:ext cx="827666" cy="731105"/>
            </a:xfrm>
            <a:prstGeom prst="rect">
              <a:avLst/>
            </a:prstGeom>
            <a:noFill/>
            <a:ln>
              <a:noFill/>
            </a:ln>
          </p:spPr>
        </p:pic>
        <p:pic>
          <p:nvPicPr>
            <p:cNvPr id="505" name="Google Shape;505;p22" descr="Beaker3D100mlL.png"/>
            <p:cNvPicPr preferRelativeResize="0"/>
            <p:nvPr/>
          </p:nvPicPr>
          <p:blipFill rotWithShape="1">
            <a:blip r:embed="rId4">
              <a:alphaModFix/>
            </a:blip>
            <a:srcRect/>
            <a:stretch/>
          </p:blipFill>
          <p:spPr>
            <a:xfrm>
              <a:off x="7289800" y="4472580"/>
              <a:ext cx="734498" cy="943872"/>
            </a:xfrm>
            <a:prstGeom prst="rect">
              <a:avLst/>
            </a:prstGeom>
            <a:noFill/>
            <a:ln>
              <a:noFill/>
            </a:ln>
            <a:effectLst>
              <a:outerShdw blurRad="292100" dist="139700" dir="2700000" algn="tl" rotWithShape="0">
                <a:srgbClr val="333333">
                  <a:alpha val="64313"/>
                </a:srgbClr>
              </a:outerShdw>
            </a:effectLst>
          </p:spPr>
        </p:pic>
        <p:pic>
          <p:nvPicPr>
            <p:cNvPr id="506" name="Google Shape;506;p22" descr="NalgeneWaterBottle.png"/>
            <p:cNvPicPr preferRelativeResize="0"/>
            <p:nvPr/>
          </p:nvPicPr>
          <p:blipFill rotWithShape="1">
            <a:blip r:embed="rId5">
              <a:alphaModFix/>
            </a:blip>
            <a:srcRect/>
            <a:stretch/>
          </p:blipFill>
          <p:spPr>
            <a:xfrm>
              <a:off x="8124572" y="2625097"/>
              <a:ext cx="740634" cy="1400640"/>
            </a:xfrm>
            <a:prstGeom prst="rect">
              <a:avLst/>
            </a:prstGeom>
            <a:noFill/>
            <a:ln>
              <a:noFill/>
            </a:ln>
            <a:effectLst>
              <a:outerShdw blurRad="292100" dist="139700" dir="2700000" algn="tl" rotWithShape="0">
                <a:srgbClr val="333333">
                  <a:alpha val="64313"/>
                </a:srgbClr>
              </a:outerShdw>
            </a:effectLst>
          </p:spPr>
        </p:pic>
        <p:pic>
          <p:nvPicPr>
            <p:cNvPr id="507" name="Google Shape;507;p22" descr="Washbottle.png"/>
            <p:cNvPicPr preferRelativeResize="0"/>
            <p:nvPr/>
          </p:nvPicPr>
          <p:blipFill rotWithShape="1">
            <a:blip r:embed="rId6">
              <a:alphaModFix/>
            </a:blip>
            <a:srcRect/>
            <a:stretch/>
          </p:blipFill>
          <p:spPr>
            <a:xfrm>
              <a:off x="7986198" y="4140037"/>
              <a:ext cx="668596" cy="1436770"/>
            </a:xfrm>
            <a:prstGeom prst="rect">
              <a:avLst/>
            </a:prstGeom>
            <a:noFill/>
            <a:ln>
              <a:noFill/>
            </a:ln>
            <a:effectLst>
              <a:outerShdw blurRad="292100" dist="139700" dir="2700000" algn="tl" rotWithShape="0">
                <a:srgbClr val="333333">
                  <a:alpha val="64313"/>
                </a:srgbClr>
              </a:outerShdw>
            </a:effectLst>
          </p:spPr>
        </p:pic>
      </p:grpSp>
      <p:sp>
        <p:nvSpPr>
          <p:cNvPr id="2" name="Google Shape;643;p31">
            <a:extLst>
              <a:ext uri="{FF2B5EF4-FFF2-40B4-BE49-F238E27FC236}">
                <a16:creationId xmlns:a16="http://schemas.microsoft.com/office/drawing/2014/main" id="{9F88D594-B4D7-91F2-367C-168F36F520A0}"/>
              </a:ext>
            </a:extLst>
          </p:cNvPr>
          <p:cNvSpPr txBox="1"/>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22</a:t>
            </a:fld>
            <a:endParaRPr sz="1200" dirty="0">
              <a:solidFill>
                <a:srgbClr val="888888"/>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11"/>
        <p:cNvGrpSpPr/>
        <p:nvPr/>
      </p:nvGrpSpPr>
      <p:grpSpPr>
        <a:xfrm>
          <a:off x="0" y="0"/>
          <a:ext cx="0" cy="0"/>
          <a:chOff x="0" y="0"/>
          <a:chExt cx="0" cy="0"/>
        </a:xfrm>
      </p:grpSpPr>
      <p:sp>
        <p:nvSpPr>
          <p:cNvPr id="512" name="Google Shape;512;p23"/>
          <p:cNvSpPr txBox="1"/>
          <p:nvPr/>
        </p:nvSpPr>
        <p:spPr>
          <a:xfrm>
            <a:off x="1276114" y="2058513"/>
            <a:ext cx="7545747" cy="4351338"/>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chemeClr val="dk1"/>
              </a:buClr>
              <a:buSzPts val="2800"/>
              <a:buFont typeface="Arial"/>
              <a:buNone/>
            </a:pPr>
            <a:r>
              <a:rPr lang="en-US" sz="2400" b="0" i="0" u="none" strike="noStrike" cap="none">
                <a:solidFill>
                  <a:schemeClr val="dk1"/>
                </a:solidFill>
                <a:latin typeface="Calibri"/>
                <a:ea typeface="Calibri"/>
                <a:cs typeface="Calibri"/>
                <a:sym typeface="Calibri"/>
              </a:rPr>
              <a:t>If this is your first time making hydrosphere observations at this location, you will need to create a new Hydrosphere study site before entering data.</a:t>
            </a:r>
            <a:endParaRPr/>
          </a:p>
          <a:p>
            <a:pPr marL="0" marR="0" lvl="0" indent="0" algn="l" rtl="0">
              <a:lnSpc>
                <a:spcPct val="90000"/>
              </a:lnSpc>
              <a:spcBef>
                <a:spcPts val="0"/>
              </a:spcBef>
              <a:spcAft>
                <a:spcPts val="0"/>
              </a:spcAft>
              <a:buClr>
                <a:schemeClr val="dk1"/>
              </a:buClr>
              <a:buSzPts val="2800"/>
              <a:buFont typeface="Arial"/>
              <a:buNone/>
            </a:pPr>
            <a:endParaRPr sz="2400" b="0" i="0" u="none" strike="noStrike" cap="none">
              <a:solidFill>
                <a:schemeClr val="dk1"/>
              </a:solidFill>
              <a:latin typeface="Calibri"/>
              <a:ea typeface="Calibri"/>
              <a:cs typeface="Calibri"/>
              <a:sym typeface="Calibri"/>
            </a:endParaRPr>
          </a:p>
          <a:p>
            <a:pPr marL="0" marR="0" lvl="0" indent="0" algn="l" rtl="0">
              <a:lnSpc>
                <a:spcPct val="90000"/>
              </a:lnSpc>
              <a:spcBef>
                <a:spcPts val="0"/>
              </a:spcBef>
              <a:spcAft>
                <a:spcPts val="0"/>
              </a:spcAft>
              <a:buClr>
                <a:schemeClr val="dk1"/>
              </a:buClr>
              <a:buSzPts val="2800"/>
              <a:buFont typeface="Arial"/>
              <a:buNone/>
            </a:pPr>
            <a:r>
              <a:rPr lang="en-US" sz="2400" b="0" i="0" u="none" strike="noStrike" cap="none">
                <a:solidFill>
                  <a:schemeClr val="dk1"/>
                </a:solidFill>
                <a:latin typeface="Calibri"/>
                <a:ea typeface="Calibri"/>
                <a:cs typeface="Calibri"/>
                <a:sym typeface="Calibri"/>
              </a:rPr>
              <a:t>To do this, please review the Introduction to Hydrosphere training.</a:t>
            </a:r>
            <a:endParaRPr/>
          </a:p>
          <a:p>
            <a:pPr marL="514350" marR="0" lvl="0" indent="-336550" algn="l" rtl="0">
              <a:lnSpc>
                <a:spcPct val="90000"/>
              </a:lnSpc>
              <a:spcBef>
                <a:spcPts val="1000"/>
              </a:spcBef>
              <a:spcAft>
                <a:spcPts val="0"/>
              </a:spcAft>
              <a:buClr>
                <a:schemeClr val="dk1"/>
              </a:buClr>
              <a:buSzPts val="2800"/>
              <a:buFont typeface="Calibri"/>
              <a:buNone/>
            </a:pPr>
            <a:endParaRPr sz="2800" b="0" i="0" u="none" strike="noStrike" cap="none">
              <a:solidFill>
                <a:schemeClr val="dk1"/>
              </a:solidFill>
              <a:latin typeface="Calibri"/>
              <a:ea typeface="Calibri"/>
              <a:cs typeface="Calibri"/>
              <a:sym typeface="Calibri"/>
            </a:endParaRPr>
          </a:p>
        </p:txBody>
      </p:sp>
      <p:sp>
        <p:nvSpPr>
          <p:cNvPr id="513" name="Google Shape;513;p23"/>
          <p:cNvSpPr txBox="1"/>
          <p:nvPr/>
        </p:nvSpPr>
        <p:spPr>
          <a:xfrm>
            <a:off x="1466850" y="1057303"/>
            <a:ext cx="7886700"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2060"/>
              </a:buClr>
              <a:buSzPts val="2800"/>
              <a:buFont typeface="Calibri"/>
              <a:buNone/>
            </a:pPr>
            <a:r>
              <a:rPr lang="en-US" sz="2800" b="1" i="0" u="none" strike="noStrike" cap="none">
                <a:solidFill>
                  <a:srgbClr val="002060"/>
                </a:solidFill>
                <a:latin typeface="Calibri"/>
                <a:ea typeface="Calibri"/>
                <a:cs typeface="Calibri"/>
                <a:sym typeface="Calibri"/>
              </a:rPr>
              <a:t>Hydrosphere Site Creation</a:t>
            </a:r>
            <a:br>
              <a:rPr lang="en-US" sz="1400" b="0" i="0" u="none" strike="noStrike" cap="none">
                <a:solidFill>
                  <a:srgbClr val="000090"/>
                </a:solidFill>
                <a:latin typeface="Arial"/>
                <a:ea typeface="Arial"/>
                <a:cs typeface="Arial"/>
                <a:sym typeface="Arial"/>
              </a:rPr>
            </a:br>
            <a:endParaRPr sz="1400" b="0" i="0" u="none" strike="noStrike" cap="none">
              <a:solidFill>
                <a:srgbClr val="000000"/>
              </a:solidFill>
              <a:latin typeface="Arial"/>
              <a:ea typeface="Arial"/>
              <a:cs typeface="Arial"/>
              <a:sym typeface="Arial"/>
            </a:endParaRPr>
          </a:p>
        </p:txBody>
      </p:sp>
      <p:sp>
        <p:nvSpPr>
          <p:cNvPr id="2" name="Google Shape;643;p31">
            <a:extLst>
              <a:ext uri="{FF2B5EF4-FFF2-40B4-BE49-F238E27FC236}">
                <a16:creationId xmlns:a16="http://schemas.microsoft.com/office/drawing/2014/main" id="{6345AEBC-4302-DCDA-3184-C4D6E9C21918}"/>
              </a:ext>
            </a:extLst>
          </p:cNvPr>
          <p:cNvSpPr txBox="1"/>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23</a:t>
            </a:fld>
            <a:endParaRPr sz="1200" dirty="0">
              <a:solidFill>
                <a:srgbClr val="888888"/>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17"/>
        <p:cNvGrpSpPr/>
        <p:nvPr/>
      </p:nvGrpSpPr>
      <p:grpSpPr>
        <a:xfrm>
          <a:off x="0" y="0"/>
          <a:ext cx="0" cy="0"/>
          <a:chOff x="0" y="0"/>
          <a:chExt cx="0" cy="0"/>
        </a:xfrm>
      </p:grpSpPr>
      <p:sp>
        <p:nvSpPr>
          <p:cNvPr id="518" name="Google Shape;518;p68"/>
          <p:cNvSpPr txBox="1"/>
          <p:nvPr/>
        </p:nvSpPr>
        <p:spPr>
          <a:xfrm>
            <a:off x="1159510" y="832486"/>
            <a:ext cx="7886700"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72"/>
              </a:buClr>
              <a:buSzPts val="2800"/>
              <a:buFont typeface="Calibri"/>
              <a:buNone/>
            </a:pPr>
            <a:r>
              <a:rPr lang="en-US" sz="2800" b="1" i="0" u="none" strike="noStrike" cap="none">
                <a:solidFill>
                  <a:srgbClr val="000072"/>
                </a:solidFill>
                <a:latin typeface="Calibri"/>
                <a:ea typeface="Calibri"/>
                <a:cs typeface="Calibri"/>
                <a:sym typeface="Calibri"/>
              </a:rPr>
              <a:t>Submit Your Data to GLOBE</a:t>
            </a:r>
            <a:br>
              <a:rPr lang="en-US" sz="1400" b="0" i="0" u="none" strike="noStrike" cap="none">
                <a:solidFill>
                  <a:srgbClr val="000072"/>
                </a:solidFill>
                <a:latin typeface="Arial"/>
                <a:ea typeface="Arial"/>
                <a:cs typeface="Arial"/>
                <a:sym typeface="Arial"/>
              </a:rPr>
            </a:br>
            <a:endParaRPr sz="1400" b="0" i="0" u="none" strike="noStrike" cap="none">
              <a:solidFill>
                <a:srgbClr val="000000"/>
              </a:solidFill>
              <a:latin typeface="Arial"/>
              <a:ea typeface="Arial"/>
              <a:cs typeface="Arial"/>
              <a:sym typeface="Arial"/>
            </a:endParaRPr>
          </a:p>
        </p:txBody>
      </p:sp>
      <p:pic>
        <p:nvPicPr>
          <p:cNvPr id="519" name="Google Shape;519;p68" descr="Screenshot showing the GLOBE Observer App homepage. Select “Data Entry” to record data."/>
          <p:cNvPicPr preferRelativeResize="0"/>
          <p:nvPr/>
        </p:nvPicPr>
        <p:blipFill rotWithShape="1">
          <a:blip r:embed="rId3">
            <a:alphaModFix/>
          </a:blip>
          <a:srcRect/>
          <a:stretch/>
        </p:blipFill>
        <p:spPr>
          <a:xfrm>
            <a:off x="6339536" y="1608020"/>
            <a:ext cx="2294228" cy="4662225"/>
          </a:xfrm>
          <a:prstGeom prst="rect">
            <a:avLst/>
          </a:prstGeom>
          <a:noFill/>
          <a:ln>
            <a:noFill/>
          </a:ln>
        </p:spPr>
      </p:pic>
      <p:sp>
        <p:nvSpPr>
          <p:cNvPr id="520" name="Google Shape;520;p68"/>
          <p:cNvSpPr txBox="1"/>
          <p:nvPr/>
        </p:nvSpPr>
        <p:spPr>
          <a:xfrm>
            <a:off x="1361073" y="2211746"/>
            <a:ext cx="4776900" cy="2523727"/>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Clr>
                <a:schemeClr val="dk1"/>
              </a:buClr>
              <a:buSzPts val="1100"/>
              <a:buFont typeface="Arial"/>
              <a:buNone/>
            </a:pPr>
            <a:r>
              <a:rPr lang="en-US" sz="2000" b="0" i="0" u="none" strike="noStrike" cap="none">
                <a:solidFill>
                  <a:schemeClr val="dk1"/>
                </a:solidFill>
                <a:latin typeface="Arial"/>
                <a:ea typeface="Arial"/>
                <a:cs typeface="Arial"/>
                <a:sym typeface="Arial"/>
              </a:rPr>
              <a:t>1.</a:t>
            </a:r>
            <a:r>
              <a:rPr lang="en-US" sz="2000" b="0" i="0" u="sng" strike="noStrike" cap="none">
                <a:solidFill>
                  <a:schemeClr val="hlink"/>
                </a:solidFill>
                <a:latin typeface="Calibri"/>
                <a:ea typeface="Calibri"/>
                <a:cs typeface="Calibri"/>
                <a:sym typeface="Calibri"/>
                <a:hlinkClick r:id="rId4"/>
              </a:rPr>
              <a:t>Desktop Data Entry</a:t>
            </a:r>
            <a:r>
              <a:rPr lang="en-US" sz="2000" b="0" i="0" u="none" strike="noStrike" cap="none">
                <a:solidFill>
                  <a:schemeClr val="dk1"/>
                </a:solidFill>
                <a:latin typeface="Calibri"/>
                <a:ea typeface="Calibri"/>
                <a:cs typeface="Calibri"/>
                <a:sym typeface="Calibri"/>
              </a:rPr>
              <a:t>: Log environmental data directly on the GLOBE website.</a:t>
            </a:r>
            <a:endParaRPr sz="2000" b="0" i="0" u="none" strike="noStrike" cap="none">
              <a:solidFill>
                <a:schemeClr val="dk1"/>
              </a:solidFill>
              <a:latin typeface="Calibri"/>
              <a:ea typeface="Calibri"/>
              <a:cs typeface="Calibri"/>
              <a:sym typeface="Calibri"/>
            </a:endParaRPr>
          </a:p>
          <a:p>
            <a:pPr marL="0" marR="0" lvl="0" indent="0" algn="l" rtl="0">
              <a:lnSpc>
                <a:spcPct val="115000"/>
              </a:lnSpc>
              <a:spcBef>
                <a:spcPts val="0"/>
              </a:spcBef>
              <a:spcAft>
                <a:spcPts val="0"/>
              </a:spcAft>
              <a:buClr>
                <a:schemeClr val="dk1"/>
              </a:buClr>
              <a:buSzPts val="1100"/>
              <a:buFont typeface="Arial"/>
              <a:buNone/>
            </a:pPr>
            <a:endParaRPr sz="2000" b="0" i="0" u="none" strike="noStrike" cap="none">
              <a:solidFill>
                <a:schemeClr val="dk1"/>
              </a:solidFill>
              <a:latin typeface="Arial"/>
              <a:ea typeface="Arial"/>
              <a:cs typeface="Arial"/>
              <a:sym typeface="Arial"/>
            </a:endParaRPr>
          </a:p>
          <a:p>
            <a:pPr marL="0" marR="0" lvl="0" indent="0" algn="l" rtl="0">
              <a:lnSpc>
                <a:spcPct val="115000"/>
              </a:lnSpc>
              <a:spcBef>
                <a:spcPts val="0"/>
              </a:spcBef>
              <a:spcAft>
                <a:spcPts val="0"/>
              </a:spcAft>
              <a:buClr>
                <a:schemeClr val="dk1"/>
              </a:buClr>
              <a:buSzPts val="1100"/>
              <a:buFont typeface="Arial"/>
              <a:buNone/>
            </a:pPr>
            <a:r>
              <a:rPr lang="en-US" sz="2000" b="0" i="0" u="none" strike="noStrike" cap="none">
                <a:solidFill>
                  <a:schemeClr val="dk1"/>
                </a:solidFill>
                <a:latin typeface="Arial"/>
                <a:ea typeface="Arial"/>
                <a:cs typeface="Arial"/>
                <a:sym typeface="Arial"/>
              </a:rPr>
              <a:t>2.</a:t>
            </a:r>
            <a:r>
              <a:rPr lang="en-US" sz="2000" b="0" i="0" u="sng" strike="noStrike" cap="none">
                <a:solidFill>
                  <a:schemeClr val="hlink"/>
                </a:solidFill>
                <a:latin typeface="Calibri"/>
                <a:ea typeface="Calibri"/>
                <a:cs typeface="Calibri"/>
                <a:sym typeface="Calibri"/>
                <a:hlinkClick r:id="rId5"/>
              </a:rPr>
              <a:t>GLOBE Observer App</a:t>
            </a:r>
            <a:r>
              <a:rPr lang="en-US" sz="2000" b="0" i="0" u="none" strike="noStrike" cap="none">
                <a:solidFill>
                  <a:schemeClr val="dk1"/>
                </a:solidFill>
                <a:latin typeface="Calibri"/>
                <a:ea typeface="Calibri"/>
                <a:cs typeface="Calibri"/>
                <a:sym typeface="Calibri"/>
              </a:rPr>
              <a:t>: The app allows users to enter data directly from an iOS or Android device for any GLOBE protocol.  </a:t>
            </a:r>
            <a:endParaRPr sz="20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a:solidFill>
                <a:srgbClr val="000000"/>
              </a:solidFill>
              <a:latin typeface="Calibri"/>
              <a:ea typeface="Calibri"/>
              <a:cs typeface="Calibri"/>
              <a:sym typeface="Calibri"/>
            </a:endParaRPr>
          </a:p>
        </p:txBody>
      </p:sp>
      <p:sp>
        <p:nvSpPr>
          <p:cNvPr id="2" name="Google Shape;643;p31">
            <a:extLst>
              <a:ext uri="{FF2B5EF4-FFF2-40B4-BE49-F238E27FC236}">
                <a16:creationId xmlns:a16="http://schemas.microsoft.com/office/drawing/2014/main" id="{5DB6AC98-40FE-82DC-6E45-9F4A7671D476}"/>
              </a:ext>
            </a:extLst>
          </p:cNvPr>
          <p:cNvSpPr txBox="1"/>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24</a:t>
            </a:fld>
            <a:endParaRPr sz="1200" dirty="0">
              <a:solidFill>
                <a:srgbClr val="888888"/>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24"/>
        <p:cNvGrpSpPr/>
        <p:nvPr/>
      </p:nvGrpSpPr>
      <p:grpSpPr>
        <a:xfrm>
          <a:off x="0" y="0"/>
          <a:ext cx="0" cy="0"/>
          <a:chOff x="0" y="0"/>
          <a:chExt cx="0" cy="0"/>
        </a:xfrm>
      </p:grpSpPr>
      <p:sp>
        <p:nvSpPr>
          <p:cNvPr id="525" name="Google Shape;525;p69"/>
          <p:cNvSpPr txBox="1"/>
          <p:nvPr/>
        </p:nvSpPr>
        <p:spPr>
          <a:xfrm>
            <a:off x="1159510" y="832486"/>
            <a:ext cx="7886700"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72"/>
              </a:buClr>
              <a:buSzPts val="2800"/>
              <a:buFont typeface="Calibri"/>
              <a:buNone/>
            </a:pPr>
            <a:r>
              <a:rPr lang="en-US" sz="2800" b="1" i="0" u="none" strike="noStrike" cap="none">
                <a:solidFill>
                  <a:srgbClr val="000072"/>
                </a:solidFill>
                <a:latin typeface="Calibri"/>
                <a:ea typeface="Calibri"/>
                <a:cs typeface="Calibri"/>
                <a:sym typeface="Calibri"/>
              </a:rPr>
              <a:t>Water pH Protocol Data Entry</a:t>
            </a:r>
            <a:br>
              <a:rPr lang="en-US" sz="1400" b="0" i="0" u="none" strike="noStrike" cap="none">
                <a:solidFill>
                  <a:srgbClr val="000072"/>
                </a:solidFill>
                <a:latin typeface="Arial"/>
                <a:ea typeface="Arial"/>
                <a:cs typeface="Arial"/>
                <a:sym typeface="Arial"/>
              </a:rPr>
            </a:br>
            <a:endParaRPr sz="1400" b="0" i="0" u="none" strike="noStrike" cap="none">
              <a:solidFill>
                <a:srgbClr val="000000"/>
              </a:solidFill>
              <a:latin typeface="Arial"/>
              <a:ea typeface="Arial"/>
              <a:cs typeface="Arial"/>
              <a:sym typeface="Arial"/>
            </a:endParaRPr>
          </a:p>
        </p:txBody>
      </p:sp>
      <p:sp>
        <p:nvSpPr>
          <p:cNvPr id="526" name="Google Shape;526;p69"/>
          <p:cNvSpPr txBox="1"/>
          <p:nvPr/>
        </p:nvSpPr>
        <p:spPr>
          <a:xfrm>
            <a:off x="6184128" y="2690336"/>
            <a:ext cx="2999148" cy="258532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To enter data, first return to GLOBE Observer main page by clicking the home button in the bottom left.</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Select “Data Entry”.</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Next, click “New Observation(s)”</a:t>
            </a:r>
            <a:endParaRPr sz="1400" b="0" i="0" u="none" strike="noStrike" cap="none">
              <a:solidFill>
                <a:srgbClr val="000000"/>
              </a:solidFill>
              <a:latin typeface="Arial"/>
              <a:ea typeface="Arial"/>
              <a:cs typeface="Arial"/>
              <a:sym typeface="Arial"/>
            </a:endParaRPr>
          </a:p>
        </p:txBody>
      </p:sp>
      <p:pic>
        <p:nvPicPr>
          <p:cNvPr id="527" name="Google Shape;527;p69" descr="Screenshot showing the GLOBE Observer App homepage. Select “Data Entry” to record data."/>
          <p:cNvPicPr preferRelativeResize="0"/>
          <p:nvPr/>
        </p:nvPicPr>
        <p:blipFill rotWithShape="1">
          <a:blip r:embed="rId3">
            <a:alphaModFix/>
          </a:blip>
          <a:srcRect/>
          <a:stretch/>
        </p:blipFill>
        <p:spPr>
          <a:xfrm>
            <a:off x="1500275" y="1722160"/>
            <a:ext cx="2294228" cy="4662225"/>
          </a:xfrm>
          <a:prstGeom prst="rect">
            <a:avLst/>
          </a:prstGeom>
          <a:noFill/>
          <a:ln>
            <a:noFill/>
          </a:ln>
        </p:spPr>
      </p:pic>
      <p:pic>
        <p:nvPicPr>
          <p:cNvPr id="528" name="Google Shape;528;p69" descr="Screenshot showing the GLOBE Observer app Data Entry page. Select “New Observation” to enter data."/>
          <p:cNvPicPr preferRelativeResize="0"/>
          <p:nvPr/>
        </p:nvPicPr>
        <p:blipFill rotWithShape="1">
          <a:blip r:embed="rId4">
            <a:alphaModFix/>
          </a:blip>
          <a:srcRect/>
          <a:stretch/>
        </p:blipFill>
        <p:spPr>
          <a:xfrm>
            <a:off x="3886265" y="1722160"/>
            <a:ext cx="2297863" cy="4662225"/>
          </a:xfrm>
          <a:prstGeom prst="rect">
            <a:avLst/>
          </a:prstGeom>
          <a:noFill/>
          <a:ln>
            <a:noFill/>
          </a:ln>
        </p:spPr>
      </p:pic>
      <p:sp>
        <p:nvSpPr>
          <p:cNvPr id="2" name="Google Shape;643;p31">
            <a:extLst>
              <a:ext uri="{FF2B5EF4-FFF2-40B4-BE49-F238E27FC236}">
                <a16:creationId xmlns:a16="http://schemas.microsoft.com/office/drawing/2014/main" id="{8C1FAC26-38E6-92ED-82EC-9875EBE68058}"/>
              </a:ext>
            </a:extLst>
          </p:cNvPr>
          <p:cNvSpPr txBox="1"/>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25</a:t>
            </a:fld>
            <a:endParaRPr sz="1200" dirty="0">
              <a:solidFill>
                <a:srgbClr val="888888"/>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532"/>
        <p:cNvGrpSpPr/>
        <p:nvPr/>
      </p:nvGrpSpPr>
      <p:grpSpPr>
        <a:xfrm>
          <a:off x="0" y="0"/>
          <a:ext cx="0" cy="0"/>
          <a:chOff x="0" y="0"/>
          <a:chExt cx="0" cy="0"/>
        </a:xfrm>
      </p:grpSpPr>
      <p:sp>
        <p:nvSpPr>
          <p:cNvPr id="533" name="Google Shape;533;p70"/>
          <p:cNvSpPr txBox="1"/>
          <p:nvPr/>
        </p:nvSpPr>
        <p:spPr>
          <a:xfrm>
            <a:off x="1159510" y="832486"/>
            <a:ext cx="7886700"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72"/>
              </a:buClr>
              <a:buSzPts val="2800"/>
              <a:buFont typeface="Calibri"/>
              <a:buNone/>
            </a:pPr>
            <a:r>
              <a:rPr lang="en-US" sz="2800" b="1" i="0" u="none" strike="noStrike" cap="none">
                <a:solidFill>
                  <a:srgbClr val="000072"/>
                </a:solidFill>
                <a:latin typeface="Calibri"/>
                <a:ea typeface="Calibri"/>
                <a:cs typeface="Calibri"/>
                <a:sym typeface="Calibri"/>
              </a:rPr>
              <a:t>Water pH Protocol Data Entry</a:t>
            </a:r>
            <a:br>
              <a:rPr lang="en-US" sz="1400" b="0" i="0" u="none" strike="noStrike" cap="none">
                <a:solidFill>
                  <a:srgbClr val="000072"/>
                </a:solidFill>
                <a:latin typeface="Arial"/>
                <a:ea typeface="Arial"/>
                <a:cs typeface="Arial"/>
                <a:sym typeface="Arial"/>
              </a:rPr>
            </a:br>
            <a:endParaRPr sz="1400" b="0" i="0" u="none" strike="noStrike" cap="none">
              <a:solidFill>
                <a:srgbClr val="000000"/>
              </a:solidFill>
              <a:latin typeface="Arial"/>
              <a:ea typeface="Arial"/>
              <a:cs typeface="Arial"/>
              <a:sym typeface="Arial"/>
            </a:endParaRPr>
          </a:p>
        </p:txBody>
      </p:sp>
      <p:sp>
        <p:nvSpPr>
          <p:cNvPr id="534" name="Google Shape;534;p70"/>
          <p:cNvSpPr txBox="1"/>
          <p:nvPr/>
        </p:nvSpPr>
        <p:spPr>
          <a:xfrm>
            <a:off x="4913129" y="2794648"/>
            <a:ext cx="3525976" cy="120028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Select Water pH from the list of Hydrosphere protocols. Click Continue at the bottom of the screen.</a:t>
            </a:r>
            <a:endParaRPr/>
          </a:p>
        </p:txBody>
      </p:sp>
      <p:pic>
        <p:nvPicPr>
          <p:cNvPr id="535" name="Google Shape;535;p70" descr="A screenshot of the protocol selection page."/>
          <p:cNvPicPr preferRelativeResize="0"/>
          <p:nvPr/>
        </p:nvPicPr>
        <p:blipFill rotWithShape="1">
          <a:blip r:embed="rId3">
            <a:alphaModFix/>
          </a:blip>
          <a:srcRect/>
          <a:stretch/>
        </p:blipFill>
        <p:spPr>
          <a:xfrm>
            <a:off x="1992306" y="1866900"/>
            <a:ext cx="2483351" cy="4775200"/>
          </a:xfrm>
          <a:prstGeom prst="rect">
            <a:avLst/>
          </a:prstGeom>
          <a:noFill/>
          <a:ln>
            <a:noFill/>
          </a:ln>
        </p:spPr>
      </p:pic>
      <p:sp>
        <p:nvSpPr>
          <p:cNvPr id="2" name="Google Shape;643;p31">
            <a:extLst>
              <a:ext uri="{FF2B5EF4-FFF2-40B4-BE49-F238E27FC236}">
                <a16:creationId xmlns:a16="http://schemas.microsoft.com/office/drawing/2014/main" id="{8BFE0A99-D112-168A-36EC-3AEBB9AD38EB}"/>
              </a:ext>
            </a:extLst>
          </p:cNvPr>
          <p:cNvSpPr txBox="1"/>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26</a:t>
            </a:fld>
            <a:endParaRPr sz="1200" dirty="0">
              <a:solidFill>
                <a:srgbClr val="888888"/>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539"/>
        <p:cNvGrpSpPr/>
        <p:nvPr/>
      </p:nvGrpSpPr>
      <p:grpSpPr>
        <a:xfrm>
          <a:off x="0" y="0"/>
          <a:ext cx="0" cy="0"/>
          <a:chOff x="0" y="0"/>
          <a:chExt cx="0" cy="0"/>
        </a:xfrm>
      </p:grpSpPr>
      <p:sp>
        <p:nvSpPr>
          <p:cNvPr id="540" name="Google Shape;540;p71"/>
          <p:cNvSpPr txBox="1"/>
          <p:nvPr/>
        </p:nvSpPr>
        <p:spPr>
          <a:xfrm>
            <a:off x="1159510" y="832486"/>
            <a:ext cx="7886700"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72"/>
              </a:buClr>
              <a:buSzPts val="2800"/>
              <a:buFont typeface="Calibri"/>
              <a:buNone/>
            </a:pPr>
            <a:r>
              <a:rPr lang="en-US" sz="2800" b="1" i="0" u="none" strike="noStrike" cap="none">
                <a:solidFill>
                  <a:srgbClr val="000072"/>
                </a:solidFill>
                <a:latin typeface="Calibri"/>
                <a:ea typeface="Calibri"/>
                <a:cs typeface="Calibri"/>
                <a:sym typeface="Calibri"/>
              </a:rPr>
              <a:t>Water pH Protocol Site Information</a:t>
            </a:r>
            <a:br>
              <a:rPr lang="en-US" sz="1400" b="0" i="0" u="none" strike="noStrike" cap="none">
                <a:solidFill>
                  <a:srgbClr val="000072"/>
                </a:solidFill>
                <a:latin typeface="Arial"/>
                <a:ea typeface="Arial"/>
                <a:cs typeface="Arial"/>
                <a:sym typeface="Arial"/>
              </a:rPr>
            </a:br>
            <a:endParaRPr sz="1400" b="0" i="0" u="none" strike="noStrike" cap="none">
              <a:solidFill>
                <a:srgbClr val="000000"/>
              </a:solidFill>
              <a:latin typeface="Arial"/>
              <a:ea typeface="Arial"/>
              <a:cs typeface="Arial"/>
              <a:sym typeface="Arial"/>
            </a:endParaRPr>
          </a:p>
        </p:txBody>
      </p:sp>
      <p:sp>
        <p:nvSpPr>
          <p:cNvPr id="541" name="Google Shape;541;p71"/>
          <p:cNvSpPr txBox="1"/>
          <p:nvPr/>
        </p:nvSpPr>
        <p:spPr>
          <a:xfrm>
            <a:off x="5540828" y="2716882"/>
            <a:ext cx="3525976" cy="175432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If you have not already created a Hydrosphere site, create one now.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Click “New Site” at the bottom of the site location screen and choose a name for your new site. </a:t>
            </a:r>
            <a:endParaRPr sz="1400" b="0" i="0" u="none" strike="noStrike" cap="none">
              <a:solidFill>
                <a:srgbClr val="000000"/>
              </a:solidFill>
              <a:latin typeface="Arial"/>
              <a:ea typeface="Arial"/>
              <a:cs typeface="Arial"/>
              <a:sym typeface="Arial"/>
            </a:endParaRPr>
          </a:p>
        </p:txBody>
      </p:sp>
      <p:pic>
        <p:nvPicPr>
          <p:cNvPr id="542" name="Google Shape;542;p71" descr="Screenshot showing new site creation page. If you do not already have a hydrosphere site created, make one now."/>
          <p:cNvPicPr preferRelativeResize="0"/>
          <p:nvPr/>
        </p:nvPicPr>
        <p:blipFill rotWithShape="1">
          <a:blip r:embed="rId3">
            <a:alphaModFix/>
          </a:blip>
          <a:srcRect/>
          <a:stretch/>
        </p:blipFill>
        <p:spPr>
          <a:xfrm>
            <a:off x="2434772" y="1777999"/>
            <a:ext cx="2543627" cy="4814723"/>
          </a:xfrm>
          <a:prstGeom prst="rect">
            <a:avLst/>
          </a:prstGeom>
          <a:noFill/>
          <a:ln>
            <a:noFill/>
          </a:ln>
        </p:spPr>
      </p:pic>
      <p:sp>
        <p:nvSpPr>
          <p:cNvPr id="2" name="Google Shape;643;p31">
            <a:extLst>
              <a:ext uri="{FF2B5EF4-FFF2-40B4-BE49-F238E27FC236}">
                <a16:creationId xmlns:a16="http://schemas.microsoft.com/office/drawing/2014/main" id="{D2963835-DCE3-8840-3E58-E7565D080ED2}"/>
              </a:ext>
            </a:extLst>
          </p:cNvPr>
          <p:cNvSpPr txBox="1"/>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27</a:t>
            </a:fld>
            <a:endParaRPr sz="1200" dirty="0">
              <a:solidFill>
                <a:srgbClr val="888888"/>
              </a:solidFill>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546"/>
        <p:cNvGrpSpPr/>
        <p:nvPr/>
      </p:nvGrpSpPr>
      <p:grpSpPr>
        <a:xfrm>
          <a:off x="0" y="0"/>
          <a:ext cx="0" cy="0"/>
          <a:chOff x="0" y="0"/>
          <a:chExt cx="0" cy="0"/>
        </a:xfrm>
      </p:grpSpPr>
      <p:sp>
        <p:nvSpPr>
          <p:cNvPr id="547" name="Google Shape;547;p72"/>
          <p:cNvSpPr txBox="1"/>
          <p:nvPr/>
        </p:nvSpPr>
        <p:spPr>
          <a:xfrm>
            <a:off x="1159510" y="832486"/>
            <a:ext cx="7886700"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72"/>
              </a:buClr>
              <a:buSzPts val="2800"/>
              <a:buFont typeface="Calibri"/>
              <a:buNone/>
            </a:pPr>
            <a:r>
              <a:rPr lang="en-US" sz="2800" b="1" i="0" u="none" strike="noStrike" cap="none">
                <a:solidFill>
                  <a:srgbClr val="000072"/>
                </a:solidFill>
                <a:latin typeface="Calibri"/>
                <a:ea typeface="Calibri"/>
                <a:cs typeface="Calibri"/>
                <a:sym typeface="Calibri"/>
              </a:rPr>
              <a:t>Water pH Protocol Site Information</a:t>
            </a:r>
            <a:br>
              <a:rPr lang="en-US" sz="1400" b="0" i="0" u="none" strike="noStrike" cap="none">
                <a:solidFill>
                  <a:srgbClr val="000072"/>
                </a:solidFill>
                <a:latin typeface="Arial"/>
                <a:ea typeface="Arial"/>
                <a:cs typeface="Arial"/>
                <a:sym typeface="Arial"/>
              </a:rPr>
            </a:br>
            <a:endParaRPr sz="1400" b="0" i="0" u="none" strike="noStrike" cap="none">
              <a:solidFill>
                <a:srgbClr val="000000"/>
              </a:solidFill>
              <a:latin typeface="Arial"/>
              <a:ea typeface="Arial"/>
              <a:cs typeface="Arial"/>
              <a:sym typeface="Arial"/>
            </a:endParaRPr>
          </a:p>
        </p:txBody>
      </p:sp>
      <p:pic>
        <p:nvPicPr>
          <p:cNvPr id="548" name="Google Shape;548;p72" descr="Screenshot showing new site information fields. If you do not already have a hdyrosphere site created, enter the Water Body Name and select the Water Body Type and Water Body Source from the dropdown list of options."/>
          <p:cNvPicPr preferRelativeResize="0"/>
          <p:nvPr/>
        </p:nvPicPr>
        <p:blipFill rotWithShape="1">
          <a:blip r:embed="rId3">
            <a:alphaModFix/>
          </a:blip>
          <a:srcRect/>
          <a:stretch/>
        </p:blipFill>
        <p:spPr>
          <a:xfrm>
            <a:off x="2708353" y="2118732"/>
            <a:ext cx="2178710" cy="4236232"/>
          </a:xfrm>
          <a:prstGeom prst="rect">
            <a:avLst/>
          </a:prstGeom>
          <a:noFill/>
          <a:ln w="9525" cap="flat" cmpd="sng">
            <a:solidFill>
              <a:schemeClr val="dk1"/>
            </a:solidFill>
            <a:prstDash val="solid"/>
            <a:round/>
            <a:headEnd type="none" w="sm" len="sm"/>
            <a:tailEnd type="none" w="sm" len="sm"/>
          </a:ln>
        </p:spPr>
      </p:pic>
      <p:sp>
        <p:nvSpPr>
          <p:cNvPr id="549" name="Google Shape;549;p72"/>
          <p:cNvSpPr txBox="1"/>
          <p:nvPr/>
        </p:nvSpPr>
        <p:spPr>
          <a:xfrm>
            <a:off x="5186728" y="2592729"/>
            <a:ext cx="3731623" cy="3762234"/>
          </a:xfrm>
          <a:prstGeom prst="rect">
            <a:avLst/>
          </a:prstGeom>
          <a:noFill/>
          <a:ln>
            <a:noFill/>
          </a:ln>
        </p:spPr>
        <p:txBody>
          <a:bodyPr spcFirstLastPara="1" wrap="square" lIns="91425" tIns="45700" rIns="91425" bIns="45700" anchor="t" anchorCtr="0">
            <a:normAutofit/>
          </a:bodyPr>
          <a:lstStyle/>
          <a:p>
            <a:pPr marL="228600" marR="0" lvl="0" indent="-228600" algn="l" rtl="0">
              <a:lnSpc>
                <a:spcPct val="90000"/>
              </a:lnSpc>
              <a:spcBef>
                <a:spcPts val="0"/>
              </a:spcBef>
              <a:spcAft>
                <a:spcPts val="0"/>
              </a:spcAft>
              <a:buClr>
                <a:srgbClr val="000000"/>
              </a:buClr>
              <a:buSzPts val="2000"/>
              <a:buFont typeface="Arial"/>
              <a:buChar char="•"/>
            </a:pPr>
            <a:r>
              <a:rPr lang="en-US" sz="2000" b="0" i="0" u="none" strike="noStrike" cap="none">
                <a:solidFill>
                  <a:srgbClr val="000000"/>
                </a:solidFill>
                <a:latin typeface="Calibri"/>
                <a:ea typeface="Calibri"/>
                <a:cs typeface="Calibri"/>
                <a:sym typeface="Calibri"/>
              </a:rPr>
              <a:t>Enter the Water Body Name. </a:t>
            </a:r>
            <a:endParaRPr sz="2800" b="0" i="0" u="none" strike="noStrike" cap="none">
              <a:solidFill>
                <a:schemeClr val="dk1"/>
              </a:solidFill>
              <a:latin typeface="Calibri"/>
              <a:ea typeface="Calibri"/>
              <a:cs typeface="Calibri"/>
              <a:sym typeface="Calibri"/>
            </a:endParaRPr>
          </a:p>
          <a:p>
            <a:pPr marL="228600" marR="0" lvl="0" indent="-101600" algn="l" rtl="0">
              <a:lnSpc>
                <a:spcPct val="90000"/>
              </a:lnSpc>
              <a:spcBef>
                <a:spcPts val="1000"/>
              </a:spcBef>
              <a:spcAft>
                <a:spcPts val="0"/>
              </a:spcAft>
              <a:buClr>
                <a:schemeClr val="dk1"/>
              </a:buClr>
              <a:buSzPts val="2000"/>
              <a:buFont typeface="Arial"/>
              <a:buNone/>
            </a:pPr>
            <a:endParaRPr sz="2000" b="0" i="0" u="none" strike="noStrike" cap="none">
              <a:solidFill>
                <a:srgbClr val="000000"/>
              </a:solidFill>
              <a:latin typeface="Calibri"/>
              <a:ea typeface="Calibri"/>
              <a:cs typeface="Calibri"/>
              <a:sym typeface="Calibri"/>
            </a:endParaRPr>
          </a:p>
          <a:p>
            <a:pPr marL="228600" marR="0" lvl="0" indent="-228600" algn="l" rtl="0">
              <a:lnSpc>
                <a:spcPct val="90000"/>
              </a:lnSpc>
              <a:spcBef>
                <a:spcPts val="1000"/>
              </a:spcBef>
              <a:spcAft>
                <a:spcPts val="0"/>
              </a:spcAft>
              <a:buClr>
                <a:srgbClr val="000000"/>
              </a:buClr>
              <a:buSzPts val="2000"/>
              <a:buFont typeface="Arial"/>
              <a:buChar char="•"/>
            </a:pPr>
            <a:r>
              <a:rPr lang="en-US" sz="2000" b="0" i="0" u="none" strike="noStrike" cap="none">
                <a:solidFill>
                  <a:srgbClr val="000000"/>
                </a:solidFill>
                <a:latin typeface="Calibri"/>
                <a:ea typeface="Calibri"/>
                <a:cs typeface="Calibri"/>
                <a:sym typeface="Calibri"/>
              </a:rPr>
              <a:t>Select the Water Body Type and Water Body Source from the dropdown list of options.</a:t>
            </a:r>
            <a:endParaRPr sz="2800" b="0" i="0" u="none" strike="noStrike" cap="none">
              <a:solidFill>
                <a:schemeClr val="dk1"/>
              </a:solidFill>
              <a:latin typeface="Calibri"/>
              <a:ea typeface="Calibri"/>
              <a:cs typeface="Calibri"/>
              <a:sym typeface="Calibri"/>
            </a:endParaRPr>
          </a:p>
        </p:txBody>
      </p:sp>
      <p:sp>
        <p:nvSpPr>
          <p:cNvPr id="2" name="Google Shape;643;p31">
            <a:extLst>
              <a:ext uri="{FF2B5EF4-FFF2-40B4-BE49-F238E27FC236}">
                <a16:creationId xmlns:a16="http://schemas.microsoft.com/office/drawing/2014/main" id="{7007D804-CF57-DD86-A2E8-62846B65CEDF}"/>
              </a:ext>
            </a:extLst>
          </p:cNvPr>
          <p:cNvSpPr txBox="1"/>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28</a:t>
            </a:fld>
            <a:endParaRPr sz="1200" dirty="0">
              <a:solidFill>
                <a:srgbClr val="888888"/>
              </a:solidFill>
              <a:latin typeface="Calibri"/>
              <a:ea typeface="Calibri"/>
              <a:cs typeface="Calibri"/>
              <a:sym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553"/>
        <p:cNvGrpSpPr/>
        <p:nvPr/>
      </p:nvGrpSpPr>
      <p:grpSpPr>
        <a:xfrm>
          <a:off x="0" y="0"/>
          <a:ext cx="0" cy="0"/>
          <a:chOff x="0" y="0"/>
          <a:chExt cx="0" cy="0"/>
        </a:xfrm>
      </p:grpSpPr>
      <p:sp>
        <p:nvSpPr>
          <p:cNvPr id="554" name="Google Shape;554;p73"/>
          <p:cNvSpPr txBox="1"/>
          <p:nvPr/>
        </p:nvSpPr>
        <p:spPr>
          <a:xfrm>
            <a:off x="1159510" y="832486"/>
            <a:ext cx="7886700"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72"/>
              </a:buClr>
              <a:buSzPts val="2800"/>
              <a:buFont typeface="Calibri"/>
              <a:buNone/>
            </a:pPr>
            <a:r>
              <a:rPr lang="en-US" sz="2800" b="1" i="0" u="none" strike="noStrike" cap="none">
                <a:solidFill>
                  <a:srgbClr val="000072"/>
                </a:solidFill>
                <a:latin typeface="Calibri"/>
                <a:ea typeface="Calibri"/>
                <a:cs typeface="Calibri"/>
                <a:sym typeface="Calibri"/>
              </a:rPr>
              <a:t>Entering Measurement Data</a:t>
            </a:r>
            <a:br>
              <a:rPr lang="en-US" sz="1400" b="0" i="0" u="none" strike="noStrike" cap="none">
                <a:solidFill>
                  <a:srgbClr val="000072"/>
                </a:solidFill>
                <a:latin typeface="Arial"/>
                <a:ea typeface="Arial"/>
                <a:cs typeface="Arial"/>
                <a:sym typeface="Arial"/>
              </a:rPr>
            </a:br>
            <a:endParaRPr sz="1400" b="0" i="0" u="none" strike="noStrike" cap="none">
              <a:solidFill>
                <a:srgbClr val="000000"/>
              </a:solidFill>
              <a:latin typeface="Arial"/>
              <a:ea typeface="Arial"/>
              <a:cs typeface="Arial"/>
              <a:sym typeface="Arial"/>
            </a:endParaRPr>
          </a:p>
        </p:txBody>
      </p:sp>
      <p:sp>
        <p:nvSpPr>
          <p:cNvPr id="555" name="Google Shape;555;p73"/>
          <p:cNvSpPr txBox="1"/>
          <p:nvPr/>
        </p:nvSpPr>
        <p:spPr>
          <a:xfrm>
            <a:off x="5220182" y="2592729"/>
            <a:ext cx="3731623" cy="3762234"/>
          </a:xfrm>
          <a:prstGeom prst="rect">
            <a:avLst/>
          </a:prstGeom>
          <a:noFill/>
          <a:ln>
            <a:noFill/>
          </a:ln>
        </p:spPr>
        <p:txBody>
          <a:bodyPr spcFirstLastPara="1" wrap="square" lIns="91425" tIns="45700" rIns="91425" bIns="45700" anchor="t" anchorCtr="0">
            <a:normAutofit/>
          </a:bodyPr>
          <a:lstStyle/>
          <a:p>
            <a:pPr marL="228600" marR="0" lvl="0" indent="-228600" algn="l" rtl="0">
              <a:lnSpc>
                <a:spcPct val="90000"/>
              </a:lnSpc>
              <a:spcBef>
                <a:spcPts val="0"/>
              </a:spcBef>
              <a:spcAft>
                <a:spcPts val="0"/>
              </a:spcAft>
              <a:buClr>
                <a:srgbClr val="000000"/>
              </a:buClr>
              <a:buSzPts val="2000"/>
              <a:buFont typeface="Arial"/>
              <a:buChar char="•"/>
            </a:pPr>
            <a:r>
              <a:rPr lang="en-US" sz="2000" b="0" i="0" u="none" strike="noStrike" cap="none">
                <a:solidFill>
                  <a:srgbClr val="000000"/>
                </a:solidFill>
                <a:latin typeface="Calibri"/>
                <a:ea typeface="Calibri"/>
                <a:cs typeface="Calibri"/>
                <a:sym typeface="Calibri"/>
              </a:rPr>
              <a:t>Enter the date and time you took the measurements. </a:t>
            </a:r>
            <a:endParaRPr sz="2800" b="0" i="0" u="none" strike="noStrike" cap="none">
              <a:solidFill>
                <a:schemeClr val="dk1"/>
              </a:solidFill>
              <a:latin typeface="Calibri"/>
              <a:ea typeface="Calibri"/>
              <a:cs typeface="Calibri"/>
              <a:sym typeface="Calibri"/>
            </a:endParaRPr>
          </a:p>
          <a:p>
            <a:pPr marL="228600" marR="0" lvl="0" indent="-101600" algn="l" rtl="0">
              <a:lnSpc>
                <a:spcPct val="90000"/>
              </a:lnSpc>
              <a:spcBef>
                <a:spcPts val="1000"/>
              </a:spcBef>
              <a:spcAft>
                <a:spcPts val="0"/>
              </a:spcAft>
              <a:buClr>
                <a:schemeClr val="dk1"/>
              </a:buClr>
              <a:buSzPts val="2000"/>
              <a:buFont typeface="Arial"/>
              <a:buNone/>
            </a:pPr>
            <a:endParaRPr sz="2000" b="0" i="0" u="none" strike="noStrike" cap="none">
              <a:solidFill>
                <a:srgbClr val="000000"/>
              </a:solidFill>
              <a:latin typeface="Calibri"/>
              <a:ea typeface="Calibri"/>
              <a:cs typeface="Calibri"/>
              <a:sym typeface="Calibri"/>
            </a:endParaRPr>
          </a:p>
          <a:p>
            <a:pPr marL="228600" marR="0" lvl="0" indent="-228600" algn="l" rtl="0">
              <a:lnSpc>
                <a:spcPct val="90000"/>
              </a:lnSpc>
              <a:spcBef>
                <a:spcPts val="1000"/>
              </a:spcBef>
              <a:spcAft>
                <a:spcPts val="0"/>
              </a:spcAft>
              <a:buClr>
                <a:srgbClr val="000000"/>
              </a:buClr>
              <a:buSzPts val="2000"/>
              <a:buFont typeface="Arial"/>
              <a:buChar char="•"/>
            </a:pPr>
            <a:r>
              <a:rPr lang="en-US" sz="2000" b="0" i="0" u="none" strike="noStrike" cap="none">
                <a:solidFill>
                  <a:srgbClr val="000000"/>
                </a:solidFill>
                <a:latin typeface="Calibri"/>
                <a:ea typeface="Calibri"/>
                <a:cs typeface="Calibri"/>
                <a:sym typeface="Calibri"/>
              </a:rPr>
              <a:t>Once you enter the date, select Set Water Body State to enter your data.</a:t>
            </a:r>
            <a:endParaRPr sz="2800" b="0" i="0" u="none" strike="noStrike" cap="none">
              <a:solidFill>
                <a:schemeClr val="dk1"/>
              </a:solidFill>
              <a:latin typeface="Calibri"/>
              <a:ea typeface="Calibri"/>
              <a:cs typeface="Calibri"/>
              <a:sym typeface="Calibri"/>
            </a:endParaRPr>
          </a:p>
        </p:txBody>
      </p:sp>
      <p:pic>
        <p:nvPicPr>
          <p:cNvPr id="556" name="Google Shape;556;p73" descr="Screenshot showing date and time entry page"/>
          <p:cNvPicPr preferRelativeResize="0"/>
          <p:nvPr/>
        </p:nvPicPr>
        <p:blipFill rotWithShape="1">
          <a:blip r:embed="rId3">
            <a:alphaModFix/>
          </a:blip>
          <a:srcRect/>
          <a:stretch/>
        </p:blipFill>
        <p:spPr>
          <a:xfrm>
            <a:off x="2265885" y="2235450"/>
            <a:ext cx="2306115" cy="4486026"/>
          </a:xfrm>
          <a:prstGeom prst="rect">
            <a:avLst/>
          </a:prstGeom>
          <a:noFill/>
          <a:ln>
            <a:noFill/>
          </a:ln>
        </p:spPr>
      </p:pic>
      <p:sp>
        <p:nvSpPr>
          <p:cNvPr id="2" name="Google Shape;643;p31">
            <a:extLst>
              <a:ext uri="{FF2B5EF4-FFF2-40B4-BE49-F238E27FC236}">
                <a16:creationId xmlns:a16="http://schemas.microsoft.com/office/drawing/2014/main" id="{D5E8C2D0-3E4B-1479-892B-8DAE06637277}"/>
              </a:ext>
            </a:extLst>
          </p:cNvPr>
          <p:cNvSpPr txBox="1"/>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29</a:t>
            </a:fld>
            <a:endParaRPr sz="1200" dirty="0">
              <a:solidFill>
                <a:srgbClr val="888888"/>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sp>
        <p:nvSpPr>
          <p:cNvPr id="280" name="Google Shape;280;p3"/>
          <p:cNvSpPr txBox="1"/>
          <p:nvPr/>
        </p:nvSpPr>
        <p:spPr>
          <a:xfrm>
            <a:off x="1265988" y="1077322"/>
            <a:ext cx="7518179" cy="4001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rgbClr val="000072"/>
                </a:solidFill>
                <a:latin typeface="Calibri"/>
                <a:ea typeface="Calibri"/>
                <a:cs typeface="Calibri"/>
                <a:sym typeface="Calibri"/>
              </a:rPr>
              <a:t>The Hydrosphere</a:t>
            </a:r>
            <a:endParaRPr sz="2000" b="0" i="0" u="none" strike="noStrike" cap="none">
              <a:solidFill>
                <a:schemeClr val="dk1"/>
              </a:solidFill>
              <a:latin typeface="Calibri"/>
              <a:ea typeface="Calibri"/>
              <a:cs typeface="Calibri"/>
              <a:sym typeface="Calibri"/>
            </a:endParaRPr>
          </a:p>
        </p:txBody>
      </p:sp>
      <p:sp>
        <p:nvSpPr>
          <p:cNvPr id="281" name="Google Shape;281;p3"/>
          <p:cNvSpPr txBox="1"/>
          <p:nvPr/>
        </p:nvSpPr>
        <p:spPr>
          <a:xfrm>
            <a:off x="1315137" y="1477432"/>
            <a:ext cx="3815663" cy="526298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The hydrosphere is the part of the Earth system that includes water, ice and water vapor. Water participates in many important natural chemical reactions and is a good solvent. Changing any part of the Earth system, such as the amount or type of vegetation in a region or from natural land cover to an impervious one, can affect the rest of the system. Rain and snow capture aerosols from the air. Acidic water slowly dissolves rocks, placing dissolved solids in water. Dissolved or suspended impurities determine water's chemical composition.</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Current measurement programs in many areas of the world cover only a few water bodies a few times during the year. GLOBE Hydrosphere protocols will allow you to collect valuable data to help fill these gaps and improve our understanding of Earth's natural waters.</a:t>
            </a:r>
            <a:endParaRPr sz="1600" b="0" i="0" u="none" strike="noStrike" cap="none">
              <a:solidFill>
                <a:schemeClr val="dk1"/>
              </a:solidFill>
              <a:latin typeface="Calibri"/>
              <a:ea typeface="Calibri"/>
              <a:cs typeface="Calibri"/>
              <a:sym typeface="Calibri"/>
            </a:endParaRPr>
          </a:p>
        </p:txBody>
      </p:sp>
      <p:sp>
        <p:nvSpPr>
          <p:cNvPr id="282" name="Google Shape;282;p3"/>
          <p:cNvSpPr txBox="1"/>
          <p:nvPr/>
        </p:nvSpPr>
        <p:spPr>
          <a:xfrm>
            <a:off x="5702301" y="5272017"/>
            <a:ext cx="2747432"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1" u="none" strike="noStrike" cap="none">
                <a:solidFill>
                  <a:schemeClr val="dk1"/>
                </a:solidFill>
                <a:latin typeface="Calibri"/>
                <a:ea typeface="Calibri"/>
                <a:cs typeface="Calibri"/>
                <a:sym typeface="Calibri"/>
              </a:rPr>
              <a:t>The Earth System: Energy flows and matter cycles. </a:t>
            </a:r>
            <a:endParaRPr sz="1400" b="0" i="1" u="none" strike="noStrike" cap="none">
              <a:solidFill>
                <a:schemeClr val="dk1"/>
              </a:solidFill>
              <a:latin typeface="Calibri"/>
              <a:ea typeface="Calibri"/>
              <a:cs typeface="Calibri"/>
              <a:sym typeface="Calibri"/>
            </a:endParaRPr>
          </a:p>
        </p:txBody>
      </p:sp>
      <p:pic>
        <p:nvPicPr>
          <p:cNvPr id="283" name="Google Shape;283;p3" descr="Earth system diagram: Energy flows and matter cycles through the Earth's biosphere, hydrosphere, atmosphere and pedosphere (soil). The cycles are powered by the Sun's energy. "/>
          <p:cNvPicPr preferRelativeResize="0"/>
          <p:nvPr/>
        </p:nvPicPr>
        <p:blipFill rotWithShape="1">
          <a:blip r:embed="rId3">
            <a:alphaModFix/>
          </a:blip>
          <a:srcRect/>
          <a:stretch/>
        </p:blipFill>
        <p:spPr>
          <a:xfrm>
            <a:off x="5164668" y="1477432"/>
            <a:ext cx="3979332" cy="378605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560"/>
        <p:cNvGrpSpPr/>
        <p:nvPr/>
      </p:nvGrpSpPr>
      <p:grpSpPr>
        <a:xfrm>
          <a:off x="0" y="0"/>
          <a:ext cx="0" cy="0"/>
          <a:chOff x="0" y="0"/>
          <a:chExt cx="0" cy="0"/>
        </a:xfrm>
      </p:grpSpPr>
      <p:sp>
        <p:nvSpPr>
          <p:cNvPr id="561" name="Google Shape;561;p74"/>
          <p:cNvSpPr txBox="1"/>
          <p:nvPr/>
        </p:nvSpPr>
        <p:spPr>
          <a:xfrm>
            <a:off x="1159510" y="832486"/>
            <a:ext cx="7886700"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72"/>
              </a:buClr>
              <a:buSzPts val="2800"/>
              <a:buFont typeface="Calibri"/>
              <a:buNone/>
            </a:pPr>
            <a:r>
              <a:rPr lang="en-US" sz="2800" b="1" i="0" u="none" strike="noStrike" cap="none">
                <a:solidFill>
                  <a:srgbClr val="000072"/>
                </a:solidFill>
                <a:latin typeface="Calibri"/>
                <a:ea typeface="Calibri"/>
                <a:cs typeface="Calibri"/>
                <a:sym typeface="Calibri"/>
              </a:rPr>
              <a:t>Enter the Water Body State</a:t>
            </a:r>
            <a:br>
              <a:rPr lang="en-US" sz="1400" b="0" i="0" u="none" strike="noStrike" cap="none">
                <a:solidFill>
                  <a:srgbClr val="000072"/>
                </a:solidFill>
                <a:latin typeface="Arial"/>
                <a:ea typeface="Arial"/>
                <a:cs typeface="Arial"/>
                <a:sym typeface="Arial"/>
              </a:rPr>
            </a:br>
            <a:endParaRPr sz="1400" b="0" i="0" u="none" strike="noStrike" cap="none">
              <a:solidFill>
                <a:srgbClr val="000000"/>
              </a:solidFill>
              <a:latin typeface="Arial"/>
              <a:ea typeface="Arial"/>
              <a:cs typeface="Arial"/>
              <a:sym typeface="Arial"/>
            </a:endParaRPr>
          </a:p>
        </p:txBody>
      </p:sp>
      <p:sp>
        <p:nvSpPr>
          <p:cNvPr id="562" name="Google Shape;562;p74"/>
          <p:cNvSpPr txBox="1"/>
          <p:nvPr/>
        </p:nvSpPr>
        <p:spPr>
          <a:xfrm>
            <a:off x="5142822" y="2909076"/>
            <a:ext cx="3731623" cy="3762234"/>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rgbClr val="000000"/>
              </a:buClr>
              <a:buSzPts val="2000"/>
              <a:buFont typeface="Arial"/>
              <a:buNone/>
            </a:pPr>
            <a:r>
              <a:rPr lang="en-US" sz="2400" b="0" i="0" u="none" strike="noStrike" cap="none" dirty="0">
                <a:solidFill>
                  <a:schemeClr val="dk1"/>
                </a:solidFill>
                <a:latin typeface="Calibri"/>
                <a:ea typeface="Calibri"/>
                <a:cs typeface="Calibri"/>
                <a:sym typeface="Calibri"/>
              </a:rPr>
              <a:t>Select the Water Body State from the dropdown list of options.</a:t>
            </a:r>
          </a:p>
          <a:p>
            <a:pPr marL="0" marR="0" lvl="0" indent="0" algn="l" rtl="0">
              <a:lnSpc>
                <a:spcPct val="90000"/>
              </a:lnSpc>
              <a:spcBef>
                <a:spcPts val="0"/>
              </a:spcBef>
              <a:spcAft>
                <a:spcPts val="0"/>
              </a:spcAft>
              <a:buClr>
                <a:srgbClr val="000000"/>
              </a:buClr>
              <a:buSzPts val="2000"/>
              <a:buFont typeface="Arial"/>
              <a:buNone/>
            </a:pPr>
            <a:endParaRPr lang="en-US" sz="2400" dirty="0">
              <a:solidFill>
                <a:schemeClr val="dk1"/>
              </a:solidFill>
              <a:latin typeface="Calibri"/>
              <a:cs typeface="Calibri"/>
              <a:sym typeface="Calibri"/>
            </a:endParaRPr>
          </a:p>
          <a:p>
            <a:pPr>
              <a:lnSpc>
                <a:spcPct val="90000"/>
              </a:lnSpc>
              <a:buSzPts val="2000"/>
            </a:pPr>
            <a:endParaRPr lang="en-US" b="1" i="1" dirty="0">
              <a:latin typeface="Calibri"/>
              <a:ea typeface="Calibri"/>
              <a:cs typeface="Calibri"/>
              <a:sym typeface="Calibri"/>
            </a:endParaRPr>
          </a:p>
          <a:p>
            <a:pPr>
              <a:lnSpc>
                <a:spcPct val="90000"/>
              </a:lnSpc>
              <a:buSzPts val="2000"/>
            </a:pPr>
            <a:r>
              <a:rPr lang="en-US" b="1" i="1" dirty="0">
                <a:latin typeface="Calibri"/>
                <a:ea typeface="Calibri"/>
                <a:cs typeface="Calibri"/>
                <a:sym typeface="Calibri"/>
              </a:rPr>
              <a:t>Data entry is allowed only when the state is set as “normal.” If the water body is dry, frozen or flooded, the system will not allow the measurements to be entered. </a:t>
            </a:r>
          </a:p>
          <a:p>
            <a:pPr marL="0" marR="0" lvl="0" indent="0" algn="l" rtl="0">
              <a:lnSpc>
                <a:spcPct val="90000"/>
              </a:lnSpc>
              <a:spcBef>
                <a:spcPts val="0"/>
              </a:spcBef>
              <a:spcAft>
                <a:spcPts val="0"/>
              </a:spcAft>
              <a:buClr>
                <a:srgbClr val="000000"/>
              </a:buClr>
              <a:buSzPts val="2000"/>
              <a:buFont typeface="Arial"/>
              <a:buNone/>
            </a:pPr>
            <a:endParaRPr dirty="0"/>
          </a:p>
        </p:txBody>
      </p:sp>
      <p:pic>
        <p:nvPicPr>
          <p:cNvPr id="563" name="Google Shape;563;p74" descr="First screenshot showing data entry for the water body state. Select the Water Body State from the list of dropdown options. Options are Normal, Frozen, Dry, Flooded, and Unreachable."/>
          <p:cNvPicPr preferRelativeResize="0"/>
          <p:nvPr/>
        </p:nvPicPr>
        <p:blipFill rotWithShape="1">
          <a:blip r:embed="rId3">
            <a:alphaModFix/>
          </a:blip>
          <a:srcRect/>
          <a:stretch/>
        </p:blipFill>
        <p:spPr>
          <a:xfrm>
            <a:off x="2397278" y="2067275"/>
            <a:ext cx="2250145" cy="4471638"/>
          </a:xfrm>
          <a:prstGeom prst="rect">
            <a:avLst/>
          </a:prstGeom>
          <a:noFill/>
          <a:ln>
            <a:noFill/>
          </a:ln>
        </p:spPr>
      </p:pic>
      <p:sp>
        <p:nvSpPr>
          <p:cNvPr id="2" name="Google Shape;643;p31">
            <a:extLst>
              <a:ext uri="{FF2B5EF4-FFF2-40B4-BE49-F238E27FC236}">
                <a16:creationId xmlns:a16="http://schemas.microsoft.com/office/drawing/2014/main" id="{179906A6-EB92-C0B3-D79F-1920FF5952EB}"/>
              </a:ext>
            </a:extLst>
          </p:cNvPr>
          <p:cNvSpPr txBox="1"/>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30</a:t>
            </a:fld>
            <a:endParaRPr sz="1200" dirty="0">
              <a:solidFill>
                <a:srgbClr val="888888"/>
              </a:solidFill>
              <a:latin typeface="Calibri"/>
              <a:ea typeface="Calibri"/>
              <a:cs typeface="Calibri"/>
              <a:sym typeface="Calibri"/>
            </a:endParaRPr>
          </a:p>
        </p:txBody>
      </p:sp>
      <p:pic>
        <p:nvPicPr>
          <p:cNvPr id="3" name="Google Shape;472;p21" descr="1_AttentionICON_8_14_15.png">
            <a:extLst>
              <a:ext uri="{FF2B5EF4-FFF2-40B4-BE49-F238E27FC236}">
                <a16:creationId xmlns:a16="http://schemas.microsoft.com/office/drawing/2014/main" id="{4BF1F3CB-88D0-D595-9F36-07B72CED3032}"/>
              </a:ext>
            </a:extLst>
          </p:cNvPr>
          <p:cNvPicPr preferRelativeResize="0"/>
          <p:nvPr/>
        </p:nvPicPr>
        <p:blipFill rotWithShape="1">
          <a:blip r:embed="rId4">
            <a:alphaModFix/>
          </a:blip>
          <a:srcRect/>
          <a:stretch/>
        </p:blipFill>
        <p:spPr>
          <a:xfrm>
            <a:off x="4647423" y="4495263"/>
            <a:ext cx="399410" cy="409377"/>
          </a:xfrm>
          <a:prstGeom prst="rect">
            <a:avLst/>
          </a:prstGeom>
          <a:noFill/>
          <a:ln>
            <a:noFill/>
          </a:ln>
          <a:effectLst>
            <a:outerShdw blurRad="292100" dist="139700" dir="2700000" algn="tl" rotWithShape="0">
              <a:srgbClr val="333333">
                <a:alpha val="64313"/>
              </a:srgbClr>
            </a:outerShdw>
          </a:effec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567"/>
        <p:cNvGrpSpPr/>
        <p:nvPr/>
      </p:nvGrpSpPr>
      <p:grpSpPr>
        <a:xfrm>
          <a:off x="0" y="0"/>
          <a:ext cx="0" cy="0"/>
          <a:chOff x="0" y="0"/>
          <a:chExt cx="0" cy="0"/>
        </a:xfrm>
      </p:grpSpPr>
      <p:sp>
        <p:nvSpPr>
          <p:cNvPr id="568" name="Google Shape;568;p75"/>
          <p:cNvSpPr txBox="1"/>
          <p:nvPr/>
        </p:nvSpPr>
        <p:spPr>
          <a:xfrm>
            <a:off x="1159510" y="832486"/>
            <a:ext cx="7886700"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72"/>
              </a:buClr>
              <a:buSzPts val="2800"/>
              <a:buFont typeface="Calibri"/>
              <a:buNone/>
            </a:pPr>
            <a:r>
              <a:rPr lang="en-US" sz="2800" b="1" i="0" u="none" strike="noStrike" cap="none">
                <a:solidFill>
                  <a:srgbClr val="000072"/>
                </a:solidFill>
                <a:latin typeface="Calibri"/>
                <a:ea typeface="Calibri"/>
                <a:cs typeface="Calibri"/>
                <a:sym typeface="Calibri"/>
              </a:rPr>
              <a:t>Enter Water pH Measurement Data</a:t>
            </a:r>
            <a:br>
              <a:rPr lang="en-US" sz="1400" b="0" i="0" u="none" strike="noStrike" cap="none">
                <a:solidFill>
                  <a:srgbClr val="000072"/>
                </a:solidFill>
                <a:latin typeface="Arial"/>
                <a:ea typeface="Arial"/>
                <a:cs typeface="Arial"/>
                <a:sym typeface="Arial"/>
              </a:rPr>
            </a:br>
            <a:endParaRPr sz="1400" b="0" i="0" u="none" strike="noStrike" cap="none">
              <a:solidFill>
                <a:srgbClr val="000000"/>
              </a:solidFill>
              <a:latin typeface="Arial"/>
              <a:ea typeface="Arial"/>
              <a:cs typeface="Arial"/>
              <a:sym typeface="Arial"/>
            </a:endParaRPr>
          </a:p>
        </p:txBody>
      </p:sp>
      <p:sp>
        <p:nvSpPr>
          <p:cNvPr id="569" name="Google Shape;569;p75"/>
          <p:cNvSpPr txBox="1"/>
          <p:nvPr/>
        </p:nvSpPr>
        <p:spPr>
          <a:xfrm>
            <a:off x="5120852" y="2158048"/>
            <a:ext cx="3731623" cy="4141151"/>
          </a:xfrm>
          <a:prstGeom prst="rect">
            <a:avLst/>
          </a:prstGeom>
          <a:noFill/>
          <a:ln>
            <a:noFill/>
          </a:ln>
        </p:spPr>
        <p:txBody>
          <a:bodyPr spcFirstLastPara="1" wrap="square" lIns="91425" tIns="45700" rIns="91425" bIns="45700" anchor="t" anchorCtr="0">
            <a:normAutofit lnSpcReduction="10000"/>
          </a:bodyPr>
          <a:lstStyle/>
          <a:p>
            <a:pPr marL="0" marR="0" lvl="0" indent="0" algn="l" rtl="0">
              <a:lnSpc>
                <a:spcPct val="90000"/>
              </a:lnSpc>
              <a:spcBef>
                <a:spcPts val="0"/>
              </a:spcBef>
              <a:spcAft>
                <a:spcPts val="0"/>
              </a:spcAft>
              <a:buClr>
                <a:srgbClr val="000000"/>
              </a:buClr>
              <a:buSzPts val="2000"/>
              <a:buFont typeface="Arial"/>
              <a:buNone/>
            </a:pPr>
            <a:r>
              <a:rPr lang="en-US" sz="2400" b="0" i="0" u="none" strike="noStrike" cap="none">
                <a:solidFill>
                  <a:schemeClr val="dk1"/>
                </a:solidFill>
                <a:latin typeface="Calibri"/>
                <a:ea typeface="Calibri"/>
                <a:cs typeface="Calibri"/>
                <a:sym typeface="Calibri"/>
              </a:rPr>
              <a:t>Select pH paper as the type of instrument used.</a:t>
            </a:r>
            <a:endParaRPr/>
          </a:p>
          <a:p>
            <a:pPr marL="0" marR="0" lvl="0" indent="0" algn="l" rtl="0">
              <a:lnSpc>
                <a:spcPct val="90000"/>
              </a:lnSpc>
              <a:spcBef>
                <a:spcPts val="0"/>
              </a:spcBef>
              <a:spcAft>
                <a:spcPts val="0"/>
              </a:spcAft>
              <a:buClr>
                <a:srgbClr val="000000"/>
              </a:buClr>
              <a:buSzPts val="2000"/>
              <a:buFont typeface="Arial"/>
              <a:buNone/>
            </a:pPr>
            <a:endParaRPr sz="2400" b="0" i="0" u="none" strike="noStrike" cap="none">
              <a:solidFill>
                <a:schemeClr val="dk1"/>
              </a:solidFill>
              <a:latin typeface="Calibri"/>
              <a:ea typeface="Calibri"/>
              <a:cs typeface="Calibri"/>
              <a:sym typeface="Calibri"/>
            </a:endParaRPr>
          </a:p>
          <a:p>
            <a:pPr marL="0" marR="0" lvl="0" indent="0" algn="l" rtl="0">
              <a:lnSpc>
                <a:spcPct val="90000"/>
              </a:lnSpc>
              <a:spcBef>
                <a:spcPts val="0"/>
              </a:spcBef>
              <a:spcAft>
                <a:spcPts val="0"/>
              </a:spcAft>
              <a:buClr>
                <a:srgbClr val="000000"/>
              </a:buClr>
              <a:buSzPts val="2000"/>
              <a:buFont typeface="Arial"/>
              <a:buNone/>
            </a:pPr>
            <a:endParaRPr sz="2400" b="0" i="0" u="none" strike="noStrike" cap="none">
              <a:solidFill>
                <a:schemeClr val="dk1"/>
              </a:solidFill>
              <a:latin typeface="Calibri"/>
              <a:ea typeface="Calibri"/>
              <a:cs typeface="Calibri"/>
              <a:sym typeface="Calibri"/>
            </a:endParaRPr>
          </a:p>
          <a:p>
            <a:pPr marL="0" marR="0" lvl="0" indent="0" algn="l" rtl="0">
              <a:lnSpc>
                <a:spcPct val="90000"/>
              </a:lnSpc>
              <a:spcBef>
                <a:spcPts val="0"/>
              </a:spcBef>
              <a:spcAft>
                <a:spcPts val="0"/>
              </a:spcAft>
              <a:buClr>
                <a:srgbClr val="000000"/>
              </a:buClr>
              <a:buSzPts val="2000"/>
              <a:buFont typeface="Arial"/>
              <a:buNone/>
            </a:pPr>
            <a:r>
              <a:rPr lang="en-US" sz="2400" b="0" i="0" u="none" strike="noStrike" cap="none">
                <a:solidFill>
                  <a:schemeClr val="dk1"/>
                </a:solidFill>
                <a:latin typeface="Calibri"/>
                <a:ea typeface="Calibri"/>
                <a:cs typeface="Calibri"/>
                <a:sym typeface="Calibri"/>
              </a:rPr>
              <a:t>If you added salt to the water sample, enter the conductivity.</a:t>
            </a:r>
            <a:endParaRPr/>
          </a:p>
          <a:p>
            <a:pPr marL="0" marR="0" lvl="0" indent="0" algn="l" rtl="0">
              <a:lnSpc>
                <a:spcPct val="90000"/>
              </a:lnSpc>
              <a:spcBef>
                <a:spcPts val="0"/>
              </a:spcBef>
              <a:spcAft>
                <a:spcPts val="0"/>
              </a:spcAft>
              <a:buClr>
                <a:srgbClr val="000000"/>
              </a:buClr>
              <a:buSzPts val="2000"/>
              <a:buFont typeface="Arial"/>
              <a:buNone/>
            </a:pPr>
            <a:endParaRPr sz="2400" b="0" i="0" u="none" strike="noStrike" cap="none">
              <a:solidFill>
                <a:schemeClr val="dk1"/>
              </a:solidFill>
              <a:latin typeface="Calibri"/>
              <a:ea typeface="Calibri"/>
              <a:cs typeface="Calibri"/>
              <a:sym typeface="Calibri"/>
            </a:endParaRPr>
          </a:p>
          <a:p>
            <a:pPr marL="0" marR="0" lvl="0" indent="0" algn="l" rtl="0">
              <a:lnSpc>
                <a:spcPct val="90000"/>
              </a:lnSpc>
              <a:spcBef>
                <a:spcPts val="0"/>
              </a:spcBef>
              <a:spcAft>
                <a:spcPts val="0"/>
              </a:spcAft>
              <a:buClr>
                <a:srgbClr val="000000"/>
              </a:buClr>
              <a:buSzPts val="2000"/>
              <a:buFont typeface="Arial"/>
              <a:buNone/>
            </a:pPr>
            <a:r>
              <a:rPr lang="en-US" sz="2400" b="0" i="0" u="none" strike="noStrike" cap="none">
                <a:solidFill>
                  <a:schemeClr val="dk1"/>
                </a:solidFill>
                <a:latin typeface="Calibri"/>
                <a:ea typeface="Calibri"/>
                <a:cs typeface="Calibri"/>
                <a:sym typeface="Calibri"/>
              </a:rPr>
              <a:t>Enter the pH measurement.</a:t>
            </a:r>
            <a:endParaRPr/>
          </a:p>
          <a:p>
            <a:pPr marL="0" marR="0" lvl="0" indent="0" algn="l" rtl="0">
              <a:lnSpc>
                <a:spcPct val="90000"/>
              </a:lnSpc>
              <a:spcBef>
                <a:spcPts val="0"/>
              </a:spcBef>
              <a:spcAft>
                <a:spcPts val="0"/>
              </a:spcAft>
              <a:buClr>
                <a:srgbClr val="000000"/>
              </a:buClr>
              <a:buSzPts val="2000"/>
              <a:buFont typeface="Arial"/>
              <a:buNone/>
            </a:pPr>
            <a:endParaRPr sz="2400" b="0" i="0" u="none" strike="noStrike" cap="none">
              <a:solidFill>
                <a:schemeClr val="dk1"/>
              </a:solidFill>
              <a:latin typeface="Calibri"/>
              <a:ea typeface="Calibri"/>
              <a:cs typeface="Calibri"/>
              <a:sym typeface="Calibri"/>
            </a:endParaRPr>
          </a:p>
          <a:p>
            <a:pPr marL="0" marR="0" lvl="0" indent="0" algn="l" rtl="0">
              <a:lnSpc>
                <a:spcPct val="90000"/>
              </a:lnSpc>
              <a:spcBef>
                <a:spcPts val="0"/>
              </a:spcBef>
              <a:spcAft>
                <a:spcPts val="0"/>
              </a:spcAft>
              <a:buClr>
                <a:srgbClr val="000000"/>
              </a:buClr>
              <a:buSzPts val="2000"/>
              <a:buFont typeface="Arial"/>
              <a:buNone/>
            </a:pPr>
            <a:endParaRPr sz="2400" b="0" i="0" u="none" strike="noStrike" cap="none">
              <a:solidFill>
                <a:schemeClr val="dk1"/>
              </a:solidFill>
              <a:latin typeface="Calibri"/>
              <a:ea typeface="Calibri"/>
              <a:cs typeface="Calibri"/>
              <a:sym typeface="Calibri"/>
            </a:endParaRPr>
          </a:p>
          <a:p>
            <a:pPr marL="0" marR="0" lvl="0" indent="0" algn="l" rtl="0">
              <a:lnSpc>
                <a:spcPct val="90000"/>
              </a:lnSpc>
              <a:spcBef>
                <a:spcPts val="0"/>
              </a:spcBef>
              <a:spcAft>
                <a:spcPts val="0"/>
              </a:spcAft>
              <a:buClr>
                <a:srgbClr val="000000"/>
              </a:buClr>
              <a:buSzPts val="2000"/>
              <a:buFont typeface="Arial"/>
              <a:buNone/>
            </a:pPr>
            <a:r>
              <a:rPr lang="en-US" sz="2400" b="0" i="0" u="none" strike="noStrike" cap="none">
                <a:solidFill>
                  <a:schemeClr val="dk1"/>
                </a:solidFill>
                <a:latin typeface="Calibri"/>
                <a:ea typeface="Calibri"/>
                <a:cs typeface="Calibri"/>
                <a:sym typeface="Calibri"/>
              </a:rPr>
              <a:t>Select the pH value of buffers used.</a:t>
            </a:r>
            <a:endParaRPr/>
          </a:p>
        </p:txBody>
      </p:sp>
      <p:pic>
        <p:nvPicPr>
          <p:cNvPr id="570" name="Google Shape;570;p75" descr="Screenshot of pH data entry. Choose the instrument used to measure water pH: pH paper or pH meter. If salt was added, enter the conductivity. Enter the pH of the water sample. Select the value of pH buffers used: pH4, pH 7, and/or pH 10."/>
          <p:cNvPicPr preferRelativeResize="0"/>
          <p:nvPr/>
        </p:nvPicPr>
        <p:blipFill rotWithShape="1">
          <a:blip r:embed="rId3">
            <a:alphaModFix/>
          </a:blip>
          <a:srcRect/>
          <a:stretch/>
        </p:blipFill>
        <p:spPr>
          <a:xfrm>
            <a:off x="2071307" y="1742739"/>
            <a:ext cx="2532965" cy="4943093"/>
          </a:xfrm>
          <a:prstGeom prst="rect">
            <a:avLst/>
          </a:prstGeom>
          <a:noFill/>
          <a:ln>
            <a:noFill/>
          </a:ln>
        </p:spPr>
      </p:pic>
      <p:sp>
        <p:nvSpPr>
          <p:cNvPr id="2" name="Google Shape;643;p31">
            <a:extLst>
              <a:ext uri="{FF2B5EF4-FFF2-40B4-BE49-F238E27FC236}">
                <a16:creationId xmlns:a16="http://schemas.microsoft.com/office/drawing/2014/main" id="{FDF0BADD-1BCC-1BC0-1681-A3AC7F87494B}"/>
              </a:ext>
            </a:extLst>
          </p:cNvPr>
          <p:cNvSpPr txBox="1"/>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31</a:t>
            </a:fld>
            <a:endParaRPr sz="1200" dirty="0">
              <a:solidFill>
                <a:srgbClr val="888888"/>
              </a:solidFill>
              <a:latin typeface="Calibri"/>
              <a:ea typeface="Calibri"/>
              <a:cs typeface="Calibri"/>
              <a:sym typeface="Calibri"/>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574"/>
        <p:cNvGrpSpPr/>
        <p:nvPr/>
      </p:nvGrpSpPr>
      <p:grpSpPr>
        <a:xfrm>
          <a:off x="0" y="0"/>
          <a:ext cx="0" cy="0"/>
          <a:chOff x="0" y="0"/>
          <a:chExt cx="0" cy="0"/>
        </a:xfrm>
      </p:grpSpPr>
      <p:sp>
        <p:nvSpPr>
          <p:cNvPr id="575" name="Google Shape;575;p76"/>
          <p:cNvSpPr txBox="1"/>
          <p:nvPr/>
        </p:nvSpPr>
        <p:spPr>
          <a:xfrm>
            <a:off x="1159510" y="832486"/>
            <a:ext cx="7886700"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72"/>
              </a:buClr>
              <a:buSzPts val="2800"/>
              <a:buFont typeface="Calibri"/>
              <a:buNone/>
            </a:pPr>
            <a:r>
              <a:rPr lang="en-US" sz="2800" b="1" i="0" u="none" strike="noStrike" cap="none">
                <a:solidFill>
                  <a:srgbClr val="000072"/>
                </a:solidFill>
                <a:latin typeface="Calibri"/>
                <a:ea typeface="Calibri"/>
                <a:cs typeface="Calibri"/>
                <a:sym typeface="Calibri"/>
              </a:rPr>
              <a:t>Review Data Entry and Send Data</a:t>
            </a:r>
            <a:br>
              <a:rPr lang="en-US" sz="1400" b="0" i="0" u="none" strike="noStrike" cap="none">
                <a:solidFill>
                  <a:srgbClr val="000072"/>
                </a:solidFill>
                <a:latin typeface="Arial"/>
                <a:ea typeface="Arial"/>
                <a:cs typeface="Arial"/>
                <a:sym typeface="Arial"/>
              </a:rPr>
            </a:br>
            <a:endParaRPr sz="1400" b="0" i="0" u="none" strike="noStrike" cap="none">
              <a:solidFill>
                <a:srgbClr val="000000"/>
              </a:solidFill>
              <a:latin typeface="Arial"/>
              <a:ea typeface="Arial"/>
              <a:cs typeface="Arial"/>
              <a:sym typeface="Arial"/>
            </a:endParaRPr>
          </a:p>
        </p:txBody>
      </p:sp>
      <p:sp>
        <p:nvSpPr>
          <p:cNvPr id="576" name="Google Shape;576;p76"/>
          <p:cNvSpPr txBox="1"/>
          <p:nvPr/>
        </p:nvSpPr>
        <p:spPr>
          <a:xfrm>
            <a:off x="5518673" y="2761337"/>
            <a:ext cx="2776979" cy="203128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Review the data you entered and check for errors.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000000"/>
                </a:solidFill>
                <a:latin typeface="Calibri"/>
                <a:ea typeface="Calibri"/>
                <a:cs typeface="Calibri"/>
                <a:sym typeface="Calibri"/>
              </a:rPr>
              <a:t>When complete, select Finish to complete the send the observation to GLOBE.</a:t>
            </a:r>
            <a:endParaRPr sz="1400" b="0" i="0" u="none" strike="noStrike" cap="none">
              <a:solidFill>
                <a:srgbClr val="000000"/>
              </a:solidFill>
              <a:latin typeface="Arial"/>
              <a:ea typeface="Arial"/>
              <a:cs typeface="Arial"/>
              <a:sym typeface="Arial"/>
            </a:endParaRPr>
          </a:p>
        </p:txBody>
      </p:sp>
      <p:pic>
        <p:nvPicPr>
          <p:cNvPr id="577" name="Google Shape;577;p76" descr="Screenshot showing the water pH data review page. Check that the data you entered is correct and select Finish."/>
          <p:cNvPicPr preferRelativeResize="0"/>
          <p:nvPr/>
        </p:nvPicPr>
        <p:blipFill rotWithShape="1">
          <a:blip r:embed="rId3">
            <a:alphaModFix/>
          </a:blip>
          <a:srcRect/>
          <a:stretch/>
        </p:blipFill>
        <p:spPr>
          <a:xfrm>
            <a:off x="2478116" y="1986706"/>
            <a:ext cx="2298122" cy="4459044"/>
          </a:xfrm>
          <a:prstGeom prst="rect">
            <a:avLst/>
          </a:prstGeom>
          <a:noFill/>
          <a:ln>
            <a:noFill/>
          </a:ln>
        </p:spPr>
      </p:pic>
      <p:sp>
        <p:nvSpPr>
          <p:cNvPr id="2" name="Google Shape;643;p31">
            <a:extLst>
              <a:ext uri="{FF2B5EF4-FFF2-40B4-BE49-F238E27FC236}">
                <a16:creationId xmlns:a16="http://schemas.microsoft.com/office/drawing/2014/main" id="{210E76F4-9CB0-3B21-A678-5D7FC3D3502B}"/>
              </a:ext>
            </a:extLst>
          </p:cNvPr>
          <p:cNvSpPr txBox="1"/>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32</a:t>
            </a:fld>
            <a:endParaRPr sz="1200" dirty="0">
              <a:solidFill>
                <a:srgbClr val="888888"/>
              </a:solidFill>
              <a:latin typeface="Calibri"/>
              <a:ea typeface="Calibri"/>
              <a:cs typeface="Calibri"/>
              <a:sym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581"/>
        <p:cNvGrpSpPr/>
        <p:nvPr/>
      </p:nvGrpSpPr>
      <p:grpSpPr>
        <a:xfrm>
          <a:off x="0" y="0"/>
          <a:ext cx="0" cy="0"/>
          <a:chOff x="0" y="0"/>
          <a:chExt cx="0" cy="0"/>
        </a:xfrm>
      </p:grpSpPr>
      <p:sp>
        <p:nvSpPr>
          <p:cNvPr id="582" name="Google Shape;582;p77"/>
          <p:cNvSpPr txBox="1"/>
          <p:nvPr/>
        </p:nvSpPr>
        <p:spPr>
          <a:xfrm>
            <a:off x="1159510" y="832486"/>
            <a:ext cx="7886700"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72"/>
              </a:buClr>
              <a:buSzPts val="2800"/>
              <a:buFont typeface="Calibri"/>
              <a:buNone/>
            </a:pPr>
            <a:r>
              <a:rPr lang="en-US" sz="2800" b="1" i="0" u="none" strike="noStrike" cap="none">
                <a:solidFill>
                  <a:srgbClr val="000072"/>
                </a:solidFill>
                <a:latin typeface="Calibri"/>
                <a:ea typeface="Calibri"/>
                <a:cs typeface="Calibri"/>
                <a:sym typeface="Calibri"/>
              </a:rPr>
              <a:t>Data System Responses</a:t>
            </a:r>
            <a:br>
              <a:rPr lang="en-US" sz="1400" b="0" i="0" u="none" strike="noStrike" cap="none">
                <a:solidFill>
                  <a:srgbClr val="000072"/>
                </a:solidFill>
                <a:latin typeface="Arial"/>
                <a:ea typeface="Arial"/>
                <a:cs typeface="Arial"/>
                <a:sym typeface="Arial"/>
              </a:rPr>
            </a:br>
            <a:endParaRPr sz="1400" b="0" i="0" u="none" strike="noStrike" cap="none">
              <a:solidFill>
                <a:srgbClr val="000000"/>
              </a:solidFill>
              <a:latin typeface="Arial"/>
              <a:ea typeface="Arial"/>
              <a:cs typeface="Arial"/>
              <a:sym typeface="Arial"/>
            </a:endParaRPr>
          </a:p>
        </p:txBody>
      </p:sp>
      <p:sp>
        <p:nvSpPr>
          <p:cNvPr id="583" name="Google Shape;583;p77"/>
          <p:cNvSpPr txBox="1"/>
          <p:nvPr/>
        </p:nvSpPr>
        <p:spPr>
          <a:xfrm>
            <a:off x="1571759" y="2214344"/>
            <a:ext cx="2497497" cy="375487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If your observations are within the appropriate ranges, you will see a green smiley face.</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You can review or edit your observation if needed.</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When ready, select “Send these measurements now” to send your data to GLOBE. When it has been sent, you will see a “Success” message.</a:t>
            </a:r>
            <a:endParaRPr sz="1400" b="0" i="0" u="none" strike="noStrike" cap="none">
              <a:solidFill>
                <a:srgbClr val="000000"/>
              </a:solidFill>
              <a:latin typeface="Arial"/>
              <a:ea typeface="Arial"/>
              <a:cs typeface="Arial"/>
              <a:sym typeface="Arial"/>
            </a:endParaRPr>
          </a:p>
        </p:txBody>
      </p:sp>
      <p:pic>
        <p:nvPicPr>
          <p:cNvPr id="584" name="Google Shape;584;p77" descr="Screenshot showing a green smiley face with text stating Your Data has been saved on this device. This means your observations are within the appropriate ranges. On the same page you can send your measurements or review/edit your observations."/>
          <p:cNvPicPr preferRelativeResize="0"/>
          <p:nvPr/>
        </p:nvPicPr>
        <p:blipFill rotWithShape="1">
          <a:blip r:embed="rId3">
            <a:alphaModFix/>
          </a:blip>
          <a:srcRect/>
          <a:stretch/>
        </p:blipFill>
        <p:spPr>
          <a:xfrm>
            <a:off x="4069256" y="2214345"/>
            <a:ext cx="2154697" cy="4364937"/>
          </a:xfrm>
          <a:prstGeom prst="rect">
            <a:avLst/>
          </a:prstGeom>
          <a:noFill/>
          <a:ln>
            <a:noFill/>
          </a:ln>
        </p:spPr>
      </p:pic>
      <p:pic>
        <p:nvPicPr>
          <p:cNvPr id="585" name="Google Shape;585;p77" descr="Screenshot showing a popup window which says Success, your observation has been successfully sent to GLOBE."/>
          <p:cNvPicPr preferRelativeResize="0"/>
          <p:nvPr/>
        </p:nvPicPr>
        <p:blipFill rotWithShape="1">
          <a:blip r:embed="rId4">
            <a:alphaModFix/>
          </a:blip>
          <a:srcRect/>
          <a:stretch/>
        </p:blipFill>
        <p:spPr>
          <a:xfrm>
            <a:off x="6347101" y="2214344"/>
            <a:ext cx="2274458" cy="4364938"/>
          </a:xfrm>
          <a:prstGeom prst="rect">
            <a:avLst/>
          </a:prstGeom>
          <a:noFill/>
          <a:ln>
            <a:noFill/>
          </a:ln>
        </p:spPr>
      </p:pic>
      <p:cxnSp>
        <p:nvCxnSpPr>
          <p:cNvPr id="586" name="Google Shape;586;p77"/>
          <p:cNvCxnSpPr/>
          <p:nvPr/>
        </p:nvCxnSpPr>
        <p:spPr>
          <a:xfrm rot="10800000" flipH="1">
            <a:off x="3472543" y="2431768"/>
            <a:ext cx="583033" cy="147831"/>
          </a:xfrm>
          <a:prstGeom prst="straightConnector1">
            <a:avLst/>
          </a:prstGeom>
          <a:noFill/>
          <a:ln w="57150" cap="flat" cmpd="sng">
            <a:solidFill>
              <a:srgbClr val="FF0000"/>
            </a:solidFill>
            <a:prstDash val="solid"/>
            <a:round/>
            <a:headEnd type="none" w="sm" len="sm"/>
            <a:tailEnd type="triangle" w="med" len="med"/>
          </a:ln>
        </p:spPr>
      </p:cxnSp>
      <p:cxnSp>
        <p:nvCxnSpPr>
          <p:cNvPr id="587" name="Google Shape;587;p77"/>
          <p:cNvCxnSpPr/>
          <p:nvPr/>
        </p:nvCxnSpPr>
        <p:spPr>
          <a:xfrm rot="10800000" flipH="1">
            <a:off x="3592286" y="3648287"/>
            <a:ext cx="586437" cy="279625"/>
          </a:xfrm>
          <a:prstGeom prst="straightConnector1">
            <a:avLst/>
          </a:prstGeom>
          <a:noFill/>
          <a:ln w="57150" cap="flat" cmpd="sng">
            <a:solidFill>
              <a:srgbClr val="FF0000"/>
            </a:solidFill>
            <a:prstDash val="solid"/>
            <a:round/>
            <a:headEnd type="none" w="sm" len="sm"/>
            <a:tailEnd type="triangle" w="med" len="med"/>
          </a:ln>
        </p:spPr>
      </p:cxnSp>
      <p:cxnSp>
        <p:nvCxnSpPr>
          <p:cNvPr id="588" name="Google Shape;588;p77"/>
          <p:cNvCxnSpPr/>
          <p:nvPr/>
        </p:nvCxnSpPr>
        <p:spPr>
          <a:xfrm rot="10800000" flipH="1">
            <a:off x="3905319" y="4113970"/>
            <a:ext cx="2728614" cy="1068688"/>
          </a:xfrm>
          <a:prstGeom prst="straightConnector1">
            <a:avLst/>
          </a:prstGeom>
          <a:noFill/>
          <a:ln w="57150" cap="flat" cmpd="sng">
            <a:solidFill>
              <a:srgbClr val="FF0000"/>
            </a:solidFill>
            <a:prstDash val="solid"/>
            <a:round/>
            <a:headEnd type="none" w="sm" len="sm"/>
            <a:tailEnd type="triangle" w="med" len="med"/>
          </a:ln>
        </p:spPr>
      </p:cxnSp>
      <p:sp>
        <p:nvSpPr>
          <p:cNvPr id="2" name="Google Shape;643;p31">
            <a:extLst>
              <a:ext uri="{FF2B5EF4-FFF2-40B4-BE49-F238E27FC236}">
                <a16:creationId xmlns:a16="http://schemas.microsoft.com/office/drawing/2014/main" id="{F605B671-5BD7-9A44-A283-8951A6745C8D}"/>
              </a:ext>
            </a:extLst>
          </p:cNvPr>
          <p:cNvSpPr txBox="1"/>
          <p:nvPr/>
        </p:nvSpPr>
        <p:spPr>
          <a:xfrm>
            <a:off x="6819462"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33</a:t>
            </a:fld>
            <a:endParaRPr sz="1200" dirty="0">
              <a:solidFill>
                <a:srgbClr val="888888"/>
              </a:solidFill>
              <a:latin typeface="Calibri"/>
              <a:ea typeface="Calibri"/>
              <a:cs typeface="Calibri"/>
              <a:sym typeface="Calibri"/>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592"/>
        <p:cNvGrpSpPr/>
        <p:nvPr/>
      </p:nvGrpSpPr>
      <p:grpSpPr>
        <a:xfrm>
          <a:off x="0" y="0"/>
          <a:ext cx="0" cy="0"/>
          <a:chOff x="0" y="0"/>
          <a:chExt cx="0" cy="0"/>
        </a:xfrm>
      </p:grpSpPr>
      <p:sp>
        <p:nvSpPr>
          <p:cNvPr id="593" name="Google Shape;593;p24"/>
          <p:cNvSpPr txBox="1"/>
          <p:nvPr/>
        </p:nvSpPr>
        <p:spPr>
          <a:xfrm>
            <a:off x="1397294" y="1140518"/>
            <a:ext cx="7270751" cy="437042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dirty="0">
                <a:solidFill>
                  <a:srgbClr val="000072"/>
                </a:solidFill>
                <a:latin typeface="Calibri"/>
                <a:ea typeface="Calibri"/>
                <a:cs typeface="Calibri"/>
                <a:sym typeface="Calibri"/>
              </a:rPr>
              <a:t>Visualize and Retrieve Water pH Data</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600"/>
              </a:spcBef>
              <a:spcAft>
                <a:spcPts val="0"/>
              </a:spcAft>
              <a:buClr>
                <a:srgbClr val="000000"/>
              </a:buClr>
              <a:buSzPts val="1600"/>
              <a:buFont typeface="Arial"/>
              <a:buNone/>
            </a:pPr>
            <a:r>
              <a:rPr lang="en-US" sz="1600" b="0" i="0" u="none" strike="noStrike" cap="none" dirty="0">
                <a:solidFill>
                  <a:schemeClr val="dk1"/>
                </a:solidFill>
                <a:latin typeface="Calibri"/>
                <a:ea typeface="Calibri"/>
                <a:cs typeface="Calibri"/>
                <a:sym typeface="Calibri"/>
              </a:rPr>
              <a:t>GLOBE provides the ability to view and interact with data measured across the world. Select our</a:t>
            </a:r>
            <a:r>
              <a:rPr lang="en-US" sz="1600" b="0" i="0" u="sng" strike="noStrike" cap="none" dirty="0">
                <a:solidFill>
                  <a:schemeClr val="dk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 visualization tool</a:t>
            </a:r>
            <a:r>
              <a:rPr lang="en-US" sz="1600" b="0" i="0" u="none" strike="noStrike" cap="none" dirty="0">
                <a:solidFill>
                  <a:schemeClr val="dk1"/>
                </a:solidFill>
                <a:latin typeface="Calibri"/>
                <a:ea typeface="Calibri"/>
                <a:cs typeface="Calibri"/>
                <a:sym typeface="Calibri"/>
              </a:rPr>
              <a:t> to map, graph, filter and export pH data that have been measured across GLOBE protocols since 1995. Here are screenshots  steps you will use when you use the visualization tool: </a:t>
            </a:r>
            <a:endParaRPr sz="1800" b="0" i="0" u="none" strike="noStrike" cap="none" dirty="0">
              <a:solidFill>
                <a:schemeClr val="dk1"/>
              </a:solidFill>
              <a:latin typeface="Calibri"/>
              <a:ea typeface="Calibri"/>
              <a:cs typeface="Calibri"/>
              <a:sym typeface="Calibri"/>
            </a:endParaRPr>
          </a:p>
          <a:p>
            <a:pPr marL="285750" marR="0" lvl="0" indent="-171450" algn="l" rtl="0">
              <a:lnSpc>
                <a:spcPct val="100000"/>
              </a:lnSpc>
              <a:spcBef>
                <a:spcPts val="600"/>
              </a:spcBef>
              <a:spcAft>
                <a:spcPts val="0"/>
              </a:spcAft>
              <a:buClr>
                <a:schemeClr val="dk1"/>
              </a:buClr>
              <a:buSzPts val="1800"/>
              <a:buFont typeface="Arial"/>
              <a:buNone/>
            </a:pPr>
            <a:endParaRPr sz="1800" b="0" i="0" u="none" strike="noStrike" cap="none" dirty="0">
              <a:solidFill>
                <a:schemeClr val="dk1"/>
              </a:solidFill>
              <a:latin typeface="Calibri"/>
              <a:ea typeface="Calibri"/>
              <a:cs typeface="Calibri"/>
              <a:sym typeface="Calibri"/>
            </a:endParaRPr>
          </a:p>
          <a:p>
            <a:pPr marL="285750" marR="0" lvl="0" indent="-171450" algn="l" rtl="0">
              <a:lnSpc>
                <a:spcPct val="100000"/>
              </a:lnSpc>
              <a:spcBef>
                <a:spcPts val="0"/>
              </a:spcBef>
              <a:spcAft>
                <a:spcPts val="0"/>
              </a:spcAft>
              <a:buClr>
                <a:schemeClr val="dk1"/>
              </a:buClr>
              <a:buSzPts val="1800"/>
              <a:buFont typeface="Arial"/>
              <a:buNone/>
            </a:pPr>
            <a:endParaRPr sz="1800" b="0"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a:p>
            <a:pPr marL="285750" marR="0" lvl="0" indent="-171450" algn="l" rtl="0">
              <a:lnSpc>
                <a:spcPct val="100000"/>
              </a:lnSpc>
              <a:spcBef>
                <a:spcPts val="0"/>
              </a:spcBef>
              <a:spcAft>
                <a:spcPts val="0"/>
              </a:spcAft>
              <a:buClr>
                <a:schemeClr val="dk1"/>
              </a:buClr>
              <a:buSzPts val="1800"/>
              <a:buFont typeface="Arial"/>
              <a:buNone/>
            </a:pPr>
            <a:endParaRPr sz="1800" b="0"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dirty="0">
                <a:solidFill>
                  <a:schemeClr val="dk2"/>
                </a:solidFill>
                <a:latin typeface="Calibri"/>
                <a:ea typeface="Calibri"/>
                <a:cs typeface="Calibri"/>
                <a:sym typeface="Calibri"/>
              </a:rPr>
              <a:t>   </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1" i="0" u="none" strike="noStrike" cap="none" dirty="0">
              <a:solidFill>
                <a:schemeClr val="dk2"/>
              </a:solidFill>
              <a:latin typeface="Calibri"/>
              <a:ea typeface="Calibri"/>
              <a:cs typeface="Calibri"/>
              <a:sym typeface="Calibri"/>
            </a:endParaRPr>
          </a:p>
        </p:txBody>
      </p:sp>
      <p:pic>
        <p:nvPicPr>
          <p:cNvPr id="4" name="Google Shape;604;p27" descr="Screenshot of map interface, GLOBE Visualization System.From drop down menu, select “pH”">
            <a:extLst>
              <a:ext uri="{FF2B5EF4-FFF2-40B4-BE49-F238E27FC236}">
                <a16:creationId xmlns:a16="http://schemas.microsoft.com/office/drawing/2014/main" id="{5249597A-B375-0E2A-B019-EF1DEF9D0051}"/>
              </a:ext>
            </a:extLst>
          </p:cNvPr>
          <p:cNvPicPr preferRelativeResize="0"/>
          <p:nvPr/>
        </p:nvPicPr>
        <p:blipFill>
          <a:blip r:embed="rId4"/>
          <a:srcRect/>
          <a:stretch/>
        </p:blipFill>
        <p:spPr>
          <a:xfrm>
            <a:off x="1684133" y="2764904"/>
            <a:ext cx="4338122" cy="2919272"/>
          </a:xfrm>
          <a:prstGeom prst="rect">
            <a:avLst/>
          </a:prstGeom>
          <a:noFill/>
          <a:ln>
            <a:noFill/>
          </a:ln>
        </p:spPr>
      </p:pic>
      <p:sp>
        <p:nvSpPr>
          <p:cNvPr id="5" name="Google Shape;605;p27">
            <a:extLst>
              <a:ext uri="{FF2B5EF4-FFF2-40B4-BE49-F238E27FC236}">
                <a16:creationId xmlns:a16="http://schemas.microsoft.com/office/drawing/2014/main" id="{87558BC2-D12E-BBB5-CE3D-31967984E3B1}"/>
              </a:ext>
            </a:extLst>
          </p:cNvPr>
          <p:cNvSpPr txBox="1"/>
          <p:nvPr/>
        </p:nvSpPr>
        <p:spPr>
          <a:xfrm>
            <a:off x="1397294" y="5857406"/>
            <a:ext cx="7441906"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sng" strike="noStrike" cap="none" dirty="0">
                <a:solidFill>
                  <a:schemeClr val="dk1"/>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Link</a:t>
            </a:r>
            <a:r>
              <a:rPr lang="en-US" sz="1800" b="0" i="0" u="none" strike="noStrike" cap="none" dirty="0">
                <a:solidFill>
                  <a:schemeClr val="dk1"/>
                </a:solidFill>
                <a:latin typeface="Calibri"/>
                <a:ea typeface="Calibri"/>
                <a:cs typeface="Calibri"/>
                <a:sym typeface="Calibri"/>
              </a:rPr>
              <a:t> to step-by-step tutorial on using the GLOBE Data Visualization Tool</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dirty="0">
              <a:solidFill>
                <a:schemeClr val="dk1"/>
              </a:solidFill>
              <a:latin typeface="Calibri"/>
              <a:ea typeface="Calibri"/>
              <a:cs typeface="Calibri"/>
              <a:sym typeface="Calibri"/>
            </a:endParaRPr>
          </a:p>
        </p:txBody>
      </p:sp>
      <p:sp>
        <p:nvSpPr>
          <p:cNvPr id="6" name="Google Shape;606;p27">
            <a:extLst>
              <a:ext uri="{FF2B5EF4-FFF2-40B4-BE49-F238E27FC236}">
                <a16:creationId xmlns:a16="http://schemas.microsoft.com/office/drawing/2014/main" id="{6E22706C-9B1B-F597-3AC0-1D71FBFF2CE9}"/>
              </a:ext>
            </a:extLst>
          </p:cNvPr>
          <p:cNvSpPr txBox="1"/>
          <p:nvPr/>
        </p:nvSpPr>
        <p:spPr>
          <a:xfrm>
            <a:off x="6193410" y="3248406"/>
            <a:ext cx="2645790" cy="92328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i="0" u="none" strike="noStrike" cap="none" dirty="0">
                <a:solidFill>
                  <a:schemeClr val="dk1"/>
                </a:solidFill>
                <a:latin typeface="Calibri"/>
                <a:ea typeface="Calibri"/>
                <a:cs typeface="Calibri"/>
                <a:sym typeface="Calibri"/>
              </a:rPr>
              <a:t>Select Water Body pH from drop down menu, then click “Submit”</a:t>
            </a:r>
            <a:endParaRPr sz="1800" i="0" u="none" strike="noStrike" cap="none" dirty="0">
              <a:solidFill>
                <a:schemeClr val="dk1"/>
              </a:solidFill>
              <a:latin typeface="Calibri"/>
              <a:ea typeface="Calibri"/>
              <a:cs typeface="Calibri"/>
              <a:sym typeface="Calibri"/>
            </a:endParaRPr>
          </a:p>
        </p:txBody>
      </p:sp>
      <p:cxnSp>
        <p:nvCxnSpPr>
          <p:cNvPr id="7" name="Google Shape;607;p27">
            <a:extLst>
              <a:ext uri="{FF2B5EF4-FFF2-40B4-BE49-F238E27FC236}">
                <a16:creationId xmlns:a16="http://schemas.microsoft.com/office/drawing/2014/main" id="{6FC3361B-C6F2-59CC-94B1-EA632FE5BCF2}"/>
              </a:ext>
            </a:extLst>
          </p:cNvPr>
          <p:cNvCxnSpPr>
            <a:cxnSpLocks/>
            <a:stCxn id="6" idx="1"/>
          </p:cNvCxnSpPr>
          <p:nvPr/>
        </p:nvCxnSpPr>
        <p:spPr>
          <a:xfrm flipH="1">
            <a:off x="3063711" y="3710051"/>
            <a:ext cx="3129699" cy="701693"/>
          </a:xfrm>
          <a:prstGeom prst="straightConnector1">
            <a:avLst/>
          </a:prstGeom>
          <a:noFill/>
          <a:ln w="25400" cap="flat" cmpd="sng">
            <a:solidFill>
              <a:srgbClr val="000000"/>
            </a:solidFill>
            <a:prstDash val="solid"/>
            <a:round/>
            <a:headEnd type="none" w="sm" len="sm"/>
            <a:tailEnd type="stealth" w="med" len="med"/>
          </a:ln>
          <a:effectLst>
            <a:outerShdw blurRad="40000" dist="20000" dir="5400000" rotWithShape="0">
              <a:srgbClr val="000000">
                <a:alpha val="37254"/>
              </a:srgbClr>
            </a:outerShdw>
          </a:effectLst>
        </p:spPr>
      </p:cxnSp>
      <p:sp>
        <p:nvSpPr>
          <p:cNvPr id="2" name="Google Shape;643;p31">
            <a:extLst>
              <a:ext uri="{FF2B5EF4-FFF2-40B4-BE49-F238E27FC236}">
                <a16:creationId xmlns:a16="http://schemas.microsoft.com/office/drawing/2014/main" id="{4116C947-8696-9BC7-CFDE-B53751A043D0}"/>
              </a:ext>
            </a:extLst>
          </p:cNvPr>
          <p:cNvSpPr txBox="1"/>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34</a:t>
            </a:fld>
            <a:endParaRPr sz="1200" dirty="0">
              <a:solidFill>
                <a:srgbClr val="888888"/>
              </a:solidFill>
              <a:latin typeface="Calibri"/>
              <a:ea typeface="Calibri"/>
              <a:cs typeface="Calibri"/>
              <a:sym typeface="Calibri"/>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601"/>
        <p:cNvGrpSpPr/>
        <p:nvPr/>
      </p:nvGrpSpPr>
      <p:grpSpPr>
        <a:xfrm>
          <a:off x="0" y="0"/>
          <a:ext cx="0" cy="0"/>
          <a:chOff x="0" y="0"/>
          <a:chExt cx="0" cy="0"/>
        </a:xfrm>
      </p:grpSpPr>
      <p:sp>
        <p:nvSpPr>
          <p:cNvPr id="602" name="Google Shape;602;p25"/>
          <p:cNvSpPr txBox="1"/>
          <p:nvPr/>
        </p:nvSpPr>
        <p:spPr>
          <a:xfrm>
            <a:off x="1397294" y="1140518"/>
            <a:ext cx="7270751" cy="103101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dirty="0">
                <a:solidFill>
                  <a:srgbClr val="000072"/>
                </a:solidFill>
                <a:latin typeface="Calibri"/>
                <a:ea typeface="Calibri"/>
                <a:cs typeface="Calibri"/>
                <a:sym typeface="Calibri"/>
              </a:rPr>
              <a:t>Visualize and Retrieve Water pH Data</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600"/>
              </a:spcBef>
              <a:spcAft>
                <a:spcPts val="0"/>
              </a:spcAft>
              <a:buClr>
                <a:srgbClr val="000000"/>
              </a:buClr>
              <a:buSzPts val="1600"/>
              <a:buFont typeface="Arial"/>
              <a:buNone/>
            </a:pPr>
            <a:r>
              <a:rPr lang="en-US" sz="1600" b="0" i="0" u="none" strike="noStrike" cap="none" dirty="0">
                <a:solidFill>
                  <a:schemeClr val="dk1"/>
                </a:solidFill>
                <a:latin typeface="Calibri"/>
                <a:ea typeface="Calibri"/>
                <a:cs typeface="Calibri"/>
                <a:sym typeface="Calibri"/>
              </a:rPr>
              <a:t>Select the date for which you need pH data,  add layer and you can see where data is available. </a:t>
            </a:r>
            <a:endParaRPr sz="1800" b="0" i="0" u="none" strike="noStrike" cap="none" dirty="0">
              <a:solidFill>
                <a:schemeClr val="dk1"/>
              </a:solidFill>
              <a:latin typeface="Calibri"/>
              <a:ea typeface="Calibri"/>
              <a:cs typeface="Calibri"/>
              <a:sym typeface="Calibri"/>
            </a:endParaRPr>
          </a:p>
        </p:txBody>
      </p:sp>
      <p:pic>
        <p:nvPicPr>
          <p:cNvPr id="2" name="Google Shape;614;p28" descr="Screenshot of map interface, GLOBE Visualization System. Enter the date or range of dates of data you want to examine. Icons will appear in locations where pH data is available.">
            <a:extLst>
              <a:ext uri="{FF2B5EF4-FFF2-40B4-BE49-F238E27FC236}">
                <a16:creationId xmlns:a16="http://schemas.microsoft.com/office/drawing/2014/main" id="{6D57E700-28CD-3FF9-270D-D176DAD9D842}"/>
              </a:ext>
            </a:extLst>
          </p:cNvPr>
          <p:cNvPicPr preferRelativeResize="0"/>
          <p:nvPr/>
        </p:nvPicPr>
        <p:blipFill>
          <a:blip r:embed="rId3"/>
          <a:srcRect/>
          <a:stretch/>
        </p:blipFill>
        <p:spPr>
          <a:xfrm>
            <a:off x="1886550" y="2406954"/>
            <a:ext cx="5306101" cy="3654481"/>
          </a:xfrm>
          <a:prstGeom prst="rect">
            <a:avLst/>
          </a:prstGeom>
          <a:noFill/>
          <a:ln>
            <a:noFill/>
          </a:ln>
        </p:spPr>
      </p:pic>
      <p:cxnSp>
        <p:nvCxnSpPr>
          <p:cNvPr id="3" name="Google Shape;615;p28">
            <a:extLst>
              <a:ext uri="{FF2B5EF4-FFF2-40B4-BE49-F238E27FC236}">
                <a16:creationId xmlns:a16="http://schemas.microsoft.com/office/drawing/2014/main" id="{106BDD30-28D3-0FD9-1B4E-33616712D3D7}"/>
              </a:ext>
            </a:extLst>
          </p:cNvPr>
          <p:cNvCxnSpPr>
            <a:cxnSpLocks/>
          </p:cNvCxnSpPr>
          <p:nvPr/>
        </p:nvCxnSpPr>
        <p:spPr>
          <a:xfrm flipH="1">
            <a:off x="5552388" y="3644900"/>
            <a:ext cx="1705062" cy="538991"/>
          </a:xfrm>
          <a:prstGeom prst="straightConnector1">
            <a:avLst/>
          </a:prstGeom>
          <a:ln>
            <a:headEnd type="none" w="sm" len="sm"/>
            <a:tailEnd type="stealth" w="med" len="med"/>
          </a:ln>
        </p:spPr>
        <p:style>
          <a:lnRef idx="1">
            <a:schemeClr val="dk1"/>
          </a:lnRef>
          <a:fillRef idx="0">
            <a:schemeClr val="dk1"/>
          </a:fillRef>
          <a:effectRef idx="0">
            <a:schemeClr val="dk1"/>
          </a:effectRef>
          <a:fontRef idx="minor">
            <a:schemeClr val="tx1"/>
          </a:fontRef>
        </p:style>
      </p:cxnSp>
      <p:cxnSp>
        <p:nvCxnSpPr>
          <p:cNvPr id="4" name="Google Shape;616;p28">
            <a:extLst>
              <a:ext uri="{FF2B5EF4-FFF2-40B4-BE49-F238E27FC236}">
                <a16:creationId xmlns:a16="http://schemas.microsoft.com/office/drawing/2014/main" id="{0054DF88-C618-80D8-BB48-9F7873D0C178}"/>
              </a:ext>
            </a:extLst>
          </p:cNvPr>
          <p:cNvCxnSpPr>
            <a:cxnSpLocks/>
          </p:cNvCxnSpPr>
          <p:nvPr/>
        </p:nvCxnSpPr>
        <p:spPr>
          <a:xfrm>
            <a:off x="2366128" y="2026763"/>
            <a:ext cx="1640722" cy="779937"/>
          </a:xfrm>
          <a:prstGeom prst="straightConnector1">
            <a:avLst/>
          </a:prstGeom>
          <a:ln>
            <a:headEnd type="none" w="sm" len="sm"/>
            <a:tailEnd type="stealth" w="med" len="med"/>
          </a:ln>
        </p:spPr>
        <p:style>
          <a:lnRef idx="1">
            <a:schemeClr val="dk1"/>
          </a:lnRef>
          <a:fillRef idx="0">
            <a:schemeClr val="dk1"/>
          </a:fillRef>
          <a:effectRef idx="0">
            <a:schemeClr val="dk1"/>
          </a:effectRef>
          <a:fontRef idx="minor">
            <a:schemeClr val="tx1"/>
          </a:fontRef>
        </p:style>
      </p:cxnSp>
      <p:sp>
        <p:nvSpPr>
          <p:cNvPr id="11" name="Google Shape;613;p28">
            <a:extLst>
              <a:ext uri="{FF2B5EF4-FFF2-40B4-BE49-F238E27FC236}">
                <a16:creationId xmlns:a16="http://schemas.microsoft.com/office/drawing/2014/main" id="{04EFCA50-E13E-44FB-57C5-5E867B288FEF}"/>
              </a:ext>
            </a:extLst>
          </p:cNvPr>
          <p:cNvSpPr txBox="1"/>
          <p:nvPr/>
        </p:nvSpPr>
        <p:spPr>
          <a:xfrm>
            <a:off x="7257450" y="3167846"/>
            <a:ext cx="1751864" cy="95410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dirty="0">
                <a:solidFill>
                  <a:schemeClr val="dk1"/>
                </a:solidFill>
                <a:latin typeface="Calibri"/>
                <a:ea typeface="Calibri"/>
                <a:cs typeface="Calibri"/>
                <a:sym typeface="Calibri"/>
              </a:rPr>
              <a:t>Locations where pH data is available for the week you selected</a:t>
            </a:r>
            <a:endParaRPr sz="1400" b="1" i="0" u="none" strike="noStrike" cap="none" dirty="0">
              <a:solidFill>
                <a:schemeClr val="dk1"/>
              </a:solidFill>
              <a:latin typeface="Calibri"/>
              <a:ea typeface="Calibri"/>
              <a:cs typeface="Calibri"/>
              <a:sym typeface="Calibri"/>
            </a:endParaRPr>
          </a:p>
        </p:txBody>
      </p:sp>
      <p:sp>
        <p:nvSpPr>
          <p:cNvPr id="5" name="Google Shape;643;p31">
            <a:extLst>
              <a:ext uri="{FF2B5EF4-FFF2-40B4-BE49-F238E27FC236}">
                <a16:creationId xmlns:a16="http://schemas.microsoft.com/office/drawing/2014/main" id="{C6BC3C5E-961B-CBB9-C54D-723993FC40F6}"/>
              </a:ext>
            </a:extLst>
          </p:cNvPr>
          <p:cNvSpPr txBox="1"/>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35</a:t>
            </a:fld>
            <a:endParaRPr sz="1200" dirty="0">
              <a:solidFill>
                <a:srgbClr val="888888"/>
              </a:solidFill>
              <a:latin typeface="Calibri"/>
              <a:ea typeface="Calibri"/>
              <a:cs typeface="Calibri"/>
              <a:sym typeface="Calibri"/>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610"/>
        <p:cNvGrpSpPr/>
        <p:nvPr/>
      </p:nvGrpSpPr>
      <p:grpSpPr>
        <a:xfrm>
          <a:off x="0" y="0"/>
          <a:ext cx="0" cy="0"/>
          <a:chOff x="0" y="0"/>
          <a:chExt cx="0" cy="0"/>
        </a:xfrm>
      </p:grpSpPr>
      <p:sp>
        <p:nvSpPr>
          <p:cNvPr id="611" name="Google Shape;611;p26"/>
          <p:cNvSpPr txBox="1"/>
          <p:nvPr/>
        </p:nvSpPr>
        <p:spPr>
          <a:xfrm>
            <a:off x="1397294" y="1140518"/>
            <a:ext cx="7270751" cy="360098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000072"/>
                </a:solidFill>
                <a:latin typeface="Calibri"/>
                <a:ea typeface="Calibri"/>
                <a:cs typeface="Calibri"/>
                <a:sym typeface="Calibri"/>
              </a:rPr>
              <a:t>Visualize and Retrieve Water pH Data</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60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Select the sampling site for which you need  pH data,  and a box will open with data summary for that site. </a:t>
            </a:r>
            <a:endParaRPr sz="1800" b="0" i="0" u="none" strike="noStrike" cap="none">
              <a:solidFill>
                <a:schemeClr val="dk1"/>
              </a:solidFill>
              <a:latin typeface="Calibri"/>
              <a:ea typeface="Calibri"/>
              <a:cs typeface="Calibri"/>
              <a:sym typeface="Calibri"/>
            </a:endParaRPr>
          </a:p>
          <a:p>
            <a:pPr marL="285750" marR="0" lvl="0" indent="-171450" algn="l" rtl="0">
              <a:lnSpc>
                <a:spcPct val="100000"/>
              </a:lnSpc>
              <a:spcBef>
                <a:spcPts val="600"/>
              </a:spcBef>
              <a:spcAft>
                <a:spcPts val="0"/>
              </a:spcAft>
              <a:buClr>
                <a:schemeClr val="dk1"/>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285750" marR="0" lvl="0" indent="-17145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chemeClr val="dk2"/>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1" i="0" u="none" strike="noStrike" cap="none">
              <a:solidFill>
                <a:schemeClr val="dk2"/>
              </a:solidFill>
              <a:latin typeface="Calibri"/>
              <a:ea typeface="Calibri"/>
              <a:cs typeface="Calibri"/>
              <a:sym typeface="Calibri"/>
            </a:endParaRPr>
          </a:p>
        </p:txBody>
      </p:sp>
      <p:sp>
        <p:nvSpPr>
          <p:cNvPr id="2" name="Google Shape;622;p29">
            <a:extLst>
              <a:ext uri="{FF2B5EF4-FFF2-40B4-BE49-F238E27FC236}">
                <a16:creationId xmlns:a16="http://schemas.microsoft.com/office/drawing/2014/main" id="{4FAAB330-8D05-CA62-F3D3-9DD16D45AFEB}"/>
              </a:ext>
            </a:extLst>
          </p:cNvPr>
          <p:cNvSpPr txBox="1"/>
          <p:nvPr/>
        </p:nvSpPr>
        <p:spPr>
          <a:xfrm>
            <a:off x="6872672" y="4872403"/>
            <a:ext cx="2065867" cy="95406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dirty="0">
                <a:solidFill>
                  <a:schemeClr val="dk1"/>
                </a:solidFill>
                <a:latin typeface="Calibri"/>
                <a:ea typeface="Calibri"/>
                <a:cs typeface="Calibri"/>
                <a:sym typeface="Calibri"/>
              </a:rPr>
              <a:t>Clicking on a location will open to a map note providing pH data for that location and time.</a:t>
            </a:r>
            <a:endParaRPr sz="1400" b="1" i="0" u="none" strike="noStrike" cap="none" dirty="0">
              <a:solidFill>
                <a:schemeClr val="dk1"/>
              </a:solidFill>
              <a:latin typeface="Calibri"/>
              <a:ea typeface="Calibri"/>
              <a:cs typeface="Calibri"/>
              <a:sym typeface="Calibri"/>
            </a:endParaRPr>
          </a:p>
        </p:txBody>
      </p:sp>
      <p:pic>
        <p:nvPicPr>
          <p:cNvPr id="3" name="Google Shape;623;p29" descr="Screenshot of map interface, GLOBE Visualization System. Clicking on a location will open to a map note providing alkalinity data for that location and time. Follow instructions in the tutorial to download data as a .csv file for analysis. ">
            <a:extLst>
              <a:ext uri="{FF2B5EF4-FFF2-40B4-BE49-F238E27FC236}">
                <a16:creationId xmlns:a16="http://schemas.microsoft.com/office/drawing/2014/main" id="{A3C61D60-3520-2168-4F0B-95C6C7737B3B}"/>
              </a:ext>
            </a:extLst>
          </p:cNvPr>
          <p:cNvPicPr preferRelativeResize="0"/>
          <p:nvPr/>
        </p:nvPicPr>
        <p:blipFill>
          <a:blip r:embed="rId3"/>
          <a:srcRect/>
          <a:stretch/>
        </p:blipFill>
        <p:spPr>
          <a:xfrm>
            <a:off x="1667788" y="2319866"/>
            <a:ext cx="4934390" cy="3600986"/>
          </a:xfrm>
          <a:prstGeom prst="rect">
            <a:avLst/>
          </a:prstGeom>
          <a:noFill/>
          <a:ln>
            <a:noFill/>
          </a:ln>
        </p:spPr>
      </p:pic>
      <p:cxnSp>
        <p:nvCxnSpPr>
          <p:cNvPr id="4" name="Google Shape;624;p29">
            <a:extLst>
              <a:ext uri="{FF2B5EF4-FFF2-40B4-BE49-F238E27FC236}">
                <a16:creationId xmlns:a16="http://schemas.microsoft.com/office/drawing/2014/main" id="{ACE2E157-CCE6-44B6-720B-4BFCA77EBCB8}"/>
              </a:ext>
            </a:extLst>
          </p:cNvPr>
          <p:cNvCxnSpPr>
            <a:cxnSpLocks/>
            <a:stCxn id="2" idx="1"/>
          </p:cNvCxnSpPr>
          <p:nvPr/>
        </p:nvCxnSpPr>
        <p:spPr>
          <a:xfrm flipH="1" flipV="1">
            <a:off x="3746500" y="4787900"/>
            <a:ext cx="3126172" cy="561537"/>
          </a:xfrm>
          <a:prstGeom prst="straightConnector1">
            <a:avLst/>
          </a:prstGeom>
          <a:noFill/>
          <a:ln w="38100" cap="flat" cmpd="sng">
            <a:solidFill>
              <a:schemeClr val="dk1"/>
            </a:solidFill>
            <a:prstDash val="solid"/>
            <a:round/>
            <a:headEnd type="none" w="sm" len="sm"/>
            <a:tailEnd type="stealth" w="med" len="med"/>
          </a:ln>
          <a:effectLst>
            <a:outerShdw blurRad="40000" dist="20000" dir="5400000" rotWithShape="0">
              <a:srgbClr val="000000">
                <a:alpha val="37254"/>
              </a:srgbClr>
            </a:outerShdw>
          </a:effectLst>
        </p:spPr>
      </p:cxnSp>
      <p:sp>
        <p:nvSpPr>
          <p:cNvPr id="5" name="Google Shape;643;p31">
            <a:extLst>
              <a:ext uri="{FF2B5EF4-FFF2-40B4-BE49-F238E27FC236}">
                <a16:creationId xmlns:a16="http://schemas.microsoft.com/office/drawing/2014/main" id="{D71DC636-1AC9-A717-FD8C-95E74FB414C8}"/>
              </a:ext>
            </a:extLst>
          </p:cNvPr>
          <p:cNvSpPr txBox="1"/>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36</a:t>
            </a:fld>
            <a:endParaRPr sz="1200" dirty="0">
              <a:solidFill>
                <a:srgbClr val="888888"/>
              </a:solidFill>
              <a:latin typeface="Calibri"/>
              <a:ea typeface="Calibri"/>
              <a:cs typeface="Calibri"/>
              <a:sym typeface="Calibri"/>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618"/>
        <p:cNvGrpSpPr/>
        <p:nvPr/>
      </p:nvGrpSpPr>
      <p:grpSpPr>
        <a:xfrm>
          <a:off x="0" y="0"/>
          <a:ext cx="0" cy="0"/>
          <a:chOff x="0" y="0"/>
          <a:chExt cx="0" cy="0"/>
        </a:xfrm>
      </p:grpSpPr>
      <p:sp>
        <p:nvSpPr>
          <p:cNvPr id="619" name="Google Shape;619;p27"/>
          <p:cNvSpPr txBox="1"/>
          <p:nvPr/>
        </p:nvSpPr>
        <p:spPr>
          <a:xfrm>
            <a:off x="1353430" y="1095546"/>
            <a:ext cx="6934234" cy="4525963"/>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90"/>
              </a:buClr>
              <a:buSzPts val="2000"/>
              <a:buFont typeface="Arial"/>
              <a:buNone/>
            </a:pPr>
            <a:r>
              <a:rPr lang="en-US" sz="2000" b="1" i="0" u="none" strike="noStrike" cap="none">
                <a:solidFill>
                  <a:srgbClr val="000090"/>
                </a:solidFill>
                <a:latin typeface="Calibri"/>
                <a:ea typeface="Calibri"/>
                <a:cs typeface="Calibri"/>
                <a:sym typeface="Calibri"/>
              </a:rPr>
              <a:t>Review questions to help you prepare to conduct the Hydrosphere pH Protocol</a:t>
            </a:r>
            <a:r>
              <a:rPr lang="en-US" sz="2000" b="0" i="0" u="none" strike="noStrike" cap="none">
                <a:solidFill>
                  <a:schemeClr val="dk1"/>
                </a:solidFill>
                <a:latin typeface="Calibri"/>
                <a:ea typeface="Calibri"/>
                <a:cs typeface="Calibri"/>
                <a:sym typeface="Calibri"/>
              </a:rPr>
              <a:t> </a:t>
            </a:r>
            <a:endParaRPr sz="2000" b="1" i="0" u="none" strike="noStrike" cap="none">
              <a:solidFill>
                <a:schemeClr val="dk1"/>
              </a:solidFill>
              <a:latin typeface="Calibri"/>
              <a:ea typeface="Calibri"/>
              <a:cs typeface="Calibri"/>
              <a:sym typeface="Calibri"/>
            </a:endParaRPr>
          </a:p>
          <a:p>
            <a:pPr marL="342900" marR="0" lvl="0" indent="-342900" algn="l" rtl="0">
              <a:lnSpc>
                <a:spcPct val="100000"/>
              </a:lnSpc>
              <a:spcBef>
                <a:spcPts val="360"/>
              </a:spcBef>
              <a:spcAft>
                <a:spcPts val="0"/>
              </a:spcAft>
              <a:buClr>
                <a:schemeClr val="dk1"/>
              </a:buClr>
              <a:buSzPts val="1800"/>
              <a:buFont typeface="Calibri"/>
              <a:buAutoNum type="arabicPeriod"/>
            </a:pPr>
            <a:r>
              <a:rPr lang="en-US" sz="1800" b="1" i="0" u="none" strike="noStrike" cap="none">
                <a:solidFill>
                  <a:schemeClr val="dk1"/>
                </a:solidFill>
                <a:latin typeface="Calibri"/>
                <a:ea typeface="Calibri"/>
                <a:cs typeface="Calibri"/>
                <a:sym typeface="Calibri"/>
              </a:rPr>
              <a:t>What is the importance  of pH to aquatic life? </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360"/>
              </a:spcBef>
              <a:spcAft>
                <a:spcPts val="0"/>
              </a:spcAft>
              <a:buClr>
                <a:schemeClr val="dk1"/>
              </a:buClr>
              <a:buSzPts val="1800"/>
              <a:buFont typeface="Calibri"/>
              <a:buAutoNum type="arabicPeriod"/>
            </a:pPr>
            <a:r>
              <a:rPr lang="en-US" sz="1800" b="1" i="0" u="none" strike="noStrike" cap="none">
                <a:solidFill>
                  <a:schemeClr val="dk1"/>
                </a:solidFill>
                <a:latin typeface="Calibri"/>
                <a:ea typeface="Calibri"/>
                <a:cs typeface="Calibri"/>
                <a:sym typeface="Calibri"/>
              </a:rPr>
              <a:t>What is a logarithmic scale?  Why is it a useful way to report pH?</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360"/>
              </a:spcBef>
              <a:spcAft>
                <a:spcPts val="0"/>
              </a:spcAft>
              <a:buClr>
                <a:schemeClr val="dk1"/>
              </a:buClr>
              <a:buSzPts val="1800"/>
              <a:buFont typeface="Calibri"/>
              <a:buAutoNum type="arabicPeriod"/>
            </a:pPr>
            <a:r>
              <a:rPr lang="en-US" sz="1800" b="1" i="0" u="none" strike="noStrike" cap="none">
                <a:solidFill>
                  <a:schemeClr val="dk1"/>
                </a:solidFill>
                <a:latin typeface="Calibri"/>
                <a:ea typeface="Calibri"/>
                <a:cs typeface="Calibri"/>
                <a:sym typeface="Calibri"/>
              </a:rPr>
              <a:t>True/False  pH affects the solubility and biological availability of nutrients.</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360"/>
              </a:spcBef>
              <a:spcAft>
                <a:spcPts val="0"/>
              </a:spcAft>
              <a:buClr>
                <a:schemeClr val="dk1"/>
              </a:buClr>
              <a:buSzPts val="1800"/>
              <a:buFont typeface="Calibri"/>
              <a:buAutoNum type="arabicPeriod"/>
            </a:pPr>
            <a:r>
              <a:rPr lang="en-US" sz="1800" b="1" i="0" u="none" strike="noStrike" cap="none">
                <a:solidFill>
                  <a:schemeClr val="dk1"/>
                </a:solidFill>
                <a:latin typeface="Calibri"/>
                <a:ea typeface="Calibri"/>
                <a:cs typeface="Calibri"/>
                <a:sym typeface="Calibri"/>
              </a:rPr>
              <a:t>In a water body, what happens to aquatic life in waters with pH values below 4.0 or above 10.0?</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360"/>
              </a:spcBef>
              <a:spcAft>
                <a:spcPts val="0"/>
              </a:spcAft>
              <a:buClr>
                <a:schemeClr val="dk1"/>
              </a:buClr>
              <a:buSzPts val="1800"/>
              <a:buFont typeface="Calibri"/>
              <a:buAutoNum type="arabicPeriod"/>
            </a:pPr>
            <a:r>
              <a:rPr lang="en-US" sz="1800" b="1" i="0" u="none" strike="noStrike" cap="none">
                <a:solidFill>
                  <a:schemeClr val="dk1"/>
                </a:solidFill>
                <a:latin typeface="Calibri"/>
                <a:ea typeface="Calibri"/>
                <a:cs typeface="Calibri"/>
                <a:sym typeface="Calibri"/>
              </a:rPr>
              <a:t>What other measurement, in addition to pH, must you do to ensure that your pH paper or meter is reporting accurately?</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360"/>
              </a:spcBef>
              <a:spcAft>
                <a:spcPts val="0"/>
              </a:spcAft>
              <a:buClr>
                <a:schemeClr val="dk1"/>
              </a:buClr>
              <a:buSzPts val="1800"/>
              <a:buFont typeface="Calibri"/>
              <a:buAutoNum type="arabicPeriod"/>
            </a:pPr>
            <a:r>
              <a:rPr lang="en-US" sz="1800" b="1" i="0" u="none" strike="noStrike" cap="none">
                <a:solidFill>
                  <a:schemeClr val="dk1"/>
                </a:solidFill>
                <a:latin typeface="Calibri"/>
                <a:ea typeface="Calibri"/>
                <a:cs typeface="Calibri"/>
                <a:sym typeface="Calibri"/>
              </a:rPr>
              <a:t>What are the safety precautions you should take when doing any of the hydrology protocols?</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360"/>
              </a:spcBef>
              <a:spcAft>
                <a:spcPts val="0"/>
              </a:spcAft>
              <a:buClr>
                <a:schemeClr val="dk1"/>
              </a:buClr>
              <a:buSzPts val="1800"/>
              <a:buFont typeface="Calibri"/>
              <a:buAutoNum type="arabicPeriod"/>
            </a:pPr>
            <a:r>
              <a:rPr lang="en-US" sz="1800" b="1" i="0" u="none" strike="noStrike" cap="none">
                <a:solidFill>
                  <a:schemeClr val="dk1"/>
                </a:solidFill>
                <a:latin typeface="Calibri"/>
                <a:ea typeface="Calibri"/>
                <a:cs typeface="Calibri"/>
                <a:sym typeface="Calibri"/>
              </a:rPr>
              <a:t>What is the acceptable range of error of the three replicate samples you take? </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360"/>
              </a:spcBef>
              <a:spcAft>
                <a:spcPts val="0"/>
              </a:spcAft>
              <a:buClr>
                <a:schemeClr val="dk1"/>
              </a:buClr>
              <a:buSzPts val="1800"/>
              <a:buFont typeface="Calibri"/>
              <a:buAutoNum type="arabicPeriod"/>
            </a:pPr>
            <a:r>
              <a:rPr lang="en-US" sz="1800" b="1" i="0" u="none" strike="noStrike" cap="none">
                <a:solidFill>
                  <a:schemeClr val="dk1"/>
                </a:solidFill>
                <a:latin typeface="Calibri"/>
                <a:ea typeface="Calibri"/>
                <a:cs typeface="Calibri"/>
                <a:sym typeface="Calibri"/>
              </a:rPr>
              <a:t>What kinds of environmental events could change  water pH?</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360"/>
              </a:spcBef>
              <a:spcAft>
                <a:spcPts val="0"/>
              </a:spcAft>
              <a:buClr>
                <a:schemeClr val="dk1"/>
              </a:buClr>
              <a:buSzPts val="1800"/>
              <a:buFont typeface="Calibri"/>
              <a:buAutoNum type="arabicPeriod"/>
            </a:pPr>
            <a:r>
              <a:rPr lang="en-US" sz="1800" b="1" i="0" u="none" strike="noStrike" cap="none">
                <a:solidFill>
                  <a:schemeClr val="dk1"/>
                </a:solidFill>
                <a:latin typeface="Calibri"/>
                <a:ea typeface="Calibri"/>
                <a:cs typeface="Calibri"/>
                <a:sym typeface="Calibri"/>
              </a:rPr>
              <a:t>Which pH value is more acid:   a pH value of 1 or a pH value of 14? </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360"/>
              </a:spcBef>
              <a:spcAft>
                <a:spcPts val="0"/>
              </a:spcAft>
              <a:buClr>
                <a:schemeClr val="dk1"/>
              </a:buClr>
              <a:buSzPts val="1800"/>
              <a:buFont typeface="Calibri"/>
              <a:buAutoNum type="arabicPeriod"/>
            </a:pPr>
            <a:r>
              <a:rPr lang="en-US" sz="1800" b="1" i="0" u="none" strike="noStrike" cap="none">
                <a:solidFill>
                  <a:schemeClr val="dk1"/>
                </a:solidFill>
                <a:latin typeface="Calibri"/>
                <a:ea typeface="Calibri"/>
                <a:cs typeface="Calibri"/>
                <a:sym typeface="Calibri"/>
              </a:rPr>
              <a:t>What is the pH value of pure water?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640"/>
              </a:spcBef>
              <a:spcAft>
                <a:spcPts val="0"/>
              </a:spcAft>
              <a:buClr>
                <a:schemeClr val="dk1"/>
              </a:buClr>
              <a:buSzPts val="3200"/>
              <a:buFont typeface="Arial"/>
              <a:buNone/>
            </a:pPr>
            <a:endParaRPr sz="3200" b="1" i="0" u="none" strike="noStrike" cap="none">
              <a:solidFill>
                <a:schemeClr val="dk1"/>
              </a:solidFill>
              <a:latin typeface="Calibri"/>
              <a:ea typeface="Calibri"/>
              <a:cs typeface="Calibri"/>
              <a:sym typeface="Calibri"/>
            </a:endParaRPr>
          </a:p>
        </p:txBody>
      </p:sp>
      <p:pic>
        <p:nvPicPr>
          <p:cNvPr id="620" name="Google Shape;620;p27" descr="1_PPT_HydroGenericWaterscapeEverglades_Lo.jpg"/>
          <p:cNvPicPr preferRelativeResize="0"/>
          <p:nvPr/>
        </p:nvPicPr>
        <p:blipFill rotWithShape="1">
          <a:blip r:embed="rId3">
            <a:alphaModFix amt="19000"/>
          </a:blip>
          <a:srcRect/>
          <a:stretch/>
        </p:blipFill>
        <p:spPr>
          <a:xfrm>
            <a:off x="1184449" y="1598706"/>
            <a:ext cx="7959551" cy="5259294"/>
          </a:xfrm>
          <a:prstGeom prst="rect">
            <a:avLst/>
          </a:prstGeom>
          <a:noFill/>
          <a:ln>
            <a:noFill/>
          </a:ln>
        </p:spPr>
      </p:pic>
      <p:sp>
        <p:nvSpPr>
          <p:cNvPr id="2" name="Google Shape;643;p31">
            <a:extLst>
              <a:ext uri="{FF2B5EF4-FFF2-40B4-BE49-F238E27FC236}">
                <a16:creationId xmlns:a16="http://schemas.microsoft.com/office/drawing/2014/main" id="{FEBAB6C8-531A-8D6B-DFE5-833A9B213EA8}"/>
              </a:ext>
            </a:extLst>
          </p:cNvPr>
          <p:cNvSpPr txBox="1"/>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37</a:t>
            </a:fld>
            <a:endParaRPr sz="1200" dirty="0">
              <a:solidFill>
                <a:srgbClr val="888888"/>
              </a:solidFill>
              <a:latin typeface="Calibri"/>
              <a:ea typeface="Calibri"/>
              <a:cs typeface="Calibri"/>
              <a:sym typeface="Calibri"/>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624"/>
        <p:cNvGrpSpPr/>
        <p:nvPr/>
      </p:nvGrpSpPr>
      <p:grpSpPr>
        <a:xfrm>
          <a:off x="0" y="0"/>
          <a:ext cx="0" cy="0"/>
          <a:chOff x="0" y="0"/>
          <a:chExt cx="0" cy="0"/>
        </a:xfrm>
      </p:grpSpPr>
      <p:sp>
        <p:nvSpPr>
          <p:cNvPr id="625" name="Google Shape;625;p28"/>
          <p:cNvSpPr txBox="1"/>
          <p:nvPr/>
        </p:nvSpPr>
        <p:spPr>
          <a:xfrm>
            <a:off x="1353430" y="1095546"/>
            <a:ext cx="6934234" cy="4525963"/>
          </a:xfrm>
          <a:prstGeom prst="rect">
            <a:avLst/>
          </a:prstGeom>
          <a:no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rgbClr val="000000"/>
              </a:buClr>
              <a:buSzPts val="2400"/>
              <a:buFont typeface="Arial"/>
              <a:buChar char="•"/>
            </a:pPr>
            <a:r>
              <a:rPr lang="en-US" sz="2400" b="0" i="0" u="none" strike="noStrike" cap="none">
                <a:solidFill>
                  <a:srgbClr val="000000"/>
                </a:solidFill>
                <a:latin typeface="Calibri"/>
                <a:ea typeface="Calibri"/>
                <a:cs typeface="Calibri"/>
                <a:sym typeface="Calibri"/>
              </a:rPr>
              <a:t>You have now completed the slide stack. If you are ready to take the quiz, sign on and take the quiz corresponding to </a:t>
            </a:r>
            <a:r>
              <a:rPr lang="en-US" sz="2400" b="1" i="0" u="none" strike="noStrike" cap="none">
                <a:solidFill>
                  <a:srgbClr val="000072"/>
                </a:solidFill>
                <a:latin typeface="Calibri"/>
                <a:ea typeface="Calibri"/>
                <a:cs typeface="Calibri"/>
                <a:sym typeface="Calibri"/>
              </a:rPr>
              <a:t>Water pH Protocol</a:t>
            </a:r>
            <a:r>
              <a:rPr lang="en-US" sz="2400" b="1" i="0" u="none" strike="noStrike" cap="none">
                <a:solidFill>
                  <a:srgbClr val="055000"/>
                </a:solidFill>
                <a:latin typeface="Calibri"/>
                <a:ea typeface="Calibri"/>
                <a:cs typeface="Calibri"/>
                <a:sym typeface="Calibri"/>
              </a:rPr>
              <a:t>.</a:t>
            </a:r>
            <a:endParaRPr sz="1400" b="0" i="0" u="none" strike="noStrike" cap="none">
              <a:solidFill>
                <a:srgbClr val="000000"/>
              </a:solidFill>
              <a:latin typeface="Arial"/>
              <a:ea typeface="Arial"/>
              <a:cs typeface="Arial"/>
              <a:sym typeface="Arial"/>
            </a:endParaRPr>
          </a:p>
          <a:p>
            <a:pPr marL="342900" marR="0" lvl="0" indent="-190500" algn="l" rtl="0">
              <a:lnSpc>
                <a:spcPct val="100000"/>
              </a:lnSpc>
              <a:spcBef>
                <a:spcPts val="480"/>
              </a:spcBef>
              <a:spcAft>
                <a:spcPts val="0"/>
              </a:spcAft>
              <a:buClr>
                <a:schemeClr val="dk1"/>
              </a:buClr>
              <a:buSzPts val="2400"/>
              <a:buFont typeface="Arial"/>
              <a:buNone/>
            </a:pPr>
            <a:endParaRPr sz="2400" b="0" i="0" u="none" strike="noStrike" cap="none">
              <a:solidFill>
                <a:srgbClr val="000000"/>
              </a:solidFill>
              <a:latin typeface="Calibri"/>
              <a:ea typeface="Calibri"/>
              <a:cs typeface="Calibri"/>
              <a:sym typeface="Calibri"/>
            </a:endParaRPr>
          </a:p>
          <a:p>
            <a:pPr marL="342900" marR="0" lvl="0" indent="-342900" algn="l" rtl="0">
              <a:lnSpc>
                <a:spcPct val="100000"/>
              </a:lnSpc>
              <a:spcBef>
                <a:spcPts val="480"/>
              </a:spcBef>
              <a:spcAft>
                <a:spcPts val="0"/>
              </a:spcAft>
              <a:buClr>
                <a:srgbClr val="000000"/>
              </a:buClr>
              <a:buSzPts val="2400"/>
              <a:buFont typeface="Arial"/>
              <a:buChar char="•"/>
            </a:pPr>
            <a:r>
              <a:rPr lang="en-US" sz="2400" b="0" i="0" u="none" strike="noStrike" cap="none">
                <a:solidFill>
                  <a:srgbClr val="000000"/>
                </a:solidFill>
                <a:latin typeface="Calibri"/>
                <a:ea typeface="Calibri"/>
                <a:cs typeface="Calibri"/>
                <a:sym typeface="Calibri"/>
              </a:rPr>
              <a:t>You can also review the slide stack, post questions on the discussion board, or look at the FAQs on the next page. </a:t>
            </a:r>
            <a:endParaRPr sz="1400" b="0" i="0" u="none" strike="noStrike" cap="none">
              <a:solidFill>
                <a:srgbClr val="000000"/>
              </a:solidFill>
              <a:latin typeface="Arial"/>
              <a:ea typeface="Arial"/>
              <a:cs typeface="Arial"/>
              <a:sym typeface="Arial"/>
            </a:endParaRPr>
          </a:p>
          <a:p>
            <a:pPr marL="342900" marR="0" lvl="0" indent="-190500" algn="l" rtl="0">
              <a:lnSpc>
                <a:spcPct val="100000"/>
              </a:lnSpc>
              <a:spcBef>
                <a:spcPts val="480"/>
              </a:spcBef>
              <a:spcAft>
                <a:spcPts val="0"/>
              </a:spcAft>
              <a:buClr>
                <a:schemeClr val="dk1"/>
              </a:buClr>
              <a:buSzPts val="2400"/>
              <a:buFont typeface="Arial"/>
              <a:buNone/>
            </a:pPr>
            <a:endParaRPr sz="2400" b="0" i="0" u="none" strike="noStrike" cap="none">
              <a:solidFill>
                <a:srgbClr val="000000"/>
              </a:solidFill>
              <a:latin typeface="Calibri"/>
              <a:ea typeface="Calibri"/>
              <a:cs typeface="Calibri"/>
              <a:sym typeface="Calibri"/>
            </a:endParaRPr>
          </a:p>
          <a:p>
            <a:pPr marL="342900" marR="0" lvl="0" indent="-342900" algn="l" rtl="0">
              <a:lnSpc>
                <a:spcPct val="100000"/>
              </a:lnSpc>
              <a:spcBef>
                <a:spcPts val="480"/>
              </a:spcBef>
              <a:spcAft>
                <a:spcPts val="0"/>
              </a:spcAft>
              <a:buClr>
                <a:srgbClr val="000000"/>
              </a:buClr>
              <a:buSzPts val="2400"/>
              <a:buFont typeface="Arial"/>
              <a:buChar char="•"/>
            </a:pPr>
            <a:r>
              <a:rPr lang="en-US" sz="2400" b="0" i="0" u="none" strike="noStrike" cap="none">
                <a:solidFill>
                  <a:srgbClr val="000000"/>
                </a:solidFill>
                <a:latin typeface="Calibri"/>
                <a:ea typeface="Calibri"/>
                <a:cs typeface="Calibri"/>
                <a:sym typeface="Calibri"/>
              </a:rPr>
              <a:t>When you pass the quiz, you are ready to take </a:t>
            </a:r>
            <a:r>
              <a:rPr lang="en-US" sz="2400" b="1" i="0" u="none" strike="noStrike" cap="none">
                <a:solidFill>
                  <a:srgbClr val="000072"/>
                </a:solidFill>
                <a:latin typeface="Calibri"/>
                <a:ea typeface="Calibri"/>
                <a:cs typeface="Calibri"/>
                <a:sym typeface="Calibri"/>
              </a:rPr>
              <a:t>Water pH Protocol </a:t>
            </a:r>
            <a:r>
              <a:rPr lang="en-US" sz="2400" b="0" i="0" u="none" strike="noStrike" cap="none">
                <a:solidFill>
                  <a:srgbClr val="000000"/>
                </a:solidFill>
                <a:latin typeface="Calibri"/>
                <a:ea typeface="Calibri"/>
                <a:cs typeface="Calibri"/>
                <a:sym typeface="Calibri"/>
              </a:rPr>
              <a:t>measurements! </a:t>
            </a:r>
            <a:endParaRPr sz="1400" b="0" i="0" u="none" strike="noStrike" cap="none">
              <a:solidFill>
                <a:srgbClr val="000000"/>
              </a:solidFill>
              <a:latin typeface="Arial"/>
              <a:ea typeface="Arial"/>
              <a:cs typeface="Arial"/>
              <a:sym typeface="Arial"/>
            </a:endParaRPr>
          </a:p>
          <a:p>
            <a:pPr marL="342900" marR="0" lvl="0" indent="-139700" algn="l" rtl="0">
              <a:lnSpc>
                <a:spcPct val="100000"/>
              </a:lnSpc>
              <a:spcBef>
                <a:spcPts val="640"/>
              </a:spcBef>
              <a:spcAft>
                <a:spcPts val="0"/>
              </a:spcAft>
              <a:buClr>
                <a:schemeClr val="dk1"/>
              </a:buClr>
              <a:buSzPts val="3200"/>
              <a:buFont typeface="Arial"/>
              <a:buNone/>
            </a:pPr>
            <a:endParaRPr sz="3200" b="0" i="0" u="none" strike="noStrike" cap="none">
              <a:solidFill>
                <a:schemeClr val="dk1"/>
              </a:solidFill>
              <a:latin typeface="Calibri"/>
              <a:ea typeface="Calibri"/>
              <a:cs typeface="Calibri"/>
              <a:sym typeface="Calibri"/>
            </a:endParaRPr>
          </a:p>
        </p:txBody>
      </p:sp>
      <p:sp>
        <p:nvSpPr>
          <p:cNvPr id="2" name="Google Shape;643;p31">
            <a:extLst>
              <a:ext uri="{FF2B5EF4-FFF2-40B4-BE49-F238E27FC236}">
                <a16:creationId xmlns:a16="http://schemas.microsoft.com/office/drawing/2014/main" id="{682F92A8-ADB7-E318-96C9-3BBCCCD6C9B7}"/>
              </a:ext>
            </a:extLst>
          </p:cNvPr>
          <p:cNvSpPr txBox="1"/>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38</a:t>
            </a:fld>
            <a:endParaRPr sz="1200" dirty="0">
              <a:solidFill>
                <a:srgbClr val="888888"/>
              </a:solidFill>
              <a:latin typeface="Calibri"/>
              <a:ea typeface="Calibri"/>
              <a:cs typeface="Calibri"/>
              <a:sym typeface="Calibri"/>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629"/>
        <p:cNvGrpSpPr/>
        <p:nvPr/>
      </p:nvGrpSpPr>
      <p:grpSpPr>
        <a:xfrm>
          <a:off x="0" y="0"/>
          <a:ext cx="0" cy="0"/>
          <a:chOff x="0" y="0"/>
          <a:chExt cx="0" cy="0"/>
        </a:xfrm>
      </p:grpSpPr>
      <p:sp>
        <p:nvSpPr>
          <p:cNvPr id="630" name="Google Shape;630;p29"/>
          <p:cNvSpPr/>
          <p:nvPr/>
        </p:nvSpPr>
        <p:spPr>
          <a:xfrm>
            <a:off x="1285498" y="1128076"/>
            <a:ext cx="7199518" cy="581697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000090"/>
                </a:solidFill>
                <a:latin typeface="Calibri"/>
                <a:ea typeface="Calibri"/>
                <a:cs typeface="Calibri"/>
                <a:sym typeface="Calibri"/>
              </a:rPr>
              <a:t>FAQ: Frequently Asked Questions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r>
              <a:rPr lang="en-US" sz="1800" b="1" i="0" u="none" strike="noStrike" cap="none">
                <a:solidFill>
                  <a:srgbClr val="000090"/>
                </a:solidFill>
                <a:latin typeface="Calibri"/>
                <a:ea typeface="Calibri"/>
                <a:cs typeface="Calibri"/>
                <a:sym typeface="Calibri"/>
              </a:rPr>
              <a:t>Does water temperature affect my pH reading?</a:t>
            </a:r>
            <a:endParaRPr sz="18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A change in water temperature can actually change the pH value of your water. Since we want to know the actual pH value, we do not correct for this change. </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Temperature can also affect the performance of the meter. The electrode is designed so there is no temperature sensitivity when the pH is 7.0. As the pH moves away from this value, the water temperature affects meter accuracy. Meters with automatic temperature compensation (ATC) correct for the temperature of the water at values above and below 7.0 by a factor of 0.003 pH/ ̊C/pH unit away from pH 7. They correct for meter error.</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000090"/>
                </a:solidFill>
                <a:latin typeface="Calibri"/>
                <a:ea typeface="Calibri"/>
                <a:cs typeface="Calibri"/>
                <a:sym typeface="Calibri"/>
              </a:rPr>
              <a:t>Does high salt concentration affect pH?</a:t>
            </a:r>
            <a:endParaRPr sz="1800" b="0" i="0" u="none" strike="noStrike" cap="none">
              <a:solidFill>
                <a:srgbClr val="000090"/>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Salt concentration can affect pH. As salt concentration increases, pH can increase. This is not a linear relationship, but can be important in estuaries, where the salinity varies with the tide. Taking into account salinity or conductivity data may be useful in understanding variations in your pH measurements.</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 name="Google Shape;643;p31">
            <a:extLst>
              <a:ext uri="{FF2B5EF4-FFF2-40B4-BE49-F238E27FC236}">
                <a16:creationId xmlns:a16="http://schemas.microsoft.com/office/drawing/2014/main" id="{06266879-6626-40C6-2982-C37C56BF7B2F}"/>
              </a:ext>
            </a:extLst>
          </p:cNvPr>
          <p:cNvSpPr txBox="1"/>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39</a:t>
            </a:fld>
            <a:endParaRPr sz="1200" dirty="0">
              <a:solidFill>
                <a:srgbClr val="888888"/>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288" name="Google Shape;288;p4"/>
          <p:cNvSpPr txBox="1"/>
          <p:nvPr/>
        </p:nvSpPr>
        <p:spPr>
          <a:xfrm>
            <a:off x="1286934" y="1066800"/>
            <a:ext cx="4542907" cy="51706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rgbClr val="000072"/>
                </a:solidFill>
                <a:latin typeface="Calibri"/>
                <a:ea typeface="Calibri"/>
                <a:cs typeface="Calibri"/>
                <a:sym typeface="Calibri"/>
              </a:rPr>
              <a:t>Hydrosphere Protocols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pH is one of the hydrosphere protocols used by GLOBE to describe the status of a water body. The pH of a lake or stream measures water acidity, which influences how much oxygen is dissolved in the water. </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Measures of pH directly indicate how hospitable a body of water is to aquatic life. It is interesting to both follow the annual cycle of water parameters, such as dissolved oxygen, alkalinity and pH, and to make comparisons between different water bodies. We can see if pH becomes depressed right after a rain or when there is a lot of snowmelt running off into the lake or stream. If we do find a depression in pH, we would expect this water to have a low level of alkalinity</a:t>
            </a:r>
            <a:r>
              <a:rPr lang="en-US" sz="1800" b="0" i="0" u="none" strike="noStrike" cap="none">
                <a:solidFill>
                  <a:schemeClr val="dk1"/>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 </a:t>
            </a:r>
            <a:endParaRPr sz="18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89" name="Google Shape;289;p4" descr="List of GLOBE Hydrosphere Measurements. Hydrosphere Study Site, Water Temperature, Water Transparency, Conductivity, pH, Mosquito Larvae, Alkalinity, Dissolved Oxygen, Salinity, Nitrates, and Freshwater Macroinvertebrates. This is the water pH protocol. "/>
          <p:cNvSpPr txBox="1"/>
          <p:nvPr/>
        </p:nvSpPr>
        <p:spPr>
          <a:xfrm>
            <a:off x="5988961" y="1028513"/>
            <a:ext cx="2916935" cy="5632310"/>
          </a:xfrm>
          <a:prstGeom prst="rect">
            <a:avLst/>
          </a:prstGeom>
          <a:noFill/>
          <a:ln w="2857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600"/>
              <a:buFont typeface="Arial"/>
              <a:buNone/>
            </a:pPr>
            <a:endParaRPr sz="1600" b="1" i="0" u="sng" strike="noStrike" cap="none">
              <a:solidFill>
                <a:srgbClr val="000072"/>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800"/>
              <a:buFont typeface="Arial"/>
              <a:buNone/>
            </a:pPr>
            <a:r>
              <a:rPr lang="en-US" sz="1800" b="1" i="0" u="sng" strike="noStrike" cap="none">
                <a:solidFill>
                  <a:srgbClr val="000072"/>
                </a:solidFill>
                <a:latin typeface="Calibri"/>
                <a:ea typeface="Calibri"/>
                <a:cs typeface="Calibri"/>
                <a:sym typeface="Calibri"/>
              </a:rPr>
              <a:t>GLOBE Hydrosphere Measurements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rgbClr val="000072"/>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000072"/>
                </a:solidFill>
                <a:latin typeface="Calibri"/>
                <a:ea typeface="Calibri"/>
                <a:cs typeface="Calibri"/>
                <a:sym typeface="Calibri"/>
              </a:rPr>
              <a:t>Hydrosphere Study Site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rgbClr val="000072"/>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000072"/>
                </a:solidFill>
                <a:latin typeface="Calibri"/>
                <a:ea typeface="Calibri"/>
                <a:cs typeface="Calibri"/>
                <a:sym typeface="Calibri"/>
              </a:rPr>
              <a:t>Water Temperature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000072"/>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000072"/>
                </a:solidFill>
                <a:latin typeface="Calibri"/>
                <a:ea typeface="Calibri"/>
                <a:cs typeface="Calibri"/>
                <a:sym typeface="Calibri"/>
              </a:rPr>
              <a:t>Water Transparency</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000072"/>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000072"/>
                </a:solidFill>
                <a:latin typeface="Calibri"/>
                <a:ea typeface="Calibri"/>
                <a:cs typeface="Calibri"/>
                <a:sym typeface="Calibri"/>
              </a:rPr>
              <a:t>Conductivity</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rgbClr val="000072"/>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000072"/>
                </a:solidFill>
                <a:latin typeface="Calibri"/>
                <a:ea typeface="Calibri"/>
                <a:cs typeface="Calibri"/>
                <a:sym typeface="Calibri"/>
              </a:rPr>
              <a:t>pH</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rgbClr val="000072"/>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000072"/>
                </a:solidFill>
                <a:latin typeface="Calibri"/>
                <a:ea typeface="Calibri"/>
                <a:cs typeface="Calibri"/>
                <a:sym typeface="Calibri"/>
              </a:rPr>
              <a:t>Mosquito Larvae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rgbClr val="000072"/>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000072"/>
                </a:solidFill>
                <a:latin typeface="Calibri"/>
                <a:ea typeface="Calibri"/>
                <a:cs typeface="Calibri"/>
                <a:sym typeface="Calibri"/>
              </a:rPr>
              <a:t>Alkalinity</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rgbClr val="000072"/>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000072"/>
                </a:solidFill>
                <a:latin typeface="Calibri"/>
                <a:ea typeface="Calibri"/>
                <a:cs typeface="Calibri"/>
                <a:sym typeface="Calibri"/>
              </a:rPr>
              <a:t>Dissolved  Oxygen</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rgbClr val="000072"/>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000072"/>
                </a:solidFill>
                <a:latin typeface="Calibri"/>
                <a:ea typeface="Calibri"/>
                <a:cs typeface="Calibri"/>
                <a:sym typeface="Calibri"/>
              </a:rPr>
              <a:t>Salinity</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rgbClr val="000072"/>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000072"/>
                </a:solidFill>
                <a:latin typeface="Calibri"/>
                <a:ea typeface="Calibri"/>
                <a:cs typeface="Calibri"/>
                <a:sym typeface="Calibri"/>
              </a:rPr>
              <a:t>Nitrates</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rgbClr val="000072"/>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000072"/>
                </a:solidFill>
                <a:latin typeface="Calibri"/>
                <a:ea typeface="Calibri"/>
                <a:cs typeface="Calibri"/>
                <a:sym typeface="Calibri"/>
              </a:rPr>
              <a:t>Freshwater Macroinvertebrates</a:t>
            </a:r>
            <a:endParaRPr sz="1400" b="1" i="0" u="none" strike="noStrike" cap="none">
              <a:solidFill>
                <a:srgbClr val="000072"/>
              </a:solidFill>
              <a:latin typeface="Calibri"/>
              <a:ea typeface="Calibri"/>
              <a:cs typeface="Calibri"/>
              <a:sym typeface="Calibri"/>
            </a:endParaRPr>
          </a:p>
        </p:txBody>
      </p:sp>
      <p:sp>
        <p:nvSpPr>
          <p:cNvPr id="290" name="Google Shape;290;p4"/>
          <p:cNvSpPr/>
          <p:nvPr/>
        </p:nvSpPr>
        <p:spPr>
          <a:xfrm>
            <a:off x="6434531" y="3769730"/>
            <a:ext cx="2332121" cy="280381"/>
          </a:xfrm>
          <a:prstGeom prst="ellipse">
            <a:avLst/>
          </a:prstGeom>
          <a:noFill/>
          <a:ln w="9525" cap="flat" cmpd="sng">
            <a:solidFill>
              <a:srgbClr val="FF0000"/>
            </a:solidFill>
            <a:prstDash val="solid"/>
            <a:round/>
            <a:headEnd type="none" w="sm" len="sm"/>
            <a:tailEnd type="none" w="sm" len="sm"/>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634"/>
        <p:cNvGrpSpPr/>
        <p:nvPr/>
      </p:nvGrpSpPr>
      <p:grpSpPr>
        <a:xfrm>
          <a:off x="0" y="0"/>
          <a:ext cx="0" cy="0"/>
          <a:chOff x="0" y="0"/>
          <a:chExt cx="0" cy="0"/>
        </a:xfrm>
      </p:grpSpPr>
      <p:sp>
        <p:nvSpPr>
          <p:cNvPr id="635" name="Google Shape;635;p30"/>
          <p:cNvSpPr/>
          <p:nvPr/>
        </p:nvSpPr>
        <p:spPr>
          <a:xfrm>
            <a:off x="1308347" y="1124283"/>
            <a:ext cx="6965025" cy="403187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rgbClr val="000090"/>
                </a:solidFill>
                <a:latin typeface="Calibri"/>
                <a:ea typeface="Calibri"/>
                <a:cs typeface="Calibri"/>
                <a:sym typeface="Calibri"/>
              </a:rPr>
              <a:t>FAQ: Frequently Asked Questions</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2000"/>
              <a:buFont typeface="Arial"/>
              <a:buNone/>
            </a:pPr>
            <a:endParaRPr sz="2000" b="1" i="0" u="none" strike="noStrike" cap="none">
              <a:solidFill>
                <a:srgbClr val="000090"/>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r>
              <a:rPr lang="en-US" sz="1800" b="1" i="0" u="none" strike="noStrike" cap="none">
                <a:solidFill>
                  <a:srgbClr val="000090"/>
                </a:solidFill>
                <a:latin typeface="Calibri"/>
                <a:ea typeface="Calibri"/>
                <a:cs typeface="Calibri"/>
                <a:sym typeface="Calibri"/>
              </a:rPr>
              <a:t>Why may pH measurements be inaccurate in low conductivity waters?</a:t>
            </a:r>
            <a:endParaRPr sz="1800" b="0" i="0" u="none" strike="noStrike" cap="none">
              <a:solidFill>
                <a:srgbClr val="000090"/>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To measure the hydrogen ion concentration, you are actually measuring the potential of the hydrogen ions. Other ions have to be present to pass the current to make this measurement. When they are at too low of a concentration the meter slowly drifts and if the drift is really slow, the meter locks in on an incorrect measurement</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000090"/>
                </a:solidFill>
                <a:latin typeface="Calibri"/>
                <a:ea typeface="Calibri"/>
                <a:cs typeface="Calibri"/>
                <a:sym typeface="Calibri"/>
              </a:rPr>
              <a:t>Can I use a pH meter that connects to my Smart Phone?</a:t>
            </a:r>
            <a:endParaRPr sz="1800" b="1" i="0" u="none" strike="noStrike" cap="none">
              <a:solidFill>
                <a:srgbClr val="00009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Yes, pH meters that connect to iPhones, iPads and other Smart devices can be considered pH meters. For most of these meters an app is required. </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 name="Google Shape;643;p31">
            <a:extLst>
              <a:ext uri="{FF2B5EF4-FFF2-40B4-BE49-F238E27FC236}">
                <a16:creationId xmlns:a16="http://schemas.microsoft.com/office/drawing/2014/main" id="{5E8DC713-FF03-D6C2-85AA-0F7D86243010}"/>
              </a:ext>
            </a:extLst>
          </p:cNvPr>
          <p:cNvSpPr txBox="1"/>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40</a:t>
            </a:fld>
            <a:endParaRPr sz="1200" dirty="0">
              <a:solidFill>
                <a:srgbClr val="888888"/>
              </a:solidFill>
              <a:latin typeface="Calibri"/>
              <a:ea typeface="Calibri"/>
              <a:cs typeface="Calibri"/>
              <a:sym typeface="Calibri"/>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639"/>
        <p:cNvGrpSpPr/>
        <p:nvPr/>
      </p:nvGrpSpPr>
      <p:grpSpPr>
        <a:xfrm>
          <a:off x="0" y="0"/>
          <a:ext cx="0" cy="0"/>
          <a:chOff x="0" y="0"/>
          <a:chExt cx="0" cy="0"/>
        </a:xfrm>
      </p:grpSpPr>
      <p:sp>
        <p:nvSpPr>
          <p:cNvPr id="640" name="Google Shape;640;p31"/>
          <p:cNvSpPr txBox="1"/>
          <p:nvPr/>
        </p:nvSpPr>
        <p:spPr>
          <a:xfrm>
            <a:off x="1105728" y="717559"/>
            <a:ext cx="7886700" cy="1325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None/>
            </a:pPr>
            <a:r>
              <a:rPr lang="en-US" sz="2800" b="1">
                <a:solidFill>
                  <a:srgbClr val="000072"/>
                </a:solidFill>
                <a:latin typeface="Calibri"/>
                <a:ea typeface="Calibri"/>
                <a:cs typeface="Calibri"/>
                <a:sym typeface="Calibri"/>
              </a:rPr>
              <a:t>We want your Feedback!</a:t>
            </a:r>
            <a:endParaRPr sz="2800" b="1">
              <a:solidFill>
                <a:srgbClr val="000072"/>
              </a:solidFill>
              <a:latin typeface="Calibri"/>
              <a:ea typeface="Calibri"/>
              <a:cs typeface="Calibri"/>
              <a:sym typeface="Calibri"/>
            </a:endParaRPr>
          </a:p>
        </p:txBody>
      </p:sp>
      <p:sp>
        <p:nvSpPr>
          <p:cNvPr id="641" name="Google Shape;641;p31"/>
          <p:cNvSpPr txBox="1"/>
          <p:nvPr/>
        </p:nvSpPr>
        <p:spPr>
          <a:xfrm>
            <a:off x="1329205" y="1728540"/>
            <a:ext cx="7646400" cy="4351200"/>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0"/>
              </a:spcBef>
              <a:spcAft>
                <a:spcPts val="0"/>
              </a:spcAft>
              <a:buNone/>
            </a:pPr>
            <a:r>
              <a:rPr lang="en-US" sz="1800" dirty="0">
                <a:solidFill>
                  <a:srgbClr val="000000"/>
                </a:solidFill>
                <a:latin typeface="Calibri"/>
                <a:ea typeface="Calibri"/>
                <a:cs typeface="Calibri"/>
                <a:sym typeface="Calibri"/>
              </a:rPr>
              <a:t>Please provide us with feedback about this module. This is a community project and we welcome your comments, suggestions and edits! Please take a minute to comment here:  </a:t>
            </a:r>
            <a:r>
              <a:rPr lang="en-US" sz="1800" u="sng" dirty="0">
                <a:solidFill>
                  <a:srgbClr val="0563C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Training@nasaglobe.org</a:t>
            </a:r>
            <a:endParaRPr sz="1800" dirty="0">
              <a:solidFill>
                <a:srgbClr val="000000"/>
              </a:solidFill>
              <a:latin typeface="Calibri"/>
              <a:ea typeface="Calibri"/>
              <a:cs typeface="Calibri"/>
              <a:sym typeface="Calibri"/>
            </a:endParaRPr>
          </a:p>
          <a:p>
            <a:pPr marL="0" lvl="0" indent="0" algn="l" rtl="0">
              <a:lnSpc>
                <a:spcPct val="90000"/>
              </a:lnSpc>
              <a:spcBef>
                <a:spcPts val="1000"/>
              </a:spcBef>
              <a:spcAft>
                <a:spcPts val="0"/>
              </a:spcAft>
              <a:buNone/>
            </a:pPr>
            <a:r>
              <a:rPr lang="en-US" sz="2800" b="1" dirty="0">
                <a:solidFill>
                  <a:srgbClr val="002060"/>
                </a:solidFill>
                <a:latin typeface="Calibri"/>
                <a:ea typeface="Calibri"/>
                <a:cs typeface="Calibri"/>
                <a:sym typeface="Calibri"/>
              </a:rPr>
              <a:t>Credits:</a:t>
            </a:r>
            <a:endParaRPr sz="1800" dirty="0">
              <a:solidFill>
                <a:srgbClr val="000000"/>
              </a:solidFill>
              <a:latin typeface="Calibri"/>
              <a:ea typeface="Calibri"/>
              <a:cs typeface="Calibri"/>
              <a:sym typeface="Calibri"/>
            </a:endParaRPr>
          </a:p>
          <a:p>
            <a:pPr marL="0" lvl="0" indent="0" algn="l" rtl="0">
              <a:lnSpc>
                <a:spcPct val="90000"/>
              </a:lnSpc>
              <a:spcBef>
                <a:spcPts val="1000"/>
              </a:spcBef>
              <a:spcAft>
                <a:spcPts val="0"/>
              </a:spcAft>
              <a:buNone/>
            </a:pPr>
            <a:r>
              <a:rPr lang="en-US" sz="1800" b="1" dirty="0">
                <a:solidFill>
                  <a:srgbClr val="000000"/>
                </a:solidFill>
                <a:latin typeface="Calibri"/>
                <a:ea typeface="Calibri"/>
                <a:cs typeface="Calibri"/>
                <a:sym typeface="Calibri"/>
              </a:rPr>
              <a:t>Slides:  </a:t>
            </a:r>
            <a:endParaRPr sz="1800" dirty="0">
              <a:solidFill>
                <a:srgbClr val="000000"/>
              </a:solidFill>
              <a:latin typeface="Calibri"/>
              <a:ea typeface="Calibri"/>
              <a:cs typeface="Calibri"/>
              <a:sym typeface="Calibri"/>
            </a:endParaRPr>
          </a:p>
          <a:p>
            <a:pPr marL="0" lvl="0" indent="0" algn="l" rtl="0">
              <a:spcBef>
                <a:spcPts val="1000"/>
              </a:spcBef>
              <a:spcAft>
                <a:spcPts val="0"/>
              </a:spcAft>
              <a:buNone/>
            </a:pPr>
            <a:r>
              <a:rPr lang="en-US" sz="1800" dirty="0" err="1">
                <a:solidFill>
                  <a:srgbClr val="000000"/>
                </a:solidFill>
                <a:latin typeface="Calibri"/>
                <a:ea typeface="Calibri"/>
                <a:cs typeface="Calibri"/>
                <a:sym typeface="Calibri"/>
              </a:rPr>
              <a:t>Russanne</a:t>
            </a:r>
            <a:r>
              <a:rPr lang="en-US" sz="1800" dirty="0">
                <a:solidFill>
                  <a:srgbClr val="000000"/>
                </a:solidFill>
                <a:latin typeface="Calibri"/>
                <a:ea typeface="Calibri"/>
                <a:cs typeface="Calibri"/>
                <a:sym typeface="Calibri"/>
              </a:rPr>
              <a:t> Low, Ph.D., University of Nebraska-Lincoln, USA </a:t>
            </a:r>
            <a:endParaRPr sz="1800" dirty="0">
              <a:solidFill>
                <a:srgbClr val="000000"/>
              </a:solidFill>
              <a:latin typeface="Calibri"/>
              <a:ea typeface="Calibri"/>
              <a:cs typeface="Calibri"/>
              <a:sym typeface="Calibri"/>
            </a:endParaRPr>
          </a:p>
          <a:p>
            <a:pPr marL="0" lvl="0" indent="0" algn="l" rtl="0">
              <a:spcBef>
                <a:spcPts val="1000"/>
              </a:spcBef>
              <a:spcAft>
                <a:spcPts val="0"/>
              </a:spcAft>
              <a:buNone/>
            </a:pPr>
            <a:r>
              <a:rPr lang="en-US" sz="1800" dirty="0">
                <a:solidFill>
                  <a:srgbClr val="000000"/>
                </a:solidFill>
                <a:latin typeface="Calibri"/>
                <a:ea typeface="Calibri"/>
                <a:cs typeface="Calibri"/>
                <a:sym typeface="Calibri"/>
              </a:rPr>
              <a:t>Rebecca Boger, Ph.D., Brooklyn College, NYC, USA</a:t>
            </a:r>
            <a:endParaRPr sz="1800" dirty="0">
              <a:solidFill>
                <a:srgbClr val="000000"/>
              </a:solidFill>
              <a:latin typeface="Calibri"/>
              <a:ea typeface="Calibri"/>
              <a:cs typeface="Calibri"/>
              <a:sym typeface="Calibri"/>
            </a:endParaRPr>
          </a:p>
          <a:p>
            <a:pPr marL="0" lvl="0" indent="0" algn="l" rtl="0">
              <a:lnSpc>
                <a:spcPct val="90000"/>
              </a:lnSpc>
              <a:spcBef>
                <a:spcPts val="1000"/>
              </a:spcBef>
              <a:spcAft>
                <a:spcPts val="0"/>
              </a:spcAft>
              <a:buNone/>
            </a:pPr>
            <a:r>
              <a:rPr lang="en-US" sz="1800" b="1" dirty="0">
                <a:solidFill>
                  <a:srgbClr val="000000"/>
                </a:solidFill>
                <a:latin typeface="Calibri"/>
                <a:ea typeface="Calibri"/>
                <a:cs typeface="Calibri"/>
                <a:sym typeface="Calibri"/>
              </a:rPr>
              <a:t>Photos: </a:t>
            </a:r>
            <a:r>
              <a:rPr lang="en-US" sz="1800" dirty="0" err="1">
                <a:solidFill>
                  <a:srgbClr val="000000"/>
                </a:solidFill>
                <a:latin typeface="Calibri"/>
                <a:ea typeface="Calibri"/>
                <a:cs typeface="Calibri"/>
                <a:sym typeface="Calibri"/>
              </a:rPr>
              <a:t>Russanne</a:t>
            </a:r>
            <a:r>
              <a:rPr lang="en-US" sz="1800" dirty="0">
                <a:solidFill>
                  <a:srgbClr val="000000"/>
                </a:solidFill>
                <a:latin typeface="Calibri"/>
                <a:ea typeface="Calibri"/>
                <a:cs typeface="Calibri"/>
                <a:sym typeface="Calibri"/>
              </a:rPr>
              <a:t> Low</a:t>
            </a:r>
            <a:endParaRPr sz="1800" dirty="0">
              <a:solidFill>
                <a:srgbClr val="000000"/>
              </a:solidFill>
              <a:latin typeface="Calibri"/>
              <a:ea typeface="Calibri"/>
              <a:cs typeface="Calibri"/>
              <a:sym typeface="Calibri"/>
            </a:endParaRPr>
          </a:p>
          <a:p>
            <a:pPr marL="0" lvl="0" indent="0" algn="l" rtl="0">
              <a:lnSpc>
                <a:spcPct val="90000"/>
              </a:lnSpc>
              <a:spcBef>
                <a:spcPts val="1000"/>
              </a:spcBef>
              <a:spcAft>
                <a:spcPts val="0"/>
              </a:spcAft>
              <a:buNone/>
            </a:pPr>
            <a:r>
              <a:rPr lang="en-US" sz="1800" b="1" dirty="0">
                <a:solidFill>
                  <a:srgbClr val="000000"/>
                </a:solidFill>
                <a:latin typeface="Calibri"/>
                <a:ea typeface="Calibri"/>
                <a:cs typeface="Calibri"/>
                <a:sym typeface="Calibri"/>
              </a:rPr>
              <a:t>Art: </a:t>
            </a:r>
            <a:r>
              <a:rPr lang="en-US" sz="1800" dirty="0">
                <a:solidFill>
                  <a:srgbClr val="000000"/>
                </a:solidFill>
                <a:latin typeface="Calibri"/>
                <a:ea typeface="Calibri"/>
                <a:cs typeface="Calibri"/>
                <a:sym typeface="Calibri"/>
              </a:rPr>
              <a:t>Jenn Glaser, </a:t>
            </a:r>
            <a:r>
              <a:rPr lang="en-US" sz="1800" i="1" dirty="0" err="1">
                <a:solidFill>
                  <a:srgbClr val="000000"/>
                </a:solidFill>
                <a:latin typeface="Calibri"/>
                <a:ea typeface="Calibri"/>
                <a:cs typeface="Calibri"/>
                <a:sym typeface="Calibri"/>
              </a:rPr>
              <a:t>ScribeArts</a:t>
            </a:r>
            <a:endParaRPr sz="1800" i="1" dirty="0">
              <a:solidFill>
                <a:srgbClr val="000000"/>
              </a:solidFill>
              <a:latin typeface="Calibri"/>
              <a:ea typeface="Calibri"/>
              <a:cs typeface="Calibri"/>
              <a:sym typeface="Calibri"/>
            </a:endParaRPr>
          </a:p>
          <a:p>
            <a:pPr marL="0" lvl="0" indent="0" algn="l" rtl="0">
              <a:lnSpc>
                <a:spcPct val="90000"/>
              </a:lnSpc>
              <a:spcBef>
                <a:spcPts val="1000"/>
              </a:spcBef>
              <a:spcAft>
                <a:spcPts val="0"/>
              </a:spcAft>
              <a:buNone/>
            </a:pPr>
            <a:r>
              <a:rPr lang="en-US" sz="1800" b="1" dirty="0">
                <a:solidFill>
                  <a:srgbClr val="000000"/>
                </a:solidFill>
                <a:latin typeface="Calibri"/>
                <a:ea typeface="Calibri"/>
                <a:cs typeface="Calibri"/>
                <a:sym typeface="Calibri"/>
              </a:rPr>
              <a:t>More Information:</a:t>
            </a:r>
            <a:endParaRPr sz="1800" dirty="0">
              <a:solidFill>
                <a:srgbClr val="000000"/>
              </a:solidFill>
              <a:latin typeface="Calibri"/>
              <a:ea typeface="Calibri"/>
              <a:cs typeface="Calibri"/>
              <a:sym typeface="Calibri"/>
            </a:endParaRPr>
          </a:p>
          <a:p>
            <a:pPr marL="0" lvl="0" indent="0" algn="l" rtl="0">
              <a:lnSpc>
                <a:spcPct val="90000"/>
              </a:lnSpc>
              <a:spcBef>
                <a:spcPts val="1000"/>
              </a:spcBef>
              <a:spcAft>
                <a:spcPts val="0"/>
              </a:spcAft>
              <a:buNone/>
            </a:pPr>
            <a:r>
              <a:rPr lang="en-US" sz="1800" b="1" u="sng" dirty="0">
                <a:solidFill>
                  <a:srgbClr val="0563C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GLOBE Program</a:t>
            </a:r>
            <a:r>
              <a:rPr lang="en-US" sz="1800" b="1" dirty="0">
                <a:solidFill>
                  <a:srgbClr val="000000"/>
                </a:solidFill>
                <a:latin typeface="Calibri"/>
                <a:ea typeface="Calibri"/>
                <a:cs typeface="Calibri"/>
                <a:sym typeface="Calibri"/>
              </a:rPr>
              <a:t>, </a:t>
            </a:r>
            <a:r>
              <a:rPr lang="en-US" sz="1800" b="1" u="sng" dirty="0">
                <a:solidFill>
                  <a:srgbClr val="0563C1"/>
                </a:solidFill>
                <a:latin typeface="Calibri"/>
                <a:ea typeface="Calibri"/>
                <a:cs typeface="Calibri"/>
                <a:sym typeface="Calibri"/>
                <a:hlinkClick r:id="rId5">
                  <a:extLst>
                    <a:ext uri="{A12FA001-AC4F-418D-AE19-62706E023703}">
                      <ahyp:hlinkClr xmlns:ahyp="http://schemas.microsoft.com/office/drawing/2018/hyperlinkcolor" val="tx"/>
                    </a:ext>
                  </a:extLst>
                </a:hlinkClick>
              </a:rPr>
              <a:t>NASA Earth Science </a:t>
            </a:r>
            <a:endParaRPr sz="1800" b="1" dirty="0">
              <a:solidFill>
                <a:srgbClr val="000000"/>
              </a:solidFill>
              <a:latin typeface="Calibri"/>
              <a:ea typeface="Calibri"/>
              <a:cs typeface="Calibri"/>
              <a:sym typeface="Calibri"/>
            </a:endParaRPr>
          </a:p>
          <a:p>
            <a:pPr marL="0" lvl="0" indent="0" algn="l" rtl="0">
              <a:lnSpc>
                <a:spcPct val="90000"/>
              </a:lnSpc>
              <a:spcBef>
                <a:spcPts val="1000"/>
              </a:spcBef>
              <a:spcAft>
                <a:spcPts val="0"/>
              </a:spcAft>
              <a:buNone/>
            </a:pPr>
            <a:r>
              <a:rPr lang="en-US" sz="1800" b="1" u="sng">
                <a:solidFill>
                  <a:srgbClr val="0563C1"/>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NASA Global Climate Change: Vital Signs of the Planet</a:t>
            </a:r>
            <a:endParaRPr sz="1800" b="1">
              <a:solidFill>
                <a:srgbClr val="000000"/>
              </a:solidFill>
              <a:latin typeface="Calibri"/>
              <a:ea typeface="Calibri"/>
              <a:cs typeface="Calibri"/>
              <a:sym typeface="Calibri"/>
            </a:endParaRPr>
          </a:p>
          <a:p>
            <a:pPr marL="0" lvl="0" indent="0" algn="l" rtl="0">
              <a:lnSpc>
                <a:spcPct val="90000"/>
              </a:lnSpc>
              <a:spcBef>
                <a:spcPts val="1000"/>
              </a:spcBef>
              <a:spcAft>
                <a:spcPts val="0"/>
              </a:spcAft>
              <a:buNone/>
            </a:pPr>
            <a:r>
              <a:rPr lang="en-US" sz="1800" b="1" dirty="0">
                <a:solidFill>
                  <a:srgbClr val="000000"/>
                </a:solidFill>
                <a:latin typeface="Calibri"/>
                <a:ea typeface="Calibri"/>
                <a:cs typeface="Calibri"/>
                <a:sym typeface="Calibri"/>
              </a:rPr>
              <a:t>The GLOBE Program is sponsored by these organizations: </a:t>
            </a:r>
            <a:endParaRPr sz="1800" dirty="0">
              <a:solidFill>
                <a:srgbClr val="000000"/>
              </a:solidFill>
              <a:latin typeface="Calibri"/>
              <a:ea typeface="Calibri"/>
              <a:cs typeface="Calibri"/>
              <a:sym typeface="Calibri"/>
            </a:endParaRPr>
          </a:p>
        </p:txBody>
      </p:sp>
      <p:pic>
        <p:nvPicPr>
          <p:cNvPr id="642" name="Google Shape;642;p31" descr="Logos for NASA, NOAA, NSF and the U.S. Department of State."/>
          <p:cNvPicPr preferRelativeResize="0"/>
          <p:nvPr/>
        </p:nvPicPr>
        <p:blipFill rotWithShape="1">
          <a:blip r:embed="rId7">
            <a:alphaModFix/>
          </a:blip>
          <a:srcRect/>
          <a:stretch/>
        </p:blipFill>
        <p:spPr>
          <a:xfrm>
            <a:off x="6602348" y="5555457"/>
            <a:ext cx="2505226" cy="524283"/>
          </a:xfrm>
          <a:prstGeom prst="rect">
            <a:avLst/>
          </a:prstGeom>
          <a:noFill/>
          <a:ln>
            <a:noFill/>
          </a:ln>
        </p:spPr>
      </p:pic>
      <p:sp>
        <p:nvSpPr>
          <p:cNvPr id="643" name="Google Shape;643;p31"/>
          <p:cNvSpPr txBox="1"/>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41</a:t>
            </a:fld>
            <a:endParaRPr sz="1200" dirty="0">
              <a:solidFill>
                <a:srgbClr val="888888"/>
              </a:solidFill>
              <a:latin typeface="Calibri"/>
              <a:ea typeface="Calibri"/>
              <a:cs typeface="Calibri"/>
              <a:sym typeface="Calibri"/>
            </a:endParaRPr>
          </a:p>
        </p:txBody>
      </p:sp>
      <p:sp>
        <p:nvSpPr>
          <p:cNvPr id="644" name="Google Shape;644;p31"/>
          <p:cNvSpPr txBox="1"/>
          <p:nvPr/>
        </p:nvSpPr>
        <p:spPr>
          <a:xfrm>
            <a:off x="1461174" y="5956146"/>
            <a:ext cx="6730200" cy="911391"/>
          </a:xfrm>
          <a:prstGeom prst="rect">
            <a:avLst/>
          </a:prstGeom>
          <a:noFill/>
          <a:ln>
            <a:noFill/>
          </a:ln>
        </p:spPr>
        <p:txBody>
          <a:bodyPr spcFirstLastPara="1" wrap="square" lIns="91425" tIns="91425" rIns="91425" bIns="91425" anchor="t" anchorCtr="0">
            <a:noAutofit/>
          </a:bodyPr>
          <a:lstStyle/>
          <a:p>
            <a:pPr lvl="0">
              <a:lnSpc>
                <a:spcPct val="90000"/>
              </a:lnSpc>
              <a:spcBef>
                <a:spcPts val="1000"/>
              </a:spcBef>
              <a:buSzPts val="1300"/>
            </a:pPr>
            <a:r>
              <a:rPr lang="en-US" sz="1200" b="1" dirty="0">
                <a:solidFill>
                  <a:srgbClr val="3C4043"/>
                </a:solidFill>
                <a:highlight>
                  <a:srgbClr val="FFFFFF"/>
                </a:highlight>
                <a:latin typeface="Roboto"/>
                <a:ea typeface="Roboto"/>
                <a:cs typeface="Roboto"/>
                <a:sym typeface="Roboto"/>
              </a:rPr>
              <a:t>Version 11/18/25. Modified by GLOBE Implementation Office – Science, Training, Education, and Public Engagement. If you edit and modify this slide set for use for educational purposes, please note “modified by (and your name and date)" on this page. Thank you.</a:t>
            </a:r>
            <a:endParaRPr lang="en-US" sz="1200" b="1" dirty="0">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Google Shape;295;p5"/>
          <p:cNvSpPr txBox="1"/>
          <p:nvPr/>
        </p:nvSpPr>
        <p:spPr>
          <a:xfrm>
            <a:off x="1265988" y="1077322"/>
            <a:ext cx="7518179"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000072"/>
                </a:solidFill>
                <a:latin typeface="Calibri"/>
                <a:ea typeface="Calibri"/>
                <a:cs typeface="Calibri"/>
                <a:sym typeface="Calibri"/>
              </a:rPr>
              <a:t>What is Water pH?</a:t>
            </a:r>
            <a:endParaRPr sz="2400" b="0" i="0" u="none" strike="noStrike" cap="none">
              <a:solidFill>
                <a:schemeClr val="dk1"/>
              </a:solidFill>
              <a:latin typeface="Calibri"/>
              <a:ea typeface="Calibri"/>
              <a:cs typeface="Calibri"/>
              <a:sym typeface="Calibri"/>
            </a:endParaRPr>
          </a:p>
        </p:txBody>
      </p:sp>
      <p:sp>
        <p:nvSpPr>
          <p:cNvPr id="296" name="Google Shape;296;p5"/>
          <p:cNvSpPr txBox="1"/>
          <p:nvPr/>
        </p:nvSpPr>
        <p:spPr>
          <a:xfrm>
            <a:off x="1315137" y="1533464"/>
            <a:ext cx="7469030" cy="532453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PH is a measure of the relative amount of free hydrogen ions there are in the water, which determines the acidity of the water body</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The concentration of the hydrogen ion [H+] activity in a solution determines the pH. Mathematically this is expressed as: </a:t>
            </a:r>
            <a:endParaRPr sz="16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r>
              <a:rPr lang="en-US" sz="1600" b="1" i="0" u="none" strike="noStrike" cap="none">
                <a:solidFill>
                  <a:schemeClr val="dk1"/>
                </a:solidFill>
                <a:latin typeface="Calibri"/>
                <a:ea typeface="Calibri"/>
                <a:cs typeface="Calibri"/>
                <a:sym typeface="Calibri"/>
              </a:rPr>
              <a:t>        </a:t>
            </a:r>
            <a:r>
              <a:rPr lang="en-US" sz="2000" b="1" i="0" u="none" strike="noStrike" cap="none">
                <a:solidFill>
                  <a:schemeClr val="dk1"/>
                </a:solidFill>
                <a:latin typeface="Calibri"/>
                <a:ea typeface="Calibri"/>
                <a:cs typeface="Calibri"/>
                <a:sym typeface="Calibri"/>
              </a:rPr>
              <a:t>   pH = - log [H+] </a:t>
            </a:r>
            <a:endParaRPr sz="2000" b="1"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pH is reported in logarithmic units form 0-14, with 7 being neutral. Each number represents a 10x change in the acidity or alkalinity of the water. </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The pH values for your water site will depend on the geology, soil and vegetation of your area as well as other inputs into your water body. Where the air masses come from that precipitate into your water body may affect the pH of the water. Most lakes and streams have pH values that range between 6.5 and 8.5. Oceans have a pH value of 8.2. Pure water not in contact with the air has a neutral pH value of 7.0. </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Naturally occurring basic waters are found typically in areas where the surrounding geology is rich in minerals such as calcite or limestone.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p:txBody>
      </p:sp>
      <p:pic>
        <p:nvPicPr>
          <p:cNvPr id="297" name="Google Shape;297;p5" descr="pH scale ranging from 0 to 14. Acidic pHs (0 to 5) are red to orange in color and basic pHs are green to blue in color (8 to 14)."/>
          <p:cNvPicPr preferRelativeResize="0"/>
          <p:nvPr/>
        </p:nvPicPr>
        <p:blipFill rotWithShape="1">
          <a:blip r:embed="rId3">
            <a:alphaModFix/>
          </a:blip>
          <a:srcRect/>
          <a:stretch/>
        </p:blipFill>
        <p:spPr>
          <a:xfrm>
            <a:off x="4792133" y="2885923"/>
            <a:ext cx="2827867" cy="677199"/>
          </a:xfrm>
          <a:prstGeom prst="rect">
            <a:avLst/>
          </a:prstGeom>
          <a:noFill/>
          <a:ln>
            <a:noFill/>
          </a:ln>
        </p:spPr>
      </p:pic>
      <p:sp>
        <p:nvSpPr>
          <p:cNvPr id="2" name="Google Shape;643;p31">
            <a:extLst>
              <a:ext uri="{FF2B5EF4-FFF2-40B4-BE49-F238E27FC236}">
                <a16:creationId xmlns:a16="http://schemas.microsoft.com/office/drawing/2014/main" id="{1197B139-DBD8-D6FD-0FE5-2CE1907EC419}"/>
              </a:ext>
            </a:extLst>
          </p:cNvPr>
          <p:cNvSpPr txBox="1"/>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5</a:t>
            </a:fld>
            <a:endParaRPr sz="1200" dirty="0">
              <a:solidFill>
                <a:srgbClr val="888888"/>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Google Shape;302;p6"/>
          <p:cNvSpPr txBox="1"/>
          <p:nvPr/>
        </p:nvSpPr>
        <p:spPr>
          <a:xfrm>
            <a:off x="1230126" y="1056068"/>
            <a:ext cx="7605943" cy="158504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endParaRPr sz="2000" b="1" i="0" u="none" strike="noStrike" cap="none">
              <a:solidFill>
                <a:srgbClr val="000072"/>
              </a:solidFill>
              <a:latin typeface="Calibri"/>
              <a:ea typeface="Calibri"/>
              <a:cs typeface="Calibri"/>
              <a:sym typeface="Calibri"/>
            </a:endParaRPr>
          </a:p>
          <a:p>
            <a:pPr marL="0" marR="0" lvl="0" indent="0" algn="just" rtl="0">
              <a:lnSpc>
                <a:spcPct val="100000"/>
              </a:lnSpc>
              <a:spcBef>
                <a:spcPts val="60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There are waters that are naturally more acidic when there are certain types of minerals in the water, such as sulfides.  Mining can also release acid forming compounds to water bodies. </a:t>
            </a:r>
            <a:endParaRPr sz="18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03" name="Google Shape;303;p6"/>
          <p:cNvSpPr txBox="1"/>
          <p:nvPr/>
        </p:nvSpPr>
        <p:spPr>
          <a:xfrm>
            <a:off x="1230126" y="2081792"/>
            <a:ext cx="4194997" cy="3970318"/>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Pollution can change a water's pH, which in turn can harm animals and plants living in the water. For instance, the 2015  spill of mine waste into the Animas River, caused the Animas to have a pH of 5- acidic. By using the logarithm scale, this mine-drainage water would be 100 times more acidic than neutral water. </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A change in pH in a water body can be an indicator of increasing pollution or other environmental factor. </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04" name="Google Shape;304;p6"/>
          <p:cNvSpPr txBox="1"/>
          <p:nvPr/>
        </p:nvSpPr>
        <p:spPr>
          <a:xfrm>
            <a:off x="3771118" y="6015947"/>
            <a:ext cx="5064951" cy="646331"/>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Calibri"/>
                <a:ea typeface="Calibri"/>
                <a:cs typeface="Calibri"/>
                <a:sym typeface="Calibri"/>
              </a:rPr>
              <a:t>The Animas River between Silverton and Durango in Colorado, USA, within 24 hours of the 2015 Gold King Mine waste water spill Credit: Riverhugger, Wikipedia Commons. </a:t>
            </a:r>
            <a:endParaRPr sz="1200" b="0" i="0" u="none" strike="noStrike" cap="none">
              <a:solidFill>
                <a:schemeClr val="dk1"/>
              </a:solidFill>
              <a:latin typeface="Calibri"/>
              <a:ea typeface="Calibri"/>
              <a:cs typeface="Calibri"/>
              <a:sym typeface="Calibri"/>
            </a:endParaRPr>
          </a:p>
        </p:txBody>
      </p:sp>
      <p:sp>
        <p:nvSpPr>
          <p:cNvPr id="305" name="Google Shape;305;p6"/>
          <p:cNvSpPr txBox="1"/>
          <p:nvPr/>
        </p:nvSpPr>
        <p:spPr>
          <a:xfrm>
            <a:off x="1230126" y="1017432"/>
            <a:ext cx="3831247" cy="73866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000072"/>
                </a:solidFill>
                <a:latin typeface="Calibri"/>
                <a:ea typeface="Calibri"/>
                <a:cs typeface="Calibri"/>
                <a:sym typeface="Calibri"/>
              </a:rPr>
              <a:t>Why Collect Water pH Data?</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306" name="Google Shape;306;p6" descr="Image of a mountain river affected by acid mine drainage. The color of the river is brownish yellow."/>
          <p:cNvPicPr preferRelativeResize="0"/>
          <p:nvPr/>
        </p:nvPicPr>
        <p:blipFill rotWithShape="1">
          <a:blip r:embed="rId3">
            <a:alphaModFix/>
          </a:blip>
          <a:srcRect/>
          <a:stretch/>
        </p:blipFill>
        <p:spPr>
          <a:xfrm>
            <a:off x="5579046" y="2081792"/>
            <a:ext cx="3006228" cy="3934155"/>
          </a:xfrm>
          <a:prstGeom prst="rect">
            <a:avLst/>
          </a:prstGeom>
          <a:noFill/>
          <a:ln>
            <a:noFill/>
          </a:ln>
        </p:spPr>
      </p:pic>
      <p:sp>
        <p:nvSpPr>
          <p:cNvPr id="2" name="Google Shape;643;p31">
            <a:extLst>
              <a:ext uri="{FF2B5EF4-FFF2-40B4-BE49-F238E27FC236}">
                <a16:creationId xmlns:a16="http://schemas.microsoft.com/office/drawing/2014/main" id="{5C4448AF-C9A6-4499-9D96-16B7D78C5570}"/>
              </a:ext>
            </a:extLst>
          </p:cNvPr>
          <p:cNvSpPr txBox="1"/>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6</a:t>
            </a:fld>
            <a:endParaRPr sz="1200" dirty="0">
              <a:solidFill>
                <a:srgbClr val="888888"/>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sp>
        <p:nvSpPr>
          <p:cNvPr id="311" name="Google Shape;311;p7"/>
          <p:cNvSpPr txBox="1"/>
          <p:nvPr/>
        </p:nvSpPr>
        <p:spPr>
          <a:xfrm>
            <a:off x="1186117" y="1065534"/>
            <a:ext cx="3445149"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000072"/>
                </a:solidFill>
                <a:latin typeface="Calibri"/>
                <a:ea typeface="Calibri"/>
                <a:cs typeface="Calibri"/>
                <a:sym typeface="Calibri"/>
              </a:rPr>
              <a:t>How Your Data Can Help</a:t>
            </a:r>
            <a:endParaRPr sz="2000" b="1" i="0" u="none" strike="noStrike" cap="none">
              <a:solidFill>
                <a:srgbClr val="000072"/>
              </a:solidFill>
              <a:latin typeface="Calibri"/>
              <a:ea typeface="Calibri"/>
              <a:cs typeface="Calibri"/>
              <a:sym typeface="Calibri"/>
            </a:endParaRPr>
          </a:p>
        </p:txBody>
      </p:sp>
      <p:pic>
        <p:nvPicPr>
          <p:cNvPr id="312" name="Google Shape;312;p7" descr="Diagram showing the effect of pH on aquatic organisms."/>
          <p:cNvPicPr preferRelativeResize="0"/>
          <p:nvPr/>
        </p:nvPicPr>
        <p:blipFill rotWithShape="1">
          <a:blip r:embed="rId3">
            <a:alphaModFix/>
          </a:blip>
          <a:srcRect/>
          <a:stretch/>
        </p:blipFill>
        <p:spPr>
          <a:xfrm>
            <a:off x="5714399" y="1091371"/>
            <a:ext cx="3429601" cy="5766629"/>
          </a:xfrm>
          <a:prstGeom prst="rect">
            <a:avLst/>
          </a:prstGeom>
          <a:noFill/>
          <a:ln>
            <a:noFill/>
          </a:ln>
        </p:spPr>
      </p:pic>
      <p:sp>
        <p:nvSpPr>
          <p:cNvPr id="313" name="Google Shape;313;p7"/>
          <p:cNvSpPr txBox="1"/>
          <p:nvPr/>
        </p:nvSpPr>
        <p:spPr>
          <a:xfrm>
            <a:off x="1186117" y="1296367"/>
            <a:ext cx="4913090" cy="6032422"/>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pH affects most chemical and biological processes that take place in water. pH affects the  solubility (amount that can be dissolved in water) and biological availability of nutrients. It also determines the degree to which potentially toxic materials, such as heavy metals, are soluble.</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pH has a strong influence on what can live in the water; aquatic organisms have certain pH ranges they prefer or require. Salamanders, frogs and other amphibian life, as well as many macroinvertebrates, are particularly sensitive to extreme pH levels. Most insects, amphibians and fish are absent in water bodies with pH below 4.0 or above 10.0.</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Since most organisms are sensitive to changes in water pH, scientists monitor unusual decreases or increases in the pH of water bodies. pH does not normally change a great deal, although you may find some seasonal trends due to changes in temperature, rainfall patterns, or land cover. </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 name="Google Shape;643;p31">
            <a:extLst>
              <a:ext uri="{FF2B5EF4-FFF2-40B4-BE49-F238E27FC236}">
                <a16:creationId xmlns:a16="http://schemas.microsoft.com/office/drawing/2014/main" id="{90D0C786-AE8C-46DE-D621-56A6C8EC7981}"/>
              </a:ext>
            </a:extLst>
          </p:cNvPr>
          <p:cNvSpPr txBox="1"/>
          <p:nvPr/>
        </p:nvSpPr>
        <p:spPr>
          <a:xfrm>
            <a:off x="6840724"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7</a:t>
            </a:fld>
            <a:endParaRPr sz="1200" dirty="0">
              <a:solidFill>
                <a:srgbClr val="888888"/>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17"/>
        <p:cNvGrpSpPr/>
        <p:nvPr/>
      </p:nvGrpSpPr>
      <p:grpSpPr>
        <a:xfrm>
          <a:off x="0" y="0"/>
          <a:ext cx="0" cy="0"/>
          <a:chOff x="0" y="0"/>
          <a:chExt cx="0" cy="0"/>
        </a:xfrm>
      </p:grpSpPr>
      <p:sp>
        <p:nvSpPr>
          <p:cNvPr id="318" name="Google Shape;318;p8"/>
          <p:cNvSpPr txBox="1"/>
          <p:nvPr/>
        </p:nvSpPr>
        <p:spPr>
          <a:xfrm>
            <a:off x="1354667" y="1276501"/>
            <a:ext cx="7408333" cy="497059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1" i="0" u="none" strike="noStrike" cap="none">
                <a:solidFill>
                  <a:srgbClr val="000072"/>
                </a:solidFill>
                <a:latin typeface="Calibri"/>
                <a:ea typeface="Calibri"/>
                <a:cs typeface="Calibri"/>
                <a:sym typeface="Calibri"/>
              </a:rPr>
              <a:t>Overview of Water pH Protocol</a:t>
            </a:r>
            <a:endParaRPr sz="2400" b="1" i="0" u="none" strike="noStrike" cap="none">
              <a:solidFill>
                <a:schemeClr val="dk2"/>
              </a:solidFill>
              <a:latin typeface="Calibri"/>
              <a:ea typeface="Calibri"/>
              <a:cs typeface="Calibri"/>
              <a:sym typeface="Calibri"/>
            </a:endParaRPr>
          </a:p>
          <a:p>
            <a:pPr marL="0" marR="0" lvl="0" indent="0" algn="just" rtl="0">
              <a:lnSpc>
                <a:spcPct val="100000"/>
              </a:lnSpc>
              <a:spcBef>
                <a:spcPts val="60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pH of a water body can be measured using either a pH meter or pH paper. The accuracy of either method depends on the </a:t>
            </a:r>
            <a:r>
              <a:rPr lang="en-US" sz="1800" b="1" i="0" u="none" strike="noStrike" cap="none">
                <a:solidFill>
                  <a:srgbClr val="000072"/>
                </a:solidFill>
                <a:latin typeface="Calibri"/>
                <a:ea typeface="Calibri"/>
                <a:cs typeface="Calibri"/>
                <a:sym typeface="Calibri"/>
              </a:rPr>
              <a:t>electrical conductivity </a:t>
            </a:r>
            <a:r>
              <a:rPr lang="en-US" sz="1800" b="0" i="0" u="none" strike="noStrike" cap="none">
                <a:solidFill>
                  <a:schemeClr val="dk1"/>
                </a:solidFill>
                <a:latin typeface="Calibri"/>
                <a:ea typeface="Calibri"/>
                <a:cs typeface="Calibri"/>
                <a:sym typeface="Calibri"/>
              </a:rPr>
              <a:t>of the water. The electrical conductivity needs to be at least 200 µS/cm for these methods to report accurately.</a:t>
            </a:r>
            <a:endParaRPr sz="1400" b="0" i="0" u="none" strike="noStrike" cap="none">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800"/>
              <a:buFont typeface="Arial"/>
              <a:buNone/>
            </a:pPr>
            <a:endParaRPr sz="1800" b="1" i="0" u="none" strike="noStrike" cap="none">
              <a:solidFill>
                <a:schemeClr val="dk2"/>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If you are sampling Ocean or brackish water, you can assume that the electrical conductivity of your sample is greater than 200 µS/cm. If you are not sure if the fresh water at your Hydrosphere Study Site has a conductivity value high enough for the measurement technique (paper or meter), you will need to measure the </a:t>
            </a:r>
            <a:r>
              <a:rPr lang="en-US" sz="1800" b="1" i="0" u="none" strike="noStrike" cap="none">
                <a:solidFill>
                  <a:srgbClr val="000072"/>
                </a:solidFill>
                <a:latin typeface="Calibri"/>
                <a:ea typeface="Calibri"/>
                <a:cs typeface="Calibri"/>
                <a:sym typeface="Calibri"/>
              </a:rPr>
              <a:t>electrical conductivity </a:t>
            </a:r>
            <a:r>
              <a:rPr lang="en-US" sz="1800" b="0" i="0" u="none" strike="noStrike" cap="none">
                <a:solidFill>
                  <a:schemeClr val="dk1"/>
                </a:solidFill>
                <a:latin typeface="Calibri"/>
                <a:ea typeface="Calibri"/>
                <a:cs typeface="Calibri"/>
                <a:sym typeface="Calibri"/>
              </a:rPr>
              <a:t>before taking your pH measurements. After you know the electrical conductivity value of the water, use the appropriate pH field guide. </a:t>
            </a:r>
            <a:endParaRPr sz="18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For more information, see the </a:t>
            </a:r>
            <a:r>
              <a:rPr lang="en-US" sz="1800" b="1" i="0" u="none" strike="noStrike" cap="none">
                <a:solidFill>
                  <a:srgbClr val="000072"/>
                </a:solidFill>
                <a:latin typeface="Calibri"/>
                <a:ea typeface="Calibri"/>
                <a:cs typeface="Calibri"/>
                <a:sym typeface="Calibri"/>
              </a:rPr>
              <a:t>  </a:t>
            </a:r>
            <a:r>
              <a:rPr lang="en-US" sz="1800" b="1" i="0" u="sng" strike="noStrike" cap="none">
                <a:solidFill>
                  <a:srgbClr val="000072"/>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Electrical Conductivity Field Guide Protocol</a:t>
            </a:r>
            <a:endParaRPr sz="1800" b="1" i="0" u="none" strike="noStrike" cap="none">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 name="Google Shape;643;p31">
            <a:extLst>
              <a:ext uri="{FF2B5EF4-FFF2-40B4-BE49-F238E27FC236}">
                <a16:creationId xmlns:a16="http://schemas.microsoft.com/office/drawing/2014/main" id="{BAE1E41A-F0C4-D899-EE33-AED29FF5B96E}"/>
              </a:ext>
            </a:extLst>
          </p:cNvPr>
          <p:cNvSpPr txBox="1"/>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8</a:t>
            </a:fld>
            <a:endParaRPr sz="1200" dirty="0">
              <a:solidFill>
                <a:srgbClr val="888888"/>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22"/>
        <p:cNvGrpSpPr/>
        <p:nvPr/>
      </p:nvGrpSpPr>
      <p:grpSpPr>
        <a:xfrm>
          <a:off x="0" y="0"/>
          <a:ext cx="0" cy="0"/>
          <a:chOff x="0" y="0"/>
          <a:chExt cx="0" cy="0"/>
        </a:xfrm>
      </p:grpSpPr>
      <p:sp>
        <p:nvSpPr>
          <p:cNvPr id="323" name="Google Shape;323;p9"/>
          <p:cNvSpPr/>
          <p:nvPr/>
        </p:nvSpPr>
        <p:spPr>
          <a:xfrm>
            <a:off x="1217296" y="1214862"/>
            <a:ext cx="7344682" cy="430887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dirty="0">
                <a:solidFill>
                  <a:srgbClr val="000072"/>
                </a:solidFill>
                <a:latin typeface="Calibri"/>
                <a:ea typeface="Calibri"/>
                <a:cs typeface="Calibri"/>
                <a:sym typeface="Calibri"/>
              </a:rPr>
              <a:t>Simultaneous or Prior Investigations Required to do Water pH Measurements</a:t>
            </a:r>
            <a:endParaRPr sz="1800" b="1" i="0" u="none" strike="noStrike" cap="none" dirty="0">
              <a:solidFill>
                <a:srgbClr val="00007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b="1" i="0" u="none" strike="noStrike" cap="none" dirty="0">
              <a:solidFill>
                <a:srgbClr val="000072"/>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r>
              <a:rPr lang="en-US" sz="1600" b="0" i="0" u="none" strike="noStrike" cap="none" dirty="0">
                <a:solidFill>
                  <a:schemeClr val="dk1"/>
                </a:solidFill>
                <a:latin typeface="Calibri"/>
                <a:ea typeface="Calibri"/>
                <a:cs typeface="Calibri"/>
                <a:sym typeface="Calibri"/>
              </a:rPr>
              <a:t>You will need to define your </a:t>
            </a:r>
            <a:r>
              <a:rPr lang="en-US" sz="1600" b="1" i="0" u="none" strike="noStrike" cap="none" dirty="0">
                <a:solidFill>
                  <a:srgbClr val="000072"/>
                </a:solidFill>
                <a:latin typeface="Calibri"/>
                <a:ea typeface="Calibri"/>
                <a:cs typeface="Calibri"/>
                <a:sym typeface="Calibri"/>
              </a:rPr>
              <a:t>Hydrosphere Study Site. A Hydrosphere Study Site </a:t>
            </a:r>
            <a:r>
              <a:rPr lang="en-US" sz="1600" b="0" i="0" u="none" strike="noStrike" cap="none" dirty="0">
                <a:solidFill>
                  <a:schemeClr val="dk1"/>
                </a:solidFill>
                <a:latin typeface="Calibri"/>
                <a:ea typeface="Calibri"/>
                <a:cs typeface="Calibri"/>
                <a:sym typeface="Calibri"/>
              </a:rPr>
              <a:t>can be any surface water site that can be safely visited, although natural waters are preferred. </a:t>
            </a:r>
            <a:endParaRPr sz="1400" b="0" i="0" u="none" strike="noStrike" cap="none" dirty="0">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600"/>
              <a:buFont typeface="Arial"/>
              <a:buNone/>
            </a:pPr>
            <a:endParaRPr sz="1600" b="0" i="0" u="none" strike="noStrike" cap="none" dirty="0">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endParaRPr sz="1600" b="1" i="0" u="none" strike="noStrike" cap="none" dirty="0">
              <a:solidFill>
                <a:srgbClr val="000072"/>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r>
              <a:rPr lang="en-US" sz="1600" b="1" i="0" u="none" strike="noStrike" cap="none" dirty="0">
                <a:solidFill>
                  <a:srgbClr val="000072"/>
                </a:solidFill>
                <a:latin typeface="Calibri"/>
                <a:ea typeface="Calibri"/>
                <a:cs typeface="Calibri"/>
                <a:sym typeface="Calibri"/>
              </a:rPr>
              <a:t> The Hydrosphere Investigation Data Sheet</a:t>
            </a:r>
            <a:r>
              <a:rPr lang="en-US" sz="1600" b="0" i="0" u="none" strike="noStrike" cap="none" dirty="0">
                <a:solidFill>
                  <a:schemeClr val="dk1"/>
                </a:solidFill>
                <a:latin typeface="Calibri"/>
                <a:ea typeface="Calibri"/>
                <a:cs typeface="Calibri"/>
                <a:sym typeface="Calibri"/>
              </a:rPr>
              <a:t> is used to record all the hydrosphere measurements, including Water Transparency. You will also want to map your Hydrosphere Site at some point.  </a:t>
            </a:r>
            <a:endParaRPr sz="1600" b="0" i="0" u="none" strike="noStrike" cap="none" dirty="0">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endParaRPr sz="1600" b="0" i="0" u="none" strike="noStrike" cap="none" dirty="0">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rgbClr val="000000"/>
              </a:buClr>
              <a:buSzPts val="1600"/>
              <a:buFont typeface="Arial"/>
              <a:buNone/>
            </a:pPr>
            <a:r>
              <a:rPr lang="en-US" sz="1600" b="0" i="0" u="none" strike="noStrike" cap="none" dirty="0">
                <a:solidFill>
                  <a:schemeClr val="dk1"/>
                </a:solidFill>
                <a:latin typeface="Calibri"/>
                <a:ea typeface="Calibri"/>
                <a:cs typeface="Calibri"/>
                <a:sym typeface="Calibri"/>
              </a:rPr>
              <a:t>To define you study site you  will need these documents:</a:t>
            </a:r>
            <a:endParaRPr sz="1400" b="0" i="0" u="none" strike="noStrike" cap="none" dirty="0">
              <a:solidFill>
                <a:srgbClr val="000000"/>
              </a:solidFill>
              <a:latin typeface="Arial"/>
              <a:ea typeface="Arial"/>
              <a:cs typeface="Arial"/>
              <a:sym typeface="Arial"/>
            </a:endParaRPr>
          </a:p>
          <a:p>
            <a:pPr marL="0" marR="0" lvl="0" indent="0" algn="just" rtl="0">
              <a:lnSpc>
                <a:spcPct val="100000"/>
              </a:lnSpc>
              <a:spcBef>
                <a:spcPts val="0"/>
              </a:spcBef>
              <a:spcAft>
                <a:spcPts val="0"/>
              </a:spcAft>
              <a:buClr>
                <a:srgbClr val="000000"/>
              </a:buClr>
              <a:buSzPts val="1600"/>
              <a:buFont typeface="Arial"/>
              <a:buNone/>
            </a:pPr>
            <a:endParaRPr sz="1600" b="0" i="0" u="none" strike="noStrike" cap="none" dirty="0">
              <a:solidFill>
                <a:schemeClr val="dk1"/>
              </a:solidFill>
              <a:latin typeface="Calibri"/>
              <a:ea typeface="Calibri"/>
              <a:cs typeface="Calibri"/>
              <a:sym typeface="Calibri"/>
            </a:endParaRPr>
          </a:p>
          <a:p>
            <a:pPr marL="285750" marR="0" lvl="0" indent="-285750" algn="just" rtl="0">
              <a:lnSpc>
                <a:spcPct val="100000"/>
              </a:lnSpc>
              <a:spcBef>
                <a:spcPts val="0"/>
              </a:spcBef>
              <a:spcAft>
                <a:spcPts val="0"/>
              </a:spcAft>
              <a:buClr>
                <a:schemeClr val="dk2"/>
              </a:buClr>
              <a:buSzPts val="1600"/>
              <a:buFont typeface="Arial"/>
              <a:buChar char="•"/>
            </a:pPr>
            <a:r>
              <a:rPr lang="en-US" sz="1600" b="1" i="0" u="sng" strike="noStrike" cap="none" dirty="0">
                <a:solidFill>
                  <a:schemeClr val="dk2"/>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Selecting and Documenting your Hydrosphere Study Site</a:t>
            </a:r>
            <a:endParaRPr sz="1600" b="1" i="0" u="none" strike="noStrike" cap="none" dirty="0">
              <a:solidFill>
                <a:schemeClr val="dk2"/>
              </a:solidFill>
              <a:latin typeface="Calibri"/>
              <a:ea typeface="Calibri"/>
              <a:cs typeface="Calibri"/>
              <a:sym typeface="Calibri"/>
            </a:endParaRPr>
          </a:p>
          <a:p>
            <a:pPr marL="285750" marR="0" lvl="0" indent="-285750" algn="just" rtl="0">
              <a:lnSpc>
                <a:spcPct val="100000"/>
              </a:lnSpc>
              <a:spcBef>
                <a:spcPts val="0"/>
              </a:spcBef>
              <a:spcAft>
                <a:spcPts val="0"/>
              </a:spcAft>
              <a:buClr>
                <a:schemeClr val="dk2"/>
              </a:buClr>
              <a:buSzPts val="1600"/>
              <a:buFont typeface="Arial"/>
              <a:buChar char="•"/>
            </a:pPr>
            <a:r>
              <a:rPr lang="en-US" sz="1600" b="1" i="0" u="sng" strike="noStrike" cap="none" dirty="0">
                <a:solidFill>
                  <a:schemeClr val="dk2"/>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Hydrosphere Investigation Data Sheet</a:t>
            </a:r>
            <a:endParaRPr sz="1600" b="1" i="0" u="none" strike="noStrike" cap="none" dirty="0">
              <a:solidFill>
                <a:schemeClr val="dk2"/>
              </a:solidFill>
              <a:latin typeface="Calibri"/>
              <a:ea typeface="Calibri"/>
              <a:cs typeface="Calibri"/>
              <a:sym typeface="Calibri"/>
            </a:endParaRPr>
          </a:p>
          <a:p>
            <a:pPr marL="285750" marR="0" lvl="0" indent="-285750" algn="just" rtl="0">
              <a:lnSpc>
                <a:spcPct val="100000"/>
              </a:lnSpc>
              <a:spcBef>
                <a:spcPts val="0"/>
              </a:spcBef>
              <a:spcAft>
                <a:spcPts val="0"/>
              </a:spcAft>
              <a:buClr>
                <a:schemeClr val="dk2"/>
              </a:buClr>
              <a:buSzPts val="1600"/>
              <a:buFont typeface="Arial"/>
              <a:buChar char="•"/>
            </a:pPr>
            <a:r>
              <a:rPr lang="en-US" sz="1600" b="1" i="0" u="sng" strike="noStrike" cap="none" dirty="0">
                <a:solidFill>
                  <a:schemeClr val="dk2"/>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Mapping your Hydrosphere Study Site Field Guide</a:t>
            </a:r>
            <a:endParaRPr sz="1600" b="1" i="0" u="none" strike="noStrike" cap="none" dirty="0">
              <a:solidFill>
                <a:schemeClr val="dk2"/>
              </a:solidFill>
              <a:latin typeface="Calibri"/>
              <a:ea typeface="Calibri"/>
              <a:cs typeface="Calibri"/>
              <a:sym typeface="Calibri"/>
            </a:endParaRPr>
          </a:p>
        </p:txBody>
      </p:sp>
      <p:sp>
        <p:nvSpPr>
          <p:cNvPr id="2" name="Google Shape;643;p31">
            <a:extLst>
              <a:ext uri="{FF2B5EF4-FFF2-40B4-BE49-F238E27FC236}">
                <a16:creationId xmlns:a16="http://schemas.microsoft.com/office/drawing/2014/main" id="{107745CC-AEE9-9AF6-DB18-20EC829086EF}"/>
              </a:ext>
            </a:extLst>
          </p:cNvPr>
          <p:cNvSpPr txBox="1"/>
          <p:nvPr/>
        </p:nvSpPr>
        <p:spPr>
          <a:xfrm>
            <a:off x="6457950" y="6356351"/>
            <a:ext cx="2057400" cy="365100"/>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1200">
                <a:solidFill>
                  <a:srgbClr val="888888"/>
                </a:solidFill>
                <a:latin typeface="Calibri"/>
                <a:ea typeface="Calibri"/>
                <a:cs typeface="Calibri"/>
                <a:sym typeface="Calibri"/>
              </a:rPr>
              <a:t>9</a:t>
            </a:fld>
            <a:endParaRPr sz="1200" dirty="0">
              <a:solidFill>
                <a:srgbClr val="888888"/>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H. Additional Information">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A. What is xxx Hydro protocol  - GLOBAL views">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D. How Collect Data TIME REQ">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D. How collect data SPECIES selection">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D. How Collect Data SITE SELECTION">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5.xml><?xml version="1.0" encoding="utf-8"?>
<a:theme xmlns:a="http://schemas.openxmlformats.org/drawingml/2006/main" name="D. How to collect data SITE DEFINITION">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6.xml><?xml version="1.0" encoding="utf-8"?>
<a:theme xmlns:a="http://schemas.openxmlformats.org/drawingml/2006/main" name="D. How to collect data PLOTTING YOUR SIT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7.xml><?xml version="1.0" encoding="utf-8"?>
<a:theme xmlns:a="http://schemas.openxmlformats.org/drawingml/2006/main" name="I. BLANK INSIDE PAG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8.xml><?xml version="1.0" encoding="utf-8"?>
<a:theme xmlns:a="http://schemas.openxmlformats.org/drawingml/2006/main" name="LIBRARY PAG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9.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Inside page">
  <a:themeElements>
    <a:clrScheme name="biosphere hyperlinks">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89"/>
      </a:hlink>
      <a:folHlink>
        <a:srgbClr val="3366D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B. Why collect xxx Hydro Data">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C. How your measurements can help">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D. How to collect your data">
  <a:themeElements>
    <a:clrScheme name="biosphere hyperlinks">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89"/>
      </a:hlink>
      <a:folHlink>
        <a:srgbClr val="3366D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D. How to Collect data MATERIALS">
  <a:themeElements>
    <a:clrScheme name="biosphere hyperlinks">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89"/>
      </a:hlink>
      <a:folHlink>
        <a:srgbClr val="3366D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E. Entering data on GLOBE website">
  <a:themeElements>
    <a:clrScheme name="hydro hyperlinks">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87"/>
      </a:hlink>
      <a:folHlink>
        <a:srgbClr val="749EE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F. Understand the data">
  <a:themeElements>
    <a:clrScheme name="hydro hyperlinks">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87"/>
      </a:hlink>
      <a:folHlink>
        <a:srgbClr val="749EE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G. Quiz yourself">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TotalTime>
  <Words>4023</Words>
  <Application>Microsoft Macintosh PowerPoint</Application>
  <PresentationFormat>On-screen Show (4:3)</PresentationFormat>
  <Paragraphs>463</Paragraphs>
  <Slides>41</Slides>
  <Notes>41</Notes>
  <HiddenSlides>0</HiddenSlides>
  <MMClips>0</MMClips>
  <ScaleCrop>false</ScaleCrop>
  <HeadingPairs>
    <vt:vector size="6" baseType="variant">
      <vt:variant>
        <vt:lpstr>Fonts Used</vt:lpstr>
      </vt:variant>
      <vt:variant>
        <vt:i4>4</vt:i4>
      </vt:variant>
      <vt:variant>
        <vt:lpstr>Theme</vt:lpstr>
      </vt:variant>
      <vt:variant>
        <vt:i4>18</vt:i4>
      </vt:variant>
      <vt:variant>
        <vt:lpstr>Slide Titles</vt:lpstr>
      </vt:variant>
      <vt:variant>
        <vt:i4>41</vt:i4>
      </vt:variant>
    </vt:vector>
  </HeadingPairs>
  <TitlesOfParts>
    <vt:vector size="63" baseType="lpstr">
      <vt:lpstr>Arial</vt:lpstr>
      <vt:lpstr>Calibri</vt:lpstr>
      <vt:lpstr>Short Stack</vt:lpstr>
      <vt:lpstr>Roboto</vt:lpstr>
      <vt:lpstr>Office Theme</vt:lpstr>
      <vt:lpstr>2_Inside page</vt:lpstr>
      <vt:lpstr>B. Why collect xxx Hydro Data</vt:lpstr>
      <vt:lpstr>C. How your measurements can help</vt:lpstr>
      <vt:lpstr>D. How to collect your data</vt:lpstr>
      <vt:lpstr>D. How to Collect data MATERIALS</vt:lpstr>
      <vt:lpstr>E. Entering data on GLOBE website</vt:lpstr>
      <vt:lpstr>F. Understand the data</vt:lpstr>
      <vt:lpstr>G. Quiz yourself</vt:lpstr>
      <vt:lpstr>H. Additional Information</vt:lpstr>
      <vt:lpstr>A. What is xxx Hydro protocol  - GLOBAL views</vt:lpstr>
      <vt:lpstr>D. How Collect Data TIME REQ</vt:lpstr>
      <vt:lpstr>D. How collect data SPECIES selection</vt:lpstr>
      <vt:lpstr>D. How Collect Data SITE SELECTION</vt:lpstr>
      <vt:lpstr>D. How to collect data SITE DEFINITION</vt:lpstr>
      <vt:lpstr>D. How to collect data PLOTTING YOUR SITE</vt:lpstr>
      <vt:lpstr>I. BLANK INSIDE PAGE</vt:lpstr>
      <vt:lpstr>LIBRARY PAGE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russanne low</dc:creator>
  <cp:lastModifiedBy>Alison Mote</cp:lastModifiedBy>
  <cp:revision>4</cp:revision>
  <dcterms:created xsi:type="dcterms:W3CDTF">2015-07-29T23:22:56Z</dcterms:created>
  <dcterms:modified xsi:type="dcterms:W3CDTF">2026-01-16T18:08:54Z</dcterms:modified>
</cp:coreProperties>
</file>