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60"/>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Lst>
  <p:sldSz cx="9144000" cy="6858000" type="screen4x3"/>
  <p:notesSz cx="6858000" cy="9144000"/>
  <p:embeddedFontLst>
    <p:embeddedFont>
      <p:font typeface="Roboto" panose="02000000000000000000" pitchFamily="2" charset="0"/>
      <p:regular r:id="rId61"/>
      <p:bold r:id="rId62"/>
      <p:italic r:id="rId63"/>
      <p:boldItalic r:id="rId64"/>
    </p:embeddedFont>
    <p:embeddedFont>
      <p:font typeface="Short Stack" panose="02010500040000000007" pitchFamily="2" charset="77"/>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xNApAs0QLXwlthmap+IUHa4Ib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font" Target="fonts/font1.fntdata"/><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font" Target="fonts/font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8" name="Google Shape;63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23" name="Google Shape;23;p33"/>
          <p:cNvPicPr preferRelativeResize="0"/>
          <p:nvPr/>
        </p:nvPicPr>
        <p:blipFill rotWithShape="1">
          <a:blip r:embed="rId2">
            <a:alphaModFix/>
          </a:blip>
          <a:srcRect/>
          <a:stretch/>
        </p:blipFill>
        <p:spPr>
          <a:xfrm>
            <a:off x="0" y="1"/>
            <a:ext cx="3677697" cy="8147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2_HydrosphereBannerOpt.png"/>
          <p:cNvPicPr preferRelativeResize="0"/>
          <p:nvPr/>
        </p:nvPicPr>
        <p:blipFill rotWithShape="1">
          <a:blip r:embed="rId3">
            <a:alphaModFix/>
          </a:blip>
          <a:srcRect/>
          <a:stretch/>
        </p:blipFill>
        <p:spPr>
          <a:xfrm>
            <a:off x="8463" y="6479"/>
            <a:ext cx="9144000" cy="819058"/>
          </a:xfrm>
          <a:prstGeom prst="rect">
            <a:avLst/>
          </a:prstGeom>
          <a:noFill/>
          <a:ln>
            <a:noFill/>
          </a:ln>
        </p:spPr>
      </p:pic>
      <p:grpSp>
        <p:nvGrpSpPr>
          <p:cNvPr id="11" name="Google Shape;11;p32"/>
          <p:cNvGrpSpPr/>
          <p:nvPr/>
        </p:nvGrpSpPr>
        <p:grpSpPr>
          <a:xfrm>
            <a:off x="8463" y="-14974"/>
            <a:ext cx="6473396" cy="821267"/>
            <a:chOff x="0" y="57732"/>
            <a:chExt cx="6473396" cy="821267"/>
          </a:xfrm>
        </p:grpSpPr>
        <p:grpSp>
          <p:nvGrpSpPr>
            <p:cNvPr id="12" name="Google Shape;12;p32"/>
            <p:cNvGrpSpPr/>
            <p:nvPr/>
          </p:nvGrpSpPr>
          <p:grpSpPr>
            <a:xfrm>
              <a:off x="4775227" y="220325"/>
              <a:ext cx="1698169" cy="369332"/>
              <a:chOff x="4021664" y="999289"/>
              <a:chExt cx="1698169" cy="369332"/>
            </a:xfrm>
          </p:grpSpPr>
          <p:sp>
            <p:nvSpPr>
              <p:cNvPr id="13" name="Google Shape;13;p32"/>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4" name="Google Shape;14;p32"/>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 name="Google Shape;15;p32"/>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2"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7" name="Google Shape;17;p32"/>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8" name="Google Shape;18;p32" descr="IconHydrosphereSM.png"/>
            <p:cNvPicPr preferRelativeResize="0"/>
            <p:nvPr/>
          </p:nvPicPr>
          <p:blipFill rotWithShape="1">
            <a:blip r:embed="rId6">
              <a:alphaModFix/>
            </a:blip>
            <a:srcRect/>
            <a:stretch/>
          </p:blipFill>
          <p:spPr>
            <a:xfrm>
              <a:off x="3949695" y="107377"/>
              <a:ext cx="630768" cy="632169"/>
            </a:xfrm>
            <a:prstGeom prst="rect">
              <a:avLst/>
            </a:prstGeom>
            <a:noFill/>
            <a:ln>
              <a:noFill/>
            </a:ln>
            <a:effectLst>
              <a:outerShdw blurRad="292100" dist="139700" dir="2700000" algn="tl" rotWithShape="0">
                <a:srgbClr val="333333">
                  <a:alpha val="64313"/>
                </a:srgbClr>
              </a:outerShdw>
            </a:effectLst>
          </p:spPr>
        </p:pic>
      </p:grpSp>
      <p:sp>
        <p:nvSpPr>
          <p:cNvPr id="19" name="Google Shape;19;p32"/>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Water pH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Using pH Paper</a:t>
            </a:r>
            <a:endParaRPr sz="1800" b="1" i="0" u="none" strike="noStrike" cap="none">
              <a:solidFill>
                <a:srgbClr val="1A2659"/>
              </a:solidFill>
              <a:latin typeface="Calibri"/>
              <a:ea typeface="Calibri"/>
              <a:cs typeface="Calibri"/>
              <a:sym typeface="Calibri"/>
            </a:endParaRPr>
          </a:p>
        </p:txBody>
      </p:sp>
      <p:pic>
        <p:nvPicPr>
          <p:cNvPr id="20" name="Google Shape;20;p32" descr="1_PPT_HydroGenericWaterscapeEverglades_Lo.jpg"/>
          <p:cNvPicPr preferRelativeResize="0"/>
          <p:nvPr/>
        </p:nvPicPr>
        <p:blipFill rotWithShape="1">
          <a:blip r:embed="rId7">
            <a:alphaModFix/>
          </a:blip>
          <a:srcRect/>
          <a:stretch/>
        </p:blipFill>
        <p:spPr>
          <a:xfrm>
            <a:off x="0" y="905467"/>
            <a:ext cx="9144000" cy="5952533"/>
          </a:xfrm>
          <a:prstGeom prst="rect">
            <a:avLst/>
          </a:prstGeom>
          <a:noFill/>
          <a:ln>
            <a:noFill/>
          </a:ln>
        </p:spPr>
      </p:pic>
      <p:pic>
        <p:nvPicPr>
          <p:cNvPr id="21" name="Google Shape;21;p32"/>
          <p:cNvPicPr preferRelativeResize="0"/>
          <p:nvPr/>
        </p:nvPicPr>
        <p:blipFill rotWithShape="1">
          <a:blip r:embed="rId8">
            <a:alphaModFix/>
          </a:blip>
          <a:srcRect/>
          <a:stretch/>
        </p:blipFill>
        <p:spPr>
          <a:xfrm>
            <a:off x="0" y="-14974"/>
            <a:ext cx="3697028" cy="8190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5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4" name="Google Shape;124;p50"/>
          <p:cNvGrpSpPr/>
          <p:nvPr/>
        </p:nvGrpSpPr>
        <p:grpSpPr>
          <a:xfrm>
            <a:off x="7980619" y="51272"/>
            <a:ext cx="1103962" cy="873141"/>
            <a:chOff x="1375335" y="3781280"/>
            <a:chExt cx="1103962" cy="873141"/>
          </a:xfrm>
        </p:grpSpPr>
        <p:sp>
          <p:nvSpPr>
            <p:cNvPr id="125" name="Google Shape;125;p50"/>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50"/>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27" name="Google Shape;127;p5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28" name="Google Shape;128;p5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9" name="Google Shape;129;p50"/>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pic>
        <p:nvPicPr>
          <p:cNvPr id="130" name="Google Shape;130;p5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31" name="Google Shape;131;p5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32" name="Google Shape;132;p50"/>
          <p:cNvSpPr txBox="1"/>
          <p:nvPr/>
        </p:nvSpPr>
        <p:spPr>
          <a:xfrm>
            <a:off x="4290283" y="330954"/>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5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36" name="Google Shape;136;p52"/>
          <p:cNvGrpSpPr/>
          <p:nvPr/>
        </p:nvGrpSpPr>
        <p:grpSpPr>
          <a:xfrm>
            <a:off x="7923919" y="74081"/>
            <a:ext cx="1103962" cy="873142"/>
            <a:chOff x="3144060" y="3786557"/>
            <a:chExt cx="1103962" cy="873142"/>
          </a:xfrm>
        </p:grpSpPr>
        <p:sp>
          <p:nvSpPr>
            <p:cNvPr id="137" name="Google Shape;137;p52"/>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52"/>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pic>
        <p:nvPicPr>
          <p:cNvPr id="139" name="Google Shape;139;p5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40" name="Google Shape;140;p5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1" name="Google Shape;141;p52"/>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42" name="Google Shape;142;p5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43" name="Google Shape;143;p5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44" name="Google Shape;144;p5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5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8" name="Google Shape;148;p54"/>
          <p:cNvGrpSpPr/>
          <p:nvPr/>
        </p:nvGrpSpPr>
        <p:grpSpPr>
          <a:xfrm>
            <a:off x="7919805" y="51272"/>
            <a:ext cx="1103962" cy="873141"/>
            <a:chOff x="2932656" y="872333"/>
            <a:chExt cx="1103962" cy="873141"/>
          </a:xfrm>
        </p:grpSpPr>
        <p:sp>
          <p:nvSpPr>
            <p:cNvPr id="149" name="Google Shape;149;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51" name="Google Shape;151;p5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52" name="Google Shape;152;p5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3" name="Google Shape;153;p54"/>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54" name="Google Shape;154;p5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55" name="Google Shape;155;p5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56" name="Google Shape;156;p5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5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0" name="Google Shape;160;p56"/>
          <p:cNvGrpSpPr/>
          <p:nvPr/>
        </p:nvGrpSpPr>
        <p:grpSpPr>
          <a:xfrm>
            <a:off x="7909222" y="51272"/>
            <a:ext cx="1103962" cy="873142"/>
            <a:chOff x="4787671" y="3863282"/>
            <a:chExt cx="1103962" cy="873142"/>
          </a:xfrm>
        </p:grpSpPr>
        <p:sp>
          <p:nvSpPr>
            <p:cNvPr id="161" name="Google Shape;161;p5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5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63" name="Google Shape;163;p5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64" name="Google Shape;164;p5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65" name="Google Shape;165;p56"/>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66" name="Google Shape;166;p5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67" name="Google Shape;167;p5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68" name="Google Shape;168;p5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5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72" name="Google Shape;172;p58"/>
          <p:cNvGrpSpPr/>
          <p:nvPr/>
        </p:nvGrpSpPr>
        <p:grpSpPr>
          <a:xfrm>
            <a:off x="7932915" y="55980"/>
            <a:ext cx="1103962" cy="873142"/>
            <a:chOff x="6285205" y="3863282"/>
            <a:chExt cx="1103962" cy="873142"/>
          </a:xfrm>
        </p:grpSpPr>
        <p:sp>
          <p:nvSpPr>
            <p:cNvPr id="173" name="Google Shape;173;p58"/>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8"/>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75" name="Google Shape;175;p5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76" name="Google Shape;176;p5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7" name="Google Shape;177;p58"/>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78" name="Google Shape;178;p58"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79" name="Google Shape;179;p5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80" name="Google Shape;180;p5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6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84" name="Google Shape;184;p60"/>
          <p:cNvGrpSpPr/>
          <p:nvPr/>
        </p:nvGrpSpPr>
        <p:grpSpPr>
          <a:xfrm>
            <a:off x="7980619" y="51272"/>
            <a:ext cx="1103962" cy="873142"/>
            <a:chOff x="1375335" y="4888824"/>
            <a:chExt cx="1103962" cy="873142"/>
          </a:xfrm>
        </p:grpSpPr>
        <p:sp>
          <p:nvSpPr>
            <p:cNvPr id="185" name="Google Shape;185;p6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6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87" name="Google Shape;187;p6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88" name="Google Shape;188;p6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89" name="Google Shape;189;p6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90" name="Google Shape;190;p6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91" name="Google Shape;191;p6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92" name="Google Shape;192;p6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6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96" name="Google Shape;196;p62"/>
          <p:cNvGrpSpPr/>
          <p:nvPr/>
        </p:nvGrpSpPr>
        <p:grpSpPr>
          <a:xfrm>
            <a:off x="7959841" y="51272"/>
            <a:ext cx="1103962" cy="873142"/>
            <a:chOff x="3038859" y="4998979"/>
            <a:chExt cx="1103962" cy="873142"/>
          </a:xfrm>
        </p:grpSpPr>
        <p:sp>
          <p:nvSpPr>
            <p:cNvPr id="197" name="Google Shape;197;p62"/>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62"/>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199" name="Google Shape;199;p6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0" name="Google Shape;200;p6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01" name="Google Shape;201;p6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202" name="Google Shape;202;p6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03" name="Google Shape;203;p6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04" name="Google Shape;204;p6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Google Shape;207;p6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08" name="Google Shape;208;p6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9" name="Google Shape;209;p6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210" name="Google Shape;210;p6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11" name="Google Shape;211;p6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12" name="Google Shape;212;p64"/>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grpSp>
        <p:nvGrpSpPr>
          <p:cNvPr id="215" name="Google Shape;215;p66"/>
          <p:cNvGrpSpPr/>
          <p:nvPr/>
        </p:nvGrpSpPr>
        <p:grpSpPr>
          <a:xfrm>
            <a:off x="1445312" y="854228"/>
            <a:ext cx="1122067" cy="887461"/>
            <a:chOff x="1445312" y="854228"/>
            <a:chExt cx="1122067" cy="887461"/>
          </a:xfrm>
        </p:grpSpPr>
        <p:sp>
          <p:nvSpPr>
            <p:cNvPr id="216" name="Google Shape;216;p66"/>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66"/>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218" name="Google Shape;218;p66"/>
          <p:cNvGrpSpPr/>
          <p:nvPr/>
        </p:nvGrpSpPr>
        <p:grpSpPr>
          <a:xfrm>
            <a:off x="2932656" y="872333"/>
            <a:ext cx="1103962" cy="873141"/>
            <a:chOff x="2932656" y="872333"/>
            <a:chExt cx="1103962" cy="873141"/>
          </a:xfrm>
        </p:grpSpPr>
        <p:sp>
          <p:nvSpPr>
            <p:cNvPr id="219" name="Google Shape;219;p66"/>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66"/>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221" name="Google Shape;221;p66"/>
          <p:cNvGrpSpPr/>
          <p:nvPr/>
        </p:nvGrpSpPr>
        <p:grpSpPr>
          <a:xfrm>
            <a:off x="4418556" y="967979"/>
            <a:ext cx="1103962" cy="873141"/>
            <a:chOff x="4418556" y="967979"/>
            <a:chExt cx="1103962" cy="873141"/>
          </a:xfrm>
        </p:grpSpPr>
        <p:sp>
          <p:nvSpPr>
            <p:cNvPr id="222" name="Google Shape;222;p66"/>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66"/>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grpSp>
        <p:nvGrpSpPr>
          <p:cNvPr id="224" name="Google Shape;224;p66"/>
          <p:cNvGrpSpPr/>
          <p:nvPr/>
        </p:nvGrpSpPr>
        <p:grpSpPr>
          <a:xfrm>
            <a:off x="1410627" y="2455123"/>
            <a:ext cx="1103962" cy="893063"/>
            <a:chOff x="1410627" y="2455123"/>
            <a:chExt cx="1103962" cy="893063"/>
          </a:xfrm>
        </p:grpSpPr>
        <p:sp>
          <p:nvSpPr>
            <p:cNvPr id="225" name="Google Shape;225;p66"/>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66"/>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227" name="Google Shape;227;p66"/>
          <p:cNvGrpSpPr/>
          <p:nvPr/>
        </p:nvGrpSpPr>
        <p:grpSpPr>
          <a:xfrm>
            <a:off x="2981189" y="2467920"/>
            <a:ext cx="1103962" cy="880267"/>
            <a:chOff x="2981189" y="2467920"/>
            <a:chExt cx="1103962" cy="880267"/>
          </a:xfrm>
        </p:grpSpPr>
        <p:sp>
          <p:nvSpPr>
            <p:cNvPr id="228" name="Google Shape;228;p6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6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230" name="Google Shape;230;p66"/>
          <p:cNvGrpSpPr/>
          <p:nvPr/>
        </p:nvGrpSpPr>
        <p:grpSpPr>
          <a:xfrm>
            <a:off x="4463231" y="2475168"/>
            <a:ext cx="1103962" cy="873141"/>
            <a:chOff x="4463231" y="2475168"/>
            <a:chExt cx="1103962" cy="873141"/>
          </a:xfrm>
        </p:grpSpPr>
        <p:sp>
          <p:nvSpPr>
            <p:cNvPr id="231" name="Google Shape;231;p6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6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233" name="Google Shape;233;p66"/>
          <p:cNvGrpSpPr/>
          <p:nvPr/>
        </p:nvGrpSpPr>
        <p:grpSpPr>
          <a:xfrm>
            <a:off x="5902565" y="945552"/>
            <a:ext cx="1103962" cy="879786"/>
            <a:chOff x="5902565" y="945552"/>
            <a:chExt cx="1103962" cy="879786"/>
          </a:xfrm>
        </p:grpSpPr>
        <p:sp>
          <p:nvSpPr>
            <p:cNvPr id="234" name="Google Shape;234;p6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66"/>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36" name="Google Shape;236;p66"/>
          <p:cNvGrpSpPr/>
          <p:nvPr/>
        </p:nvGrpSpPr>
        <p:grpSpPr>
          <a:xfrm>
            <a:off x="1375335" y="3781280"/>
            <a:ext cx="1103962" cy="873141"/>
            <a:chOff x="1375335" y="3781280"/>
            <a:chExt cx="1103962" cy="873141"/>
          </a:xfrm>
        </p:grpSpPr>
        <p:sp>
          <p:nvSpPr>
            <p:cNvPr id="237" name="Google Shape;237;p6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6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39" name="Google Shape;239;p66"/>
          <p:cNvGrpSpPr/>
          <p:nvPr/>
        </p:nvGrpSpPr>
        <p:grpSpPr>
          <a:xfrm>
            <a:off x="3144060" y="3786557"/>
            <a:ext cx="1103962" cy="873142"/>
            <a:chOff x="3144060" y="3786557"/>
            <a:chExt cx="1103962" cy="873142"/>
          </a:xfrm>
        </p:grpSpPr>
        <p:sp>
          <p:nvSpPr>
            <p:cNvPr id="240" name="Google Shape;240;p66"/>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66"/>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42" name="Google Shape;242;p66"/>
          <p:cNvGrpSpPr/>
          <p:nvPr/>
        </p:nvGrpSpPr>
        <p:grpSpPr>
          <a:xfrm>
            <a:off x="4787671" y="3863282"/>
            <a:ext cx="1103962" cy="873142"/>
            <a:chOff x="4787671" y="3863282"/>
            <a:chExt cx="1103962" cy="873142"/>
          </a:xfrm>
        </p:grpSpPr>
        <p:sp>
          <p:nvSpPr>
            <p:cNvPr id="243" name="Google Shape;243;p6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6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5" name="Google Shape;245;p66"/>
          <p:cNvGrpSpPr/>
          <p:nvPr/>
        </p:nvGrpSpPr>
        <p:grpSpPr>
          <a:xfrm>
            <a:off x="6285205" y="3863282"/>
            <a:ext cx="1103962" cy="873142"/>
            <a:chOff x="6285205" y="3863282"/>
            <a:chExt cx="1103962" cy="873142"/>
          </a:xfrm>
        </p:grpSpPr>
        <p:sp>
          <p:nvSpPr>
            <p:cNvPr id="246" name="Google Shape;246;p6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6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8" name="Google Shape;248;p66"/>
          <p:cNvGrpSpPr/>
          <p:nvPr/>
        </p:nvGrpSpPr>
        <p:grpSpPr>
          <a:xfrm>
            <a:off x="1375335" y="4888824"/>
            <a:ext cx="1103962" cy="873142"/>
            <a:chOff x="1375335" y="4888824"/>
            <a:chExt cx="1103962" cy="873142"/>
          </a:xfrm>
        </p:grpSpPr>
        <p:sp>
          <p:nvSpPr>
            <p:cNvPr id="249" name="Google Shape;249;p66"/>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66"/>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51" name="Google Shape;251;p66"/>
          <p:cNvGrpSpPr/>
          <p:nvPr/>
        </p:nvGrpSpPr>
        <p:grpSpPr>
          <a:xfrm>
            <a:off x="4838174" y="5007913"/>
            <a:ext cx="1172116" cy="873142"/>
            <a:chOff x="4838174" y="5007913"/>
            <a:chExt cx="1172116" cy="873142"/>
          </a:xfrm>
        </p:grpSpPr>
        <p:sp>
          <p:nvSpPr>
            <p:cNvPr id="252" name="Google Shape;252;p6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66"/>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54" name="Google Shape;254;p66"/>
          <p:cNvGrpSpPr/>
          <p:nvPr/>
        </p:nvGrpSpPr>
        <p:grpSpPr>
          <a:xfrm>
            <a:off x="3038859" y="4998979"/>
            <a:ext cx="1103962" cy="873142"/>
            <a:chOff x="3038859" y="4998979"/>
            <a:chExt cx="1103962" cy="873142"/>
          </a:xfrm>
        </p:grpSpPr>
        <p:sp>
          <p:nvSpPr>
            <p:cNvPr id="255" name="Google Shape;255;p66"/>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66"/>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57" name="Google Shape;257;p66"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58" name="Google Shape;258;p66"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grpSp>
        <p:nvGrpSpPr>
          <p:cNvPr id="259" name="Google Shape;259;p66"/>
          <p:cNvGrpSpPr/>
          <p:nvPr/>
        </p:nvGrpSpPr>
        <p:grpSpPr>
          <a:xfrm>
            <a:off x="6010290" y="2485874"/>
            <a:ext cx="1114462" cy="873141"/>
            <a:chOff x="6010290" y="2485874"/>
            <a:chExt cx="1114462" cy="873141"/>
          </a:xfrm>
        </p:grpSpPr>
        <p:grpSp>
          <p:nvGrpSpPr>
            <p:cNvPr id="260" name="Google Shape;260;p66"/>
            <p:cNvGrpSpPr/>
            <p:nvPr/>
          </p:nvGrpSpPr>
          <p:grpSpPr>
            <a:xfrm>
              <a:off x="6010290" y="2485874"/>
              <a:ext cx="1114462" cy="873141"/>
              <a:chOff x="6010290" y="2485874"/>
              <a:chExt cx="1114462" cy="873141"/>
            </a:xfrm>
          </p:grpSpPr>
          <p:sp>
            <p:nvSpPr>
              <p:cNvPr id="261" name="Google Shape;261;p66"/>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66"/>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263" name="Google Shape;263;p66"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3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6" name="Google Shape;26;p3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7" name="Google Shape;27;p3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8" name="Google Shape;28;p34"/>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29" name="Google Shape;29;p34"/>
          <p:cNvGrpSpPr/>
          <p:nvPr/>
        </p:nvGrpSpPr>
        <p:grpSpPr>
          <a:xfrm>
            <a:off x="7893399" y="51272"/>
            <a:ext cx="1103962" cy="873141"/>
            <a:chOff x="4418556" y="967979"/>
            <a:chExt cx="1103962" cy="873141"/>
          </a:xfrm>
        </p:grpSpPr>
        <p:sp>
          <p:nvSpPr>
            <p:cNvPr id="30" name="Google Shape;30;p3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4"/>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pic>
        <p:nvPicPr>
          <p:cNvPr id="32" name="Google Shape;32;p3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33" name="Google Shape;33;p3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34" name="Google Shape;34;p3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3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38" name="Google Shape;38;p36"/>
          <p:cNvGrpSpPr/>
          <p:nvPr/>
        </p:nvGrpSpPr>
        <p:grpSpPr>
          <a:xfrm>
            <a:off x="7889899" y="52915"/>
            <a:ext cx="1103962" cy="879786"/>
            <a:chOff x="5902565" y="945552"/>
            <a:chExt cx="1103962" cy="879786"/>
          </a:xfrm>
        </p:grpSpPr>
        <p:sp>
          <p:nvSpPr>
            <p:cNvPr id="39" name="Google Shape;39;p3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6"/>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41" name="Google Shape;41;p3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42" name="Google Shape;42;p3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43" name="Google Shape;43;p3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44" name="Google Shape;44;p3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45" name="Google Shape;45;p3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46" name="Google Shape;46;p3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Google Shape;49;p3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50" name="Google Shape;50;p38"/>
          <p:cNvGrpSpPr/>
          <p:nvPr/>
        </p:nvGrpSpPr>
        <p:grpSpPr>
          <a:xfrm>
            <a:off x="7912579" y="51272"/>
            <a:ext cx="1103962" cy="893063"/>
            <a:chOff x="1410627" y="2455123"/>
            <a:chExt cx="1103962" cy="893063"/>
          </a:xfrm>
        </p:grpSpPr>
        <p:sp>
          <p:nvSpPr>
            <p:cNvPr id="51" name="Google Shape;51;p3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3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3" name="Google Shape;53;p3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54" name="Google Shape;54;p3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5" name="Google Shape;55;p3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C. How your measurements can help</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56" name="Google Shape;56;p38"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57" name="Google Shape;57;p3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58" name="Google Shape;58;p3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4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2" name="Google Shape;62;p40"/>
          <p:cNvGrpSpPr/>
          <p:nvPr/>
        </p:nvGrpSpPr>
        <p:grpSpPr>
          <a:xfrm>
            <a:off x="7884711" y="43872"/>
            <a:ext cx="1122067" cy="887461"/>
            <a:chOff x="1445312" y="854228"/>
            <a:chExt cx="1122067" cy="887461"/>
          </a:xfrm>
        </p:grpSpPr>
        <p:sp>
          <p:nvSpPr>
            <p:cNvPr id="63" name="Google Shape;63;p40"/>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40"/>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5" name="Google Shape;65;p4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66" name="Google Shape;66;p4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7" name="Google Shape;67;p4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68" name="Google Shape;68;p4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69" name="Google Shape;69;p4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70" name="Google Shape;70;p4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4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4" name="Google Shape;74;p42"/>
          <p:cNvGrpSpPr/>
          <p:nvPr/>
        </p:nvGrpSpPr>
        <p:grpSpPr>
          <a:xfrm>
            <a:off x="7925433" y="51272"/>
            <a:ext cx="1172116" cy="873142"/>
            <a:chOff x="4838174" y="5007913"/>
            <a:chExt cx="1172116" cy="873142"/>
          </a:xfrm>
        </p:grpSpPr>
        <p:sp>
          <p:nvSpPr>
            <p:cNvPr id="75" name="Google Shape;75;p42"/>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42"/>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77" name="Google Shape;77;p4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78" name="Google Shape;78;p4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9" name="Google Shape;79;p4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80" name="Google Shape;80;p4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81" name="Google Shape;81;p4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82" name="Google Shape;82;p4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4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6" name="Google Shape;86;p44"/>
          <p:cNvGrpSpPr/>
          <p:nvPr/>
        </p:nvGrpSpPr>
        <p:grpSpPr>
          <a:xfrm>
            <a:off x="7948933" y="51272"/>
            <a:ext cx="1103962" cy="880267"/>
            <a:chOff x="2981189" y="2467920"/>
            <a:chExt cx="1103962" cy="880267"/>
          </a:xfrm>
        </p:grpSpPr>
        <p:sp>
          <p:nvSpPr>
            <p:cNvPr id="87" name="Google Shape;87;p4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4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89" name="Google Shape;89;p4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90" name="Google Shape;90;p4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91" name="Google Shape;91;p4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92" name="Google Shape;92;p4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93" name="Google Shape;93;p4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4"/>
          <p:cNvSpPr/>
          <p:nvPr/>
        </p:nvSpPr>
        <p:spPr>
          <a:xfrm>
            <a:off x="0" y="1229425"/>
            <a:ext cx="115358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2060"/>
                </a:solidFill>
                <a:latin typeface="Calibri"/>
                <a:ea typeface="Calibri"/>
                <a:cs typeface="Calibri"/>
                <a:sym typeface="Calibri"/>
              </a:rPr>
              <a:t>E. Submitting data to GLOBE.</a:t>
            </a:r>
            <a:br>
              <a:rPr lang="en-US" sz="1200" b="1" i="0" u="none" strike="noStrike" cap="none">
                <a:solidFill>
                  <a:srgbClr val="002060"/>
                </a:solidFill>
                <a:latin typeface="Calibri"/>
                <a:ea typeface="Calibri"/>
                <a:cs typeface="Calibri"/>
                <a:sym typeface="Calibri"/>
              </a:rPr>
            </a:br>
            <a:endParaRPr sz="1200" b="1"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4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8" name="Google Shape;98;p46"/>
          <p:cNvGrpSpPr/>
          <p:nvPr/>
        </p:nvGrpSpPr>
        <p:grpSpPr>
          <a:xfrm>
            <a:off x="7946599" y="37026"/>
            <a:ext cx="1103962" cy="873141"/>
            <a:chOff x="4463231" y="2475168"/>
            <a:chExt cx="1103962" cy="873141"/>
          </a:xfrm>
        </p:grpSpPr>
        <p:sp>
          <p:nvSpPr>
            <p:cNvPr id="99" name="Google Shape;99;p4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4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101" name="Google Shape;101;p4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02" name="Google Shape;102;p4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3" name="Google Shape;103;p4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04" name="Google Shape;104;p4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05" name="Google Shape;105;p4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06" name="Google Shape;106;p4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4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10" name="Google Shape;110;p4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11" name="Google Shape;111;p4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2" name="Google Shape;112;p4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G. Quiz yourself</a:t>
            </a: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113" name="Google Shape;113;p48"/>
          <p:cNvGrpSpPr/>
          <p:nvPr/>
        </p:nvGrpSpPr>
        <p:grpSpPr>
          <a:xfrm>
            <a:off x="7821017" y="68009"/>
            <a:ext cx="1114462" cy="873141"/>
            <a:chOff x="6010290" y="2485874"/>
            <a:chExt cx="1114462" cy="873141"/>
          </a:xfrm>
        </p:grpSpPr>
        <p:grpSp>
          <p:nvGrpSpPr>
            <p:cNvPr id="114" name="Google Shape;114;p48"/>
            <p:cNvGrpSpPr/>
            <p:nvPr/>
          </p:nvGrpSpPr>
          <p:grpSpPr>
            <a:xfrm>
              <a:off x="6010290" y="2485874"/>
              <a:ext cx="1114462" cy="873141"/>
              <a:chOff x="6010290" y="2485874"/>
              <a:chExt cx="1114462" cy="873141"/>
            </a:xfrm>
          </p:grpSpPr>
          <p:sp>
            <p:nvSpPr>
              <p:cNvPr id="115" name="Google Shape;115;p48"/>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48"/>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117" name="Google Shape;117;p48"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pic>
        <p:nvPicPr>
          <p:cNvPr id="118" name="Google Shape;118;p48" descr="IconHydrosphereSM.png"/>
          <p:cNvPicPr preferRelativeResize="0"/>
          <p:nvPr/>
        </p:nvPicPr>
        <p:blipFill rotWithShape="1">
          <a:blip r:embed="rId7">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19" name="Google Shape;119;p4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20" name="Google Shape;120;p4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lobe.gov/documents/11865/1eb37d2a-4c18-4c56-965c-da7e1c1f3e4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1865/e2a95ebd-8c83-459c-bcf1-8c2428a3c32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http://www.globe.gov/documents/11865/1eb37d2a-4c18-4c56-965c-da7e1c1f3e40" TargetMode="Externa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www.globe.gov/documents/11865/42e3b8fe-847c-429a-a105-d18691d99e32"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20.png"/><Relationship Id="rId12" Type="http://schemas.openxmlformats.org/officeDocument/2006/relationships/image" Target="../media/image34.png"/><Relationship Id="rId17" Type="http://schemas.openxmlformats.org/officeDocument/2006/relationships/image" Target="../media/image47.png"/><Relationship Id="rId2" Type="http://schemas.openxmlformats.org/officeDocument/2006/relationships/notesSlide" Target="../notesSlides/notesSlide17.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30.png"/><Relationship Id="rId4" Type="http://schemas.openxmlformats.org/officeDocument/2006/relationships/hyperlink" Target="http://www.globe.gov/documents/11865/e2a95ebd-8c83-459c-bcf1-8c2428a3c324" TargetMode="External"/><Relationship Id="rId9" Type="http://schemas.openxmlformats.org/officeDocument/2006/relationships/image" Target="../media/image42.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0.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49.png"/><Relationship Id="rId4" Type="http://schemas.openxmlformats.org/officeDocument/2006/relationships/image" Target="../media/image21.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5.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0"/>
          <p:cNvSpPr txBox="1"/>
          <p:nvPr/>
        </p:nvSpPr>
        <p:spPr>
          <a:xfrm>
            <a:off x="1337733" y="1090234"/>
            <a:ext cx="7425300" cy="569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lake, reservoir, bay or ocean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 pond</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4. an irrigation ditch or other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body, if natural body is not available</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9" name="Google Shape;329;p10"/>
          <p:cNvGrpSpPr/>
          <p:nvPr/>
        </p:nvGrpSpPr>
        <p:grpSpPr>
          <a:xfrm>
            <a:off x="7874380" y="67732"/>
            <a:ext cx="1103962" cy="873142"/>
            <a:chOff x="6285205" y="3863282"/>
            <a:chExt cx="1103962" cy="873142"/>
          </a:xfrm>
        </p:grpSpPr>
        <p:sp>
          <p:nvSpPr>
            <p:cNvPr id="330" name="Google Shape;330;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332" name="Google Shape;332;p10"/>
          <p:cNvPicPr preferRelativeResize="0"/>
          <p:nvPr/>
        </p:nvPicPr>
        <p:blipFill rotWithShape="1">
          <a:blip r:embed="rId3">
            <a:alphaModFix/>
          </a:blip>
          <a:srcRect/>
          <a:stretch/>
        </p:blipFill>
        <p:spPr>
          <a:xfrm>
            <a:off x="5194908" y="4022959"/>
            <a:ext cx="3382078" cy="2201655"/>
          </a:xfrm>
          <a:prstGeom prst="rect">
            <a:avLst/>
          </a:prstGeom>
          <a:noFill/>
          <a:ln>
            <a:noFill/>
          </a:ln>
        </p:spPr>
      </p:pic>
      <p:sp>
        <p:nvSpPr>
          <p:cNvPr id="2" name="Google Shape;643;p31">
            <a:extLst>
              <a:ext uri="{FF2B5EF4-FFF2-40B4-BE49-F238E27FC236}">
                <a16:creationId xmlns:a16="http://schemas.microsoft.com/office/drawing/2014/main" id="{F61A2FD7-08EB-DF31-5DE8-95FFB437AB0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dirty="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8" name="Google Shape;338;p11"/>
          <p:cNvGrpSpPr/>
          <p:nvPr/>
        </p:nvGrpSpPr>
        <p:grpSpPr>
          <a:xfrm>
            <a:off x="7874380" y="67732"/>
            <a:ext cx="1103962" cy="873142"/>
            <a:chOff x="6285205" y="3863282"/>
            <a:chExt cx="1103962" cy="873142"/>
          </a:xfrm>
        </p:grpSpPr>
        <p:sp>
          <p:nvSpPr>
            <p:cNvPr id="339" name="Google Shape;339;p1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1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sp>
        <p:nvSpPr>
          <p:cNvPr id="341" name="Google Shape;341;p11"/>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and Sampling-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11" descr="A person standing on a bridge collecting water with a bucket."/>
          <p:cNvPicPr preferRelativeResize="0"/>
          <p:nvPr/>
        </p:nvPicPr>
        <p:blipFill rotWithShape="1">
          <a:blip r:embed="rId3">
            <a:alphaModFix/>
          </a:blip>
          <a:srcRect/>
          <a:stretch/>
        </p:blipFill>
        <p:spPr>
          <a:xfrm>
            <a:off x="4963752" y="1647646"/>
            <a:ext cx="3956870" cy="2967652"/>
          </a:xfrm>
          <a:prstGeom prst="rect">
            <a:avLst/>
          </a:prstGeom>
          <a:noFill/>
          <a:ln>
            <a:noFill/>
          </a:ln>
        </p:spPr>
      </p:pic>
      <p:sp>
        <p:nvSpPr>
          <p:cNvPr id="343" name="Google Shape;343;p11"/>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A57D088F-CBF3-E0B7-8F14-B5745A2C5D4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2"/>
          <p:cNvSpPr txBox="1"/>
          <p:nvPr/>
        </p:nvSpPr>
        <p:spPr>
          <a:xfrm>
            <a:off x="1245978" y="1149501"/>
            <a:ext cx="7609500" cy="608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How to Collect Your Data: Overview of Water pH Protocol</a:t>
            </a:r>
            <a:endParaRPr sz="2400" b="1" i="0" u="none" strike="noStrike" cap="none" dirty="0">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After completing the Electrical Conductivity Protocol, refer to your results and select the pH protocol that is appropriate. In this tutorial, we will review all of the protocols, so you can see the differences in procedure between them. You will see that if the Electrical Conductivity is less than 200 mS/cm, you will need to do an extra step, and add salt to the sample until it is at least 200 mS/cm. This is true for both pH paper and pH meter methods.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This slide set includes these field guides:</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r>
              <a:rPr lang="en-US" sz="1800" b="1" i="0" u="sng" strike="noStrike" cap="none" dirty="0">
                <a:solidFill>
                  <a:srgbClr val="000072"/>
                </a:solidFill>
                <a:latin typeface="Calibri"/>
                <a:ea typeface="Calibri"/>
                <a:cs typeface="Calibri"/>
                <a:sym typeface="Calibri"/>
                <a:hlinkClick r:id="rId3"/>
              </a:rPr>
              <a:t>Using pH Paper (electrical conductivity greater than 200 mS/cm)</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r>
              <a:rPr lang="en-US" sz="1800" b="1" i="0" u="sng" strike="noStrike" cap="none" dirty="0">
                <a:solidFill>
                  <a:schemeClr val="hlink"/>
                </a:solidFill>
                <a:latin typeface="Calibri"/>
                <a:ea typeface="Calibri"/>
                <a:cs typeface="Calibri"/>
                <a:sym typeface="Calibri"/>
                <a:hlinkClick r:id="rId4"/>
              </a:rPr>
              <a:t>Using pH Paper (electrical conductivity less than 200 mS/cm)</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EE726C1D-37E1-A003-671E-C739C49153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p:nvPr/>
        </p:nvSpPr>
        <p:spPr>
          <a:xfrm>
            <a:off x="1114814" y="925075"/>
            <a:ext cx="7691098" cy="96026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pH Paper: </a:t>
            </a: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your study site is brackish or the Ocean, you can assume that the Electrical Conductivity is greater than 200 mS/cm.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Time: </a:t>
            </a:r>
            <a:r>
              <a:rPr lang="en-US" sz="1800" b="0" i="0" u="none" strike="noStrike" cap="none">
                <a:solidFill>
                  <a:srgbClr val="000000"/>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Suggested Frequency</a:t>
            </a:r>
            <a:r>
              <a:rPr lang="en-US" sz="1800" b="0" i="0" u="none" strike="noStrike" cap="none">
                <a:solidFill>
                  <a:srgbClr val="000000"/>
                </a:solidFill>
                <a:latin typeface="Calibri"/>
                <a:ea typeface="Calibri"/>
                <a:cs typeface="Calibri"/>
                <a:sym typeface="Calibri"/>
              </a:rPr>
              <a:t>: 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2000" b="1" i="0" u="none" strike="noStrike" cap="none">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a:solidFill>
                  <a:schemeClr val="hlink"/>
                </a:solidFill>
                <a:latin typeface="Calibri"/>
                <a:ea typeface="Calibri"/>
                <a:cs typeface="Calibri"/>
                <a:sym typeface="Calibri"/>
                <a:hlinkClick r:id="rId4"/>
              </a:rPr>
              <a:t>pH Water Protocol using  pH Paper: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with Electrical Conductivity Greater than 200 mS/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54" name="Google Shape;354;p13"/>
          <p:cNvGrpSpPr/>
          <p:nvPr/>
        </p:nvGrpSpPr>
        <p:grpSpPr>
          <a:xfrm rot="-1521617">
            <a:off x="4181937" y="2744392"/>
            <a:ext cx="1558386" cy="696212"/>
            <a:chOff x="5110464" y="1424636"/>
            <a:chExt cx="2652904" cy="1213715"/>
          </a:xfrm>
        </p:grpSpPr>
        <p:pic>
          <p:nvPicPr>
            <p:cNvPr id="355" name="Google Shape;355;p13" descr="Gloves.png"/>
            <p:cNvPicPr preferRelativeResize="0"/>
            <p:nvPr/>
          </p:nvPicPr>
          <p:blipFill rotWithShape="1">
            <a:blip r:embed="rId6">
              <a:alphaModFix/>
            </a:blip>
            <a:srcRect/>
            <a:stretch/>
          </p:blipFill>
          <p:spPr>
            <a:xfrm>
              <a:off x="5110464" y="1706466"/>
              <a:ext cx="1922850" cy="487834"/>
            </a:xfrm>
            <a:prstGeom prst="rect">
              <a:avLst/>
            </a:prstGeom>
            <a:noFill/>
            <a:ln>
              <a:noFill/>
            </a:ln>
          </p:spPr>
        </p:pic>
        <p:pic>
          <p:nvPicPr>
            <p:cNvPr id="356" name="Google Shape;356;p13"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57" name="Google Shape;357;p13"/>
          <p:cNvPicPr preferRelativeResize="0"/>
          <p:nvPr/>
        </p:nvPicPr>
        <p:blipFill rotWithShape="1">
          <a:blip r:embed="rId8">
            <a:alphaModFix/>
          </a:blip>
          <a:srcRect/>
          <a:stretch/>
        </p:blipFill>
        <p:spPr>
          <a:xfrm>
            <a:off x="4847325" y="4575026"/>
            <a:ext cx="587911" cy="755499"/>
          </a:xfrm>
          <a:prstGeom prst="rect">
            <a:avLst/>
          </a:prstGeom>
          <a:noFill/>
          <a:ln>
            <a:noFill/>
          </a:ln>
          <a:effectLst>
            <a:outerShdw blurRad="292100" dist="139700" dir="2700000" algn="tl" rotWithShape="0">
              <a:srgbClr val="333333">
                <a:alpha val="64313"/>
              </a:srgbClr>
            </a:outerShdw>
          </a:effectLst>
        </p:spPr>
      </p:pic>
      <p:pic>
        <p:nvPicPr>
          <p:cNvPr id="358" name="Google Shape;358;p13" descr="Pencil.png"/>
          <p:cNvPicPr preferRelativeResize="0"/>
          <p:nvPr/>
        </p:nvPicPr>
        <p:blipFill rotWithShape="1">
          <a:blip r:embed="rId9">
            <a:alphaModFix/>
          </a:blip>
          <a:srcRect/>
          <a:stretch/>
        </p:blipFill>
        <p:spPr>
          <a:xfrm rot="3937689">
            <a:off x="2649075" y="3748110"/>
            <a:ext cx="60901" cy="1371592"/>
          </a:xfrm>
          <a:prstGeom prst="rect">
            <a:avLst/>
          </a:prstGeom>
          <a:noFill/>
          <a:ln>
            <a:noFill/>
          </a:ln>
          <a:effectLst>
            <a:outerShdw blurRad="292100" dist="139700" dir="2700000" algn="tl" rotWithShape="0">
              <a:srgbClr val="333333">
                <a:alpha val="64313"/>
              </a:srgbClr>
            </a:outerShdw>
          </a:effectLst>
        </p:spPr>
      </p:pic>
      <p:pic>
        <p:nvPicPr>
          <p:cNvPr id="359" name="Google Shape;359;p13"/>
          <p:cNvPicPr preferRelativeResize="0"/>
          <p:nvPr/>
        </p:nvPicPr>
        <p:blipFill rotWithShape="1">
          <a:blip r:embed="rId10">
            <a:alphaModFix/>
          </a:blip>
          <a:srcRect/>
          <a:stretch/>
        </p:blipFill>
        <p:spPr>
          <a:xfrm>
            <a:off x="4847325" y="3733053"/>
            <a:ext cx="1023201" cy="780234"/>
          </a:xfrm>
          <a:prstGeom prst="rect">
            <a:avLst/>
          </a:prstGeom>
          <a:noFill/>
          <a:ln>
            <a:noFill/>
          </a:ln>
          <a:effectLst>
            <a:outerShdw blurRad="292100" dist="139700" dir="2700000" algn="tl" rotWithShape="0">
              <a:srgbClr val="333333">
                <a:alpha val="64313"/>
              </a:srgbClr>
            </a:outerShdw>
          </a:effectLst>
        </p:spPr>
      </p:pic>
      <p:pic>
        <p:nvPicPr>
          <p:cNvPr id="360" name="Google Shape;360;p13"/>
          <p:cNvPicPr preferRelativeResize="0"/>
          <p:nvPr/>
        </p:nvPicPr>
        <p:blipFill rotWithShape="1">
          <a:blip r:embed="rId11">
            <a:alphaModFix/>
          </a:blip>
          <a:srcRect/>
          <a:stretch/>
        </p:blipFill>
        <p:spPr>
          <a:xfrm>
            <a:off x="1559006" y="4292167"/>
            <a:ext cx="1876694" cy="282859"/>
          </a:xfrm>
          <a:prstGeom prst="rect">
            <a:avLst/>
          </a:prstGeom>
          <a:noFill/>
          <a:ln>
            <a:noFill/>
          </a:ln>
          <a:effectLst>
            <a:outerShdw blurRad="292100" dist="139700" dir="2700000" algn="tl" rotWithShape="0">
              <a:srgbClr val="333333">
                <a:alpha val="64313"/>
              </a:srgbClr>
            </a:outerShdw>
          </a:effectLst>
        </p:spPr>
      </p:pic>
      <p:pic>
        <p:nvPicPr>
          <p:cNvPr id="361" name="Google Shape;361;p13"/>
          <p:cNvPicPr preferRelativeResize="0"/>
          <p:nvPr/>
        </p:nvPicPr>
        <p:blipFill rotWithShape="1">
          <a:blip r:embed="rId12">
            <a:alphaModFix/>
          </a:blip>
          <a:srcRect/>
          <a:stretch/>
        </p:blipFill>
        <p:spPr>
          <a:xfrm>
            <a:off x="5555151" y="2396479"/>
            <a:ext cx="499854" cy="1266592"/>
          </a:xfrm>
          <a:prstGeom prst="rect">
            <a:avLst/>
          </a:prstGeom>
          <a:noFill/>
          <a:ln>
            <a:noFill/>
          </a:ln>
          <a:effectLst>
            <a:outerShdw blurRad="292100" dist="139700" dir="2700000" algn="tl" rotWithShape="0">
              <a:srgbClr val="333333">
                <a:alpha val="64313"/>
              </a:srgbClr>
            </a:outerShdw>
          </a:effectLst>
        </p:spPr>
      </p:pic>
      <p:grpSp>
        <p:nvGrpSpPr>
          <p:cNvPr id="362" name="Google Shape;362;p13" descr="A clipboard listing the materials needed to measure pH with a pH papter: pH paper, 100 mL beakers, protective gloves and goggles, wash bottle, sample bottle, cup or beaker."/>
          <p:cNvGrpSpPr/>
          <p:nvPr/>
        </p:nvGrpSpPr>
        <p:grpSpPr>
          <a:xfrm>
            <a:off x="5720110" y="2180854"/>
            <a:ext cx="3213124" cy="3884631"/>
            <a:chOff x="5720110" y="2180854"/>
            <a:chExt cx="3213124" cy="3884631"/>
          </a:xfrm>
        </p:grpSpPr>
        <p:pic>
          <p:nvPicPr>
            <p:cNvPr id="363" name="Google Shape;363;p13" descr="ClipboardandPaper.png"/>
            <p:cNvPicPr preferRelativeResize="0"/>
            <p:nvPr/>
          </p:nvPicPr>
          <p:blipFill rotWithShape="1">
            <a:blip r:embed="rId13">
              <a:alphaModFix/>
            </a:blip>
            <a:srcRect/>
            <a:stretch/>
          </p:blipFill>
          <p:spPr>
            <a:xfrm rot="624378">
              <a:off x="6011556" y="2389890"/>
              <a:ext cx="2630232" cy="3466559"/>
            </a:xfrm>
            <a:prstGeom prst="rect">
              <a:avLst/>
            </a:prstGeom>
            <a:noFill/>
            <a:ln>
              <a:noFill/>
            </a:ln>
            <a:effectLst>
              <a:outerShdw blurRad="292100" dist="139700" dir="2700000" algn="tl" rotWithShape="0">
                <a:srgbClr val="333333">
                  <a:alpha val="64313"/>
                </a:srgbClr>
              </a:outerShdw>
            </a:effectLst>
          </p:spPr>
        </p:pic>
        <p:sp>
          <p:nvSpPr>
            <p:cNvPr id="364" name="Google Shape;364;p13"/>
            <p:cNvSpPr txBox="1"/>
            <p:nvPr/>
          </p:nvSpPr>
          <p:spPr>
            <a:xfrm rot="624378">
              <a:off x="6289862" y="3034547"/>
              <a:ext cx="2199756" cy="2800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Short Stack"/>
                  <a:ea typeface="Short Stack"/>
                  <a:cs typeface="Short Stack"/>
                  <a:sym typeface="Short Stack"/>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100-ml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Goggles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Pen/pencil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Sample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Cup or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Short Stack"/>
                <a:ea typeface="Short Stack"/>
                <a:cs typeface="Short Stack"/>
                <a:sym typeface="Short Stack"/>
              </a:endParaRPr>
            </a:p>
          </p:txBody>
        </p:sp>
      </p:grpSp>
      <p:pic>
        <p:nvPicPr>
          <p:cNvPr id="365" name="Google Shape;365;p13"/>
          <p:cNvPicPr preferRelativeResize="0"/>
          <p:nvPr/>
        </p:nvPicPr>
        <p:blipFill rotWithShape="1">
          <a:blip r:embed="rId14">
            <a:alphaModFix/>
          </a:blip>
          <a:srcRect/>
          <a:stretch/>
        </p:blipFill>
        <p:spPr>
          <a:xfrm>
            <a:off x="4071720" y="3759966"/>
            <a:ext cx="562837" cy="1064402"/>
          </a:xfrm>
          <a:prstGeom prst="rect">
            <a:avLst/>
          </a:prstGeom>
          <a:noFill/>
          <a:ln>
            <a:noFill/>
          </a:ln>
          <a:effectLst>
            <a:outerShdw blurRad="292100" dist="139700" dir="2700000" algn="tl" rotWithShape="0">
              <a:srgbClr val="333333">
                <a:alpha val="64313"/>
              </a:srgbClr>
            </a:outerShdw>
          </a:effectLst>
        </p:spPr>
      </p:pic>
      <p:pic>
        <p:nvPicPr>
          <p:cNvPr id="366" name="Google Shape;366;p13"/>
          <p:cNvPicPr preferRelativeResize="0"/>
          <p:nvPr/>
        </p:nvPicPr>
        <p:blipFill rotWithShape="1">
          <a:blip r:embed="rId15">
            <a:alphaModFix/>
          </a:blip>
          <a:srcRect/>
          <a:stretch/>
        </p:blipFill>
        <p:spPr>
          <a:xfrm>
            <a:off x="3365807" y="2682078"/>
            <a:ext cx="729146" cy="644079"/>
          </a:xfrm>
          <a:prstGeom prst="rect">
            <a:avLst/>
          </a:prstGeom>
          <a:noFill/>
          <a:ln>
            <a:noFill/>
          </a:ln>
        </p:spPr>
      </p:pic>
      <p:sp>
        <p:nvSpPr>
          <p:cNvPr id="2" name="Google Shape;643;p31">
            <a:extLst>
              <a:ext uri="{FF2B5EF4-FFF2-40B4-BE49-F238E27FC236}">
                <a16:creationId xmlns:a16="http://schemas.microsoft.com/office/drawing/2014/main" id="{0832D6A1-2F84-979E-33D5-50EDC4F6BAF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p:nvPr/>
        </p:nvSpPr>
        <p:spPr>
          <a:xfrm>
            <a:off x="3210195" y="6096464"/>
            <a:ext cx="5267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SAFTEY</a:t>
            </a:r>
            <a:r>
              <a:rPr lang="en-US" sz="1400" b="0" i="1" u="none" strike="noStrike" cap="none">
                <a:solidFill>
                  <a:schemeClr val="dk1"/>
                </a:solidFill>
                <a:latin typeface="Calibri"/>
                <a:ea typeface="Calibri"/>
                <a:cs typeface="Calibri"/>
                <a:sym typeface="Calibri"/>
              </a:rPr>
              <a:t> be sure to wear gloves and goggles  during your investigation</a:t>
            </a:r>
            <a:endParaRPr sz="1400" b="0" i="1" u="none" strike="noStrike" cap="none">
              <a:solidFill>
                <a:schemeClr val="dk1"/>
              </a:solidFill>
              <a:latin typeface="Calibri"/>
              <a:ea typeface="Calibri"/>
              <a:cs typeface="Calibri"/>
              <a:sym typeface="Calibri"/>
            </a:endParaRPr>
          </a:p>
        </p:txBody>
      </p:sp>
      <p:sp>
        <p:nvSpPr>
          <p:cNvPr id="372" name="Google Shape;372;p14"/>
          <p:cNvSpPr txBox="1"/>
          <p:nvPr/>
        </p:nvSpPr>
        <p:spPr>
          <a:xfrm>
            <a:off x="1219471" y="1905365"/>
            <a:ext cx="303927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Fill in the top part of the Hydrosphere Investigation Sheet.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In the pH section of the Data Sheet, check the box next to “pH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on protective gloves and goggles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73" name="Google Shape;373;p14"/>
          <p:cNvGrpSpPr/>
          <p:nvPr/>
        </p:nvGrpSpPr>
        <p:grpSpPr>
          <a:xfrm>
            <a:off x="1219471" y="5482554"/>
            <a:ext cx="2121167" cy="1126171"/>
            <a:chOff x="1219471" y="5482554"/>
            <a:chExt cx="2121167" cy="1126171"/>
          </a:xfrm>
        </p:grpSpPr>
        <p:grpSp>
          <p:nvGrpSpPr>
            <p:cNvPr id="374" name="Google Shape;374;p14"/>
            <p:cNvGrpSpPr/>
            <p:nvPr/>
          </p:nvGrpSpPr>
          <p:grpSpPr>
            <a:xfrm>
              <a:off x="1652901" y="5912513"/>
              <a:ext cx="1558386" cy="696212"/>
              <a:chOff x="5110464" y="1424636"/>
              <a:chExt cx="2652904" cy="1213715"/>
            </a:xfrm>
          </p:grpSpPr>
          <p:pic>
            <p:nvPicPr>
              <p:cNvPr id="375" name="Google Shape;375;p14"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376" name="Google Shape;376;p14"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77" name="Google Shape;377;p14" descr="1_AttentionICON_8_14_15.png"/>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pic>
          <p:nvPicPr>
            <p:cNvPr id="378" name="Google Shape;378;p14" descr="Goggles1whole.png"/>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pic>
        <p:nvPicPr>
          <p:cNvPr id="379" name="Google Shape;379;p14" descr="Screenshot of hydrosphere data sheet."/>
          <p:cNvPicPr preferRelativeResize="0"/>
          <p:nvPr/>
        </p:nvPicPr>
        <p:blipFill rotWithShape="1">
          <a:blip r:embed="rId7">
            <a:alphaModFix/>
          </a:blip>
          <a:srcRect/>
          <a:stretch/>
        </p:blipFill>
        <p:spPr>
          <a:xfrm>
            <a:off x="4469561" y="2064819"/>
            <a:ext cx="3476724" cy="2168964"/>
          </a:xfrm>
          <a:prstGeom prst="rect">
            <a:avLst/>
          </a:prstGeom>
          <a:noFill/>
          <a:ln>
            <a:noFill/>
          </a:ln>
          <a:effectLst>
            <a:outerShdw blurRad="292100" dist="139700" dir="2700000" algn="tl" rotWithShape="0">
              <a:srgbClr val="333333">
                <a:alpha val="64313"/>
              </a:srgbClr>
            </a:outerShdw>
          </a:effectLst>
        </p:spPr>
      </p:pic>
      <p:sp>
        <p:nvSpPr>
          <p:cNvPr id="380" name="Google Shape;380;p14"/>
          <p:cNvSpPr txBox="1"/>
          <p:nvPr/>
        </p:nvSpPr>
        <p:spPr>
          <a:xfrm>
            <a:off x="1219471" y="1039163"/>
            <a:ext cx="7258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(Slide 1/3)</a:t>
            </a:r>
            <a:endParaRPr sz="2400" b="1" i="0" u="none" strike="noStrike" cap="none">
              <a:solidFill>
                <a:srgbClr val="000072"/>
              </a:solidFill>
              <a:latin typeface="Calibri"/>
              <a:ea typeface="Calibri"/>
              <a:cs typeface="Calibri"/>
              <a:sym typeface="Calibri"/>
            </a:endParaRPr>
          </a:p>
        </p:txBody>
      </p:sp>
      <p:pic>
        <p:nvPicPr>
          <p:cNvPr id="381" name="Google Shape;381;p14" descr="Screenshot of hydrosphere data sheet."/>
          <p:cNvPicPr preferRelativeResize="0"/>
          <p:nvPr/>
        </p:nvPicPr>
        <p:blipFill rotWithShape="1">
          <a:blip r:embed="rId8">
            <a:alphaModFix/>
          </a:blip>
          <a:srcRect/>
          <a:stretch/>
        </p:blipFill>
        <p:spPr>
          <a:xfrm>
            <a:off x="4469561" y="4475524"/>
            <a:ext cx="3476724" cy="1293473"/>
          </a:xfrm>
          <a:prstGeom prst="rect">
            <a:avLst/>
          </a:prstGeom>
          <a:noFill/>
          <a:ln>
            <a:noFill/>
          </a:ln>
          <a:effectLst>
            <a:outerShdw blurRad="292100" dist="139700" dir="2700000" algn="tl" rotWithShape="0">
              <a:srgbClr val="333333">
                <a:alpha val="64313"/>
              </a:srgbClr>
            </a:outerShdw>
          </a:effectLst>
        </p:spPr>
      </p:pic>
      <p:sp>
        <p:nvSpPr>
          <p:cNvPr id="2" name="Google Shape;643;p31">
            <a:extLst>
              <a:ext uri="{FF2B5EF4-FFF2-40B4-BE49-F238E27FC236}">
                <a16:creationId xmlns:a16="http://schemas.microsoft.com/office/drawing/2014/main" id="{6C2F525D-E606-B2C9-5C4A-87AA14EE820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5"/>
          <p:cNvPicPr preferRelativeResize="0"/>
          <p:nvPr/>
        </p:nvPicPr>
        <p:blipFill rotWithShape="1">
          <a:blip r:embed="rId3">
            <a:alphaModFix/>
          </a:blip>
          <a:srcRect/>
          <a:stretch/>
        </p:blipFill>
        <p:spPr>
          <a:xfrm>
            <a:off x="7999051" y="4677948"/>
            <a:ext cx="740634" cy="1400640"/>
          </a:xfrm>
          <a:prstGeom prst="rect">
            <a:avLst/>
          </a:prstGeom>
          <a:noFill/>
          <a:ln>
            <a:noFill/>
          </a:ln>
          <a:effectLst>
            <a:outerShdw blurRad="292100" dist="139700" dir="2700000" algn="tl" rotWithShape="0">
              <a:srgbClr val="333333">
                <a:alpha val="64313"/>
              </a:srgbClr>
            </a:outerShdw>
          </a:effectLst>
        </p:spPr>
      </p:pic>
      <p:pic>
        <p:nvPicPr>
          <p:cNvPr id="387" name="Google Shape;387;p15"/>
          <p:cNvPicPr preferRelativeResize="0"/>
          <p:nvPr/>
        </p:nvPicPr>
        <p:blipFill rotWithShape="1">
          <a:blip r:embed="rId4">
            <a:alphaModFix/>
          </a:blip>
          <a:srcRect/>
          <a:stretch/>
        </p:blipFill>
        <p:spPr>
          <a:xfrm>
            <a:off x="7864368" y="2196571"/>
            <a:ext cx="668596" cy="1436770"/>
          </a:xfrm>
          <a:prstGeom prst="rect">
            <a:avLst/>
          </a:prstGeom>
          <a:noFill/>
          <a:ln>
            <a:noFill/>
          </a:ln>
          <a:effectLst>
            <a:outerShdw blurRad="292100" dist="139700" dir="2700000" algn="tl" rotWithShape="0">
              <a:srgbClr val="333333">
                <a:alpha val="64313"/>
              </a:srgbClr>
            </a:outerShdw>
          </a:effectLst>
        </p:spPr>
      </p:pic>
      <p:sp>
        <p:nvSpPr>
          <p:cNvPr id="388" name="Google Shape;388;p15"/>
          <p:cNvSpPr txBox="1"/>
          <p:nvPr/>
        </p:nvSpPr>
        <p:spPr>
          <a:xfrm>
            <a:off x="1198223" y="964186"/>
            <a:ext cx="84836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endParaRPr sz="2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(2/3)</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9" name="Google Shape;389;p15"/>
          <p:cNvPicPr preferRelativeResize="0"/>
          <p:nvPr/>
        </p:nvPicPr>
        <p:blipFill rotWithShape="1">
          <a:blip r:embed="rId5">
            <a:alphaModFix/>
          </a:blip>
          <a:srcRect/>
          <a:stretch/>
        </p:blipFill>
        <p:spPr>
          <a:xfrm>
            <a:off x="7382812" y="3925461"/>
            <a:ext cx="851873" cy="752487"/>
          </a:xfrm>
          <a:prstGeom prst="rect">
            <a:avLst/>
          </a:prstGeom>
          <a:noFill/>
          <a:ln>
            <a:noFill/>
          </a:ln>
        </p:spPr>
      </p:pic>
      <p:pic>
        <p:nvPicPr>
          <p:cNvPr id="390" name="Google Shape;390;p15"/>
          <p:cNvPicPr preferRelativeResize="0"/>
          <p:nvPr/>
        </p:nvPicPr>
        <p:blipFill rotWithShape="1">
          <a:blip r:embed="rId6">
            <a:alphaModFix/>
          </a:blip>
          <a:srcRect/>
          <a:stretch/>
        </p:blipFill>
        <p:spPr>
          <a:xfrm>
            <a:off x="6439392" y="4309293"/>
            <a:ext cx="781117" cy="1003780"/>
          </a:xfrm>
          <a:prstGeom prst="rect">
            <a:avLst/>
          </a:prstGeom>
          <a:noFill/>
          <a:ln>
            <a:noFill/>
          </a:ln>
          <a:effectLst>
            <a:outerShdw blurRad="292100" dist="139700" dir="2700000" algn="tl" rotWithShape="0">
              <a:srgbClr val="333333">
                <a:alpha val="64313"/>
              </a:srgbClr>
            </a:outerShdw>
          </a:effectLst>
        </p:spPr>
      </p:pic>
      <p:cxnSp>
        <p:nvCxnSpPr>
          <p:cNvPr id="391" name="Google Shape;391;p15"/>
          <p:cNvCxnSpPr/>
          <p:nvPr/>
        </p:nvCxnSpPr>
        <p:spPr>
          <a:xfrm rot="-5400000" flipH="1">
            <a:off x="6529160" y="3765591"/>
            <a:ext cx="424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pic>
        <p:nvPicPr>
          <p:cNvPr id="392" name="Google Shape;392;p15"/>
          <p:cNvPicPr preferRelativeResize="0"/>
          <p:nvPr/>
        </p:nvPicPr>
        <p:blipFill rotWithShape="1">
          <a:blip r:embed="rId7">
            <a:alphaModFix/>
          </a:blip>
          <a:srcRect/>
          <a:stretch/>
        </p:blipFill>
        <p:spPr>
          <a:xfrm>
            <a:off x="6829951" y="2129294"/>
            <a:ext cx="885494" cy="1137912"/>
          </a:xfrm>
          <a:prstGeom prst="rect">
            <a:avLst/>
          </a:prstGeom>
          <a:noFill/>
          <a:ln>
            <a:noFill/>
          </a:ln>
          <a:effectLst>
            <a:outerShdw blurRad="292100" dist="139700" dir="2700000" algn="tl" rotWithShape="0">
              <a:srgbClr val="333333">
                <a:alpha val="64313"/>
              </a:srgbClr>
            </a:outerShdw>
          </a:effectLst>
        </p:spPr>
      </p:pic>
      <p:sp>
        <p:nvSpPr>
          <p:cNvPr id="393" name="Google Shape;393;p15"/>
          <p:cNvSpPr txBox="1"/>
          <p:nvPr/>
        </p:nvSpPr>
        <p:spPr>
          <a:xfrm>
            <a:off x="1138267" y="2196571"/>
            <a:ext cx="5098707" cy="34778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Rinse the beaker with sample water</a:t>
            </a:r>
            <a:r>
              <a:rPr lang="en-US" sz="2000" b="1" i="0" u="none" strike="noStrike" cap="none">
                <a:solidFill>
                  <a:srgbClr val="000090"/>
                </a:solidFill>
                <a:latin typeface="Calibri"/>
                <a:ea typeface="Calibri"/>
                <a:cs typeface="Calibri"/>
                <a:sym typeface="Calibri"/>
              </a:rPr>
              <a:t> three </a:t>
            </a:r>
            <a:r>
              <a:rPr lang="en-US" sz="2000" b="0" i="0" u="none" strike="noStrike" cap="none">
                <a:solidFill>
                  <a:schemeClr val="dk1"/>
                </a:solidFill>
                <a:latin typeface="Calibri"/>
                <a:ea typeface="Calibri"/>
                <a:cs typeface="Calibri"/>
                <a:sym typeface="Calibri"/>
              </a:rPr>
              <a:t>times.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Fill the beaker halfway with your water sample.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Follow instructions that come with your pH paper for testing the sample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Record your pH on the Data Sheet as Observer 1. </a:t>
            </a: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553E06E4-3855-0474-70A6-19E2569BB8A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p:nvPr/>
        </p:nvSpPr>
        <p:spPr>
          <a:xfrm>
            <a:off x="1844659" y="6026300"/>
            <a:ext cx="66502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Check to make sure that each observation is within 1.0 pH units of the average.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If they are not within 1.0 units of the average, repeat the measurements</a:t>
            </a:r>
            <a:endParaRPr sz="1400" b="1" i="1" u="none" strike="noStrike" cap="none">
              <a:solidFill>
                <a:schemeClr val="dk1"/>
              </a:solidFill>
              <a:latin typeface="Calibri"/>
              <a:ea typeface="Calibri"/>
              <a:cs typeface="Calibri"/>
              <a:sym typeface="Calibri"/>
            </a:endParaRPr>
          </a:p>
        </p:txBody>
      </p:sp>
      <p:pic>
        <p:nvPicPr>
          <p:cNvPr id="399" name="Google Shape;399;p16" descr="1_AttentionICON_8_14_15.png"/>
          <p:cNvPicPr preferRelativeResize="0"/>
          <p:nvPr/>
        </p:nvPicPr>
        <p:blipFill rotWithShape="1">
          <a:blip r:embed="rId3">
            <a:alphaModFix/>
          </a:blip>
          <a:srcRect/>
          <a:stretch/>
        </p:blipFill>
        <p:spPr>
          <a:xfrm>
            <a:off x="1219471" y="6078588"/>
            <a:ext cx="399410" cy="409377"/>
          </a:xfrm>
          <a:prstGeom prst="rect">
            <a:avLst/>
          </a:prstGeom>
          <a:noFill/>
          <a:ln>
            <a:noFill/>
          </a:ln>
          <a:effectLst>
            <a:outerShdw blurRad="292100" dist="139700" dir="2700000" algn="tl" rotWithShape="0">
              <a:srgbClr val="333333">
                <a:alpha val="64313"/>
              </a:srgbClr>
            </a:outerShdw>
          </a:effectLst>
        </p:spPr>
      </p:pic>
      <p:sp>
        <p:nvSpPr>
          <p:cNvPr id="400" name="Google Shape;400;p16"/>
          <p:cNvSpPr txBox="1"/>
          <p:nvPr/>
        </p:nvSpPr>
        <p:spPr>
          <a:xfrm>
            <a:off x="1618881" y="5372302"/>
            <a:ext cx="52245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 *End of data collection for this Water pH Protocol *</a:t>
            </a:r>
            <a:endParaRPr sz="1800" b="0" i="0" u="none" strike="noStrike" cap="none">
              <a:solidFill>
                <a:srgbClr val="FF0000"/>
              </a:solidFill>
              <a:latin typeface="Calibri"/>
              <a:ea typeface="Calibri"/>
              <a:cs typeface="Calibri"/>
              <a:sym typeface="Calibri"/>
            </a:endParaRPr>
          </a:p>
        </p:txBody>
      </p:sp>
      <p:sp>
        <p:nvSpPr>
          <p:cNvPr id="401" name="Google Shape;401;p16"/>
          <p:cNvSpPr/>
          <p:nvPr/>
        </p:nvSpPr>
        <p:spPr>
          <a:xfrm rot="10800000">
            <a:off x="7439977" y="3258182"/>
            <a:ext cx="368301" cy="328601"/>
          </a:xfrm>
          <a:prstGeom prst="round2SameRect">
            <a:avLst>
              <a:gd name="adj1" fmla="val 16667"/>
              <a:gd name="adj2" fmla="val 0"/>
            </a:avLst>
          </a:prstGeom>
          <a:solidFill>
            <a:srgbClr val="DAEEF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02" name="Google Shape;402;p16"/>
          <p:cNvGrpSpPr/>
          <p:nvPr/>
        </p:nvGrpSpPr>
        <p:grpSpPr>
          <a:xfrm>
            <a:off x="6859882" y="2039540"/>
            <a:ext cx="2005324" cy="3702094"/>
            <a:chOff x="6859882" y="2039540"/>
            <a:chExt cx="2005324" cy="3702094"/>
          </a:xfrm>
        </p:grpSpPr>
        <p:pic>
          <p:nvPicPr>
            <p:cNvPr id="403" name="Google Shape;403;p16" descr="NalgeneWaterBottle.png"/>
            <p:cNvPicPr preferRelativeResize="0"/>
            <p:nvPr/>
          </p:nvPicPr>
          <p:blipFill rotWithShape="1">
            <a:blip r:embed="rId4">
              <a:alphaModFix/>
            </a:blip>
            <a:srcRect/>
            <a:stretch/>
          </p:blipFill>
          <p:spPr>
            <a:xfrm>
              <a:off x="8124572" y="2186143"/>
              <a:ext cx="740634" cy="1400640"/>
            </a:xfrm>
            <a:prstGeom prst="rect">
              <a:avLst/>
            </a:prstGeom>
            <a:noFill/>
            <a:ln>
              <a:noFill/>
            </a:ln>
            <a:effectLst>
              <a:outerShdw blurRad="292100" dist="139700" dir="2700000" algn="tl" rotWithShape="0">
                <a:srgbClr val="333333">
                  <a:alpha val="64313"/>
                </a:srgbClr>
              </a:outerShdw>
            </a:effectLst>
          </p:spPr>
        </p:pic>
        <p:pic>
          <p:nvPicPr>
            <p:cNvPr id="404" name="Google Shape;404;p16" descr="Washbottle.png"/>
            <p:cNvPicPr preferRelativeResize="0"/>
            <p:nvPr/>
          </p:nvPicPr>
          <p:blipFill rotWithShape="1">
            <a:blip r:embed="rId5">
              <a:alphaModFix/>
            </a:blip>
            <a:srcRect/>
            <a:stretch/>
          </p:blipFill>
          <p:spPr>
            <a:xfrm>
              <a:off x="7345881" y="4304864"/>
              <a:ext cx="668596" cy="1436770"/>
            </a:xfrm>
            <a:prstGeom prst="rect">
              <a:avLst/>
            </a:prstGeom>
            <a:noFill/>
            <a:ln>
              <a:noFill/>
            </a:ln>
            <a:effectLst>
              <a:outerShdw blurRad="292100" dist="139700" dir="2700000" algn="tl" rotWithShape="0">
                <a:srgbClr val="333333">
                  <a:alpha val="64313"/>
                </a:srgbClr>
              </a:outerShdw>
            </a:effectLst>
          </p:spPr>
        </p:pic>
        <p:pic>
          <p:nvPicPr>
            <p:cNvPr id="405" name="Google Shape;405;p16" descr="pHDispenser3DZZ.png"/>
            <p:cNvPicPr preferRelativeResize="0"/>
            <p:nvPr/>
          </p:nvPicPr>
          <p:blipFill rotWithShape="1">
            <a:blip r:embed="rId6">
              <a:alphaModFix/>
            </a:blip>
            <a:srcRect/>
            <a:stretch/>
          </p:blipFill>
          <p:spPr>
            <a:xfrm>
              <a:off x="7345881" y="2039540"/>
              <a:ext cx="586780" cy="518322"/>
            </a:xfrm>
            <a:prstGeom prst="rect">
              <a:avLst/>
            </a:prstGeom>
            <a:noFill/>
            <a:ln>
              <a:noFill/>
            </a:ln>
          </p:spPr>
        </p:pic>
        <p:pic>
          <p:nvPicPr>
            <p:cNvPr id="406" name="Google Shape;406;p16" descr="Beaker3D100mlL.png"/>
            <p:cNvPicPr preferRelativeResize="0"/>
            <p:nvPr/>
          </p:nvPicPr>
          <p:blipFill rotWithShape="1">
            <a:blip r:embed="rId7">
              <a:alphaModFix/>
            </a:blip>
            <a:srcRect/>
            <a:stretch/>
          </p:blipFill>
          <p:spPr>
            <a:xfrm>
              <a:off x="7382674" y="2880018"/>
              <a:ext cx="549987" cy="706765"/>
            </a:xfrm>
            <a:prstGeom prst="rect">
              <a:avLst/>
            </a:prstGeom>
            <a:noFill/>
            <a:ln>
              <a:noFill/>
            </a:ln>
            <a:effectLst>
              <a:outerShdw blurRad="292100" dist="139700" dir="2700000" algn="tl" rotWithShape="0">
                <a:srgbClr val="333333">
                  <a:alpha val="64313"/>
                </a:srgbClr>
              </a:outerShdw>
            </a:effectLst>
          </p:spPr>
        </p:pic>
        <p:cxnSp>
          <p:nvCxnSpPr>
            <p:cNvPr id="407" name="Google Shape;407;p16"/>
            <p:cNvCxnSpPr/>
            <p:nvPr/>
          </p:nvCxnSpPr>
          <p:spPr>
            <a:xfrm rot="-5400000" flipH="1">
              <a:off x="7088504" y="2494461"/>
              <a:ext cx="271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pic>
          <p:nvPicPr>
            <p:cNvPr id="408" name="Google Shape;408;p16" descr="Beaker3D100mlL.png"/>
            <p:cNvPicPr preferRelativeResize="0"/>
            <p:nvPr/>
          </p:nvPicPr>
          <p:blipFill rotWithShape="1">
            <a:blip r:embed="rId7">
              <a:alphaModFix/>
            </a:blip>
            <a:srcRect/>
            <a:stretch/>
          </p:blipFill>
          <p:spPr>
            <a:xfrm>
              <a:off x="6859882" y="4681598"/>
              <a:ext cx="549987" cy="706765"/>
            </a:xfrm>
            <a:prstGeom prst="rect">
              <a:avLst/>
            </a:prstGeom>
            <a:noFill/>
            <a:ln>
              <a:noFill/>
            </a:ln>
            <a:effectLst>
              <a:outerShdw blurRad="292100" dist="139700" dir="2700000" algn="tl" rotWithShape="0">
                <a:srgbClr val="333333">
                  <a:alpha val="64313"/>
                </a:srgbClr>
              </a:outerShdw>
            </a:effectLst>
          </p:spPr>
        </p:pic>
      </p:grpSp>
      <p:sp>
        <p:nvSpPr>
          <p:cNvPr id="409" name="Google Shape;409;p16"/>
          <p:cNvSpPr txBox="1"/>
          <p:nvPr/>
        </p:nvSpPr>
        <p:spPr>
          <a:xfrm>
            <a:off x="1219471" y="2010973"/>
            <a:ext cx="5941333"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90"/>
              </a:buClr>
              <a:buSzPts val="1800"/>
              <a:buFont typeface="Calibri"/>
              <a:buAutoNum type="arabicPeriod" startAt="5"/>
            </a:pPr>
            <a:r>
              <a:rPr lang="en-US" sz="1800" b="1" i="0" u="none" strike="noStrike" cap="none">
                <a:solidFill>
                  <a:srgbClr val="000090"/>
                </a:solidFill>
                <a:latin typeface="Calibri"/>
                <a:ea typeface="Calibri"/>
                <a:cs typeface="Calibri"/>
                <a:sym typeface="Calibri"/>
              </a:rPr>
              <a:t>Repeat</a:t>
            </a:r>
            <a:r>
              <a:rPr lang="en-US" sz="1800" b="0" i="0" u="none" strike="noStrike" cap="none">
                <a:solidFill>
                  <a:schemeClr val="dk1"/>
                </a:solidFill>
                <a:latin typeface="Calibri"/>
                <a:ea typeface="Calibri"/>
                <a:cs typeface="Calibri"/>
                <a:sym typeface="Calibri"/>
              </a:rPr>
              <a:t> steps 4-6 two more times, using fresh sample water and new pH paper.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your data, and find the average of the three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Calculate Average:  </a:t>
            </a:r>
            <a:r>
              <a:rPr lang="en-US" sz="1800" b="1" i="0" u="sng" strike="noStrike" cap="none">
                <a:solidFill>
                  <a:srgbClr val="000072"/>
                </a:solidFill>
                <a:latin typeface="Calibri"/>
                <a:ea typeface="Calibri"/>
                <a:cs typeface="Calibri"/>
                <a:sym typeface="Calibri"/>
              </a:rPr>
              <a:t>Observer 1 + Observer 2 + Observer 3</a:t>
            </a: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10"/>
            </a:pPr>
            <a:r>
              <a:rPr lang="en-US" sz="1800" b="0" i="0" u="none" strike="noStrike" cap="none">
                <a:solidFill>
                  <a:schemeClr val="dk1"/>
                </a:solidFill>
                <a:latin typeface="Calibri"/>
                <a:ea typeface="Calibri"/>
                <a:cs typeface="Calibri"/>
                <a:sym typeface="Calibri"/>
              </a:rPr>
              <a:t>Discard used pH paper and gloves in waste container. Rinse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beaker with distilled water using the 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11.  Enter your data on the GLOBE Website.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1" i="0" u="none" strike="noStrike" cap="none">
              <a:solidFill>
                <a:srgbClr val="000072"/>
              </a:solidFill>
              <a:latin typeface="Calibri"/>
              <a:ea typeface="Calibri"/>
              <a:cs typeface="Calibri"/>
              <a:sym typeface="Calibri"/>
            </a:endParaRPr>
          </a:p>
        </p:txBody>
      </p:sp>
      <p:sp>
        <p:nvSpPr>
          <p:cNvPr id="410" name="Google Shape;410;p16"/>
          <p:cNvSpPr txBox="1"/>
          <p:nvPr/>
        </p:nvSpPr>
        <p:spPr>
          <a:xfrm>
            <a:off x="1219471" y="1065932"/>
            <a:ext cx="84836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endParaRPr sz="2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(3/3)</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A6D4A603-AE68-4EE0-DB8C-5B623C15291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7"/>
          <p:cNvSpPr/>
          <p:nvPr/>
        </p:nvSpPr>
        <p:spPr>
          <a:xfrm>
            <a:off x="1237721" y="1032400"/>
            <a:ext cx="7512505" cy="68326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II. pH Water Protocol using </a:t>
            </a:r>
            <a:r>
              <a:rPr lang="en-US" sz="2400" b="1" i="0" u="none" strike="noStrike" cap="none">
                <a:solidFill>
                  <a:srgbClr val="FF0000"/>
                </a:solidFill>
                <a:latin typeface="Calibri"/>
                <a:ea typeface="Calibri"/>
                <a:cs typeface="Calibri"/>
                <a:sym typeface="Calibri"/>
              </a:rPr>
              <a:t>pH Paper: </a:t>
            </a: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Time: </a:t>
            </a:r>
            <a:r>
              <a:rPr lang="en-US" sz="1800" b="0" i="0" u="none" strike="noStrike" cap="none">
                <a:solidFill>
                  <a:srgbClr val="000000"/>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Suggested Frequency</a:t>
            </a:r>
            <a:r>
              <a:rPr lang="en-US" sz="1800" b="0" i="0" u="none" strike="noStrike" cap="none">
                <a:solidFill>
                  <a:srgbClr val="000000"/>
                </a:solidFill>
                <a:latin typeface="Calibri"/>
                <a:ea typeface="Calibri"/>
                <a:cs typeface="Calibri"/>
                <a:sym typeface="Calibri"/>
              </a:rPr>
              <a:t>: 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Assemble Necessary Documents:</a:t>
            </a:r>
            <a:r>
              <a:rPr lang="en-US" sz="20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pH Water Protocol using  pH Paper: Electrical Conductivity Less than 200 mS/</a:t>
            </a:r>
            <a:endParaRPr sz="1800" b="0" i="0" u="none" strike="noStrike" cap="none">
              <a:solidFill>
                <a:schemeClr val="dk1"/>
              </a:solidFill>
              <a:latin typeface="Calibri"/>
              <a:ea typeface="Calibri"/>
              <a:cs typeface="Calibri"/>
              <a:sym typeface="Calibri"/>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pic>
        <p:nvPicPr>
          <p:cNvPr id="416" name="Google Shape;416;p17" descr="Pencil.png"/>
          <p:cNvPicPr preferRelativeResize="0"/>
          <p:nvPr/>
        </p:nvPicPr>
        <p:blipFill rotWithShape="1">
          <a:blip r:embed="rId5">
            <a:alphaModFix/>
          </a:blip>
          <a:srcRect/>
          <a:stretch/>
        </p:blipFill>
        <p:spPr>
          <a:xfrm rot="3937689">
            <a:off x="2552822" y="4260338"/>
            <a:ext cx="45719" cy="1029668"/>
          </a:xfrm>
          <a:prstGeom prst="rect">
            <a:avLst/>
          </a:prstGeom>
          <a:noFill/>
          <a:ln>
            <a:noFill/>
          </a:ln>
          <a:effectLst>
            <a:outerShdw blurRad="292100" dist="139700" dir="2700000" algn="tl" rotWithShape="0">
              <a:srgbClr val="333333">
                <a:alpha val="64313"/>
              </a:srgbClr>
            </a:outerShdw>
          </a:effectLst>
        </p:spPr>
      </p:pic>
      <p:grpSp>
        <p:nvGrpSpPr>
          <p:cNvPr id="417" name="Google Shape;417;p17" descr="A clipboard listing the materials needed to measure pH with a pH papter: pH paper, 2 100 mL beakers, protective gloves and goggles, wash bottle, sample bottle, cup or beaker, paper towels or tissues, stirring rod, thermometer, electrical conductivity meter, salt crystals, tweezers."/>
          <p:cNvGrpSpPr/>
          <p:nvPr/>
        </p:nvGrpSpPr>
        <p:grpSpPr>
          <a:xfrm>
            <a:off x="5301567" y="1755189"/>
            <a:ext cx="3767361" cy="4415420"/>
            <a:chOff x="5301567" y="1755189"/>
            <a:chExt cx="3767361" cy="4415420"/>
          </a:xfrm>
        </p:grpSpPr>
        <p:pic>
          <p:nvPicPr>
            <p:cNvPr id="418" name="Google Shape;418;p17" descr="ClipboardandPaper.png"/>
            <p:cNvPicPr preferRelativeResize="0"/>
            <p:nvPr/>
          </p:nvPicPr>
          <p:blipFill rotWithShape="1">
            <a:blip r:embed="rId6">
              <a:alphaModFix/>
            </a:blip>
            <a:srcRect/>
            <a:stretch/>
          </p:blipFill>
          <p:spPr>
            <a:xfrm rot="900000">
              <a:off x="5744068" y="2063472"/>
              <a:ext cx="2882359" cy="3798853"/>
            </a:xfrm>
            <a:prstGeom prst="rect">
              <a:avLst/>
            </a:prstGeom>
            <a:noFill/>
            <a:ln>
              <a:noFill/>
            </a:ln>
            <a:effectLst>
              <a:outerShdw blurRad="292100" dist="139700" dir="2700000" algn="tl" rotWithShape="0">
                <a:srgbClr val="333333">
                  <a:alpha val="64313"/>
                </a:srgbClr>
              </a:outerShdw>
            </a:effectLst>
          </p:spPr>
        </p:pic>
        <p:sp>
          <p:nvSpPr>
            <p:cNvPr id="419" name="Google Shape;419;p17"/>
            <p:cNvSpPr txBox="1"/>
            <p:nvPr/>
          </p:nvSpPr>
          <p:spPr>
            <a:xfrm rot="900000">
              <a:off x="5956483" y="2743355"/>
              <a:ext cx="2481483"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Short Stack"/>
                  <a:ea typeface="Short Stack"/>
                  <a:cs typeface="Short Stack"/>
                  <a:sym typeface="Short Stack"/>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2 100-ml beaker or cups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Goggles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Pen/pencil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Sample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Paper towels or tissue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Stirring rod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Electrical conductivity 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Salt Crystals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Tweezers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Short Stack"/>
                <a:ea typeface="Short Stack"/>
                <a:cs typeface="Short Stack"/>
                <a:sym typeface="Short Stack"/>
              </a:endParaRPr>
            </a:p>
          </p:txBody>
        </p:sp>
      </p:grpSp>
      <p:grpSp>
        <p:nvGrpSpPr>
          <p:cNvPr id="420" name="Google Shape;420;p17"/>
          <p:cNvGrpSpPr/>
          <p:nvPr/>
        </p:nvGrpSpPr>
        <p:grpSpPr>
          <a:xfrm>
            <a:off x="1607756" y="1913685"/>
            <a:ext cx="4355978" cy="3513729"/>
            <a:chOff x="1607756" y="1913685"/>
            <a:chExt cx="4355978" cy="3513729"/>
          </a:xfrm>
        </p:grpSpPr>
        <p:grpSp>
          <p:nvGrpSpPr>
            <p:cNvPr id="421" name="Google Shape;421;p17"/>
            <p:cNvGrpSpPr/>
            <p:nvPr/>
          </p:nvGrpSpPr>
          <p:grpSpPr>
            <a:xfrm rot="-1521617">
              <a:off x="2979590" y="2994861"/>
              <a:ext cx="1558386" cy="696212"/>
              <a:chOff x="5110464" y="1424636"/>
              <a:chExt cx="2652904" cy="1213715"/>
            </a:xfrm>
          </p:grpSpPr>
          <p:pic>
            <p:nvPicPr>
              <p:cNvPr id="422" name="Google Shape;422;p17" descr="Gloves.png"/>
              <p:cNvPicPr preferRelativeResize="0"/>
              <p:nvPr/>
            </p:nvPicPr>
            <p:blipFill rotWithShape="1">
              <a:blip r:embed="rId7">
                <a:alphaModFix/>
              </a:blip>
              <a:srcRect/>
              <a:stretch/>
            </p:blipFill>
            <p:spPr>
              <a:xfrm>
                <a:off x="5110464" y="1706466"/>
                <a:ext cx="1922850" cy="487834"/>
              </a:xfrm>
              <a:prstGeom prst="rect">
                <a:avLst/>
              </a:prstGeom>
              <a:noFill/>
              <a:ln>
                <a:noFill/>
              </a:ln>
            </p:spPr>
          </p:pic>
          <p:pic>
            <p:nvPicPr>
              <p:cNvPr id="423" name="Google Shape;423;p17" descr="Gloves.png"/>
              <p:cNvPicPr preferRelativeResize="0"/>
              <p:nvPr/>
            </p:nvPicPr>
            <p:blipFill rotWithShape="1">
              <a:blip r:embed="rId8">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24" name="Google Shape;424;p17" descr="Beaker3D100mlL.png"/>
            <p:cNvPicPr preferRelativeResize="0"/>
            <p:nvPr/>
          </p:nvPicPr>
          <p:blipFill rotWithShape="1">
            <a:blip r:embed="rId9">
              <a:alphaModFix/>
            </a:blip>
            <a:srcRect/>
            <a:stretch/>
          </p:blipFill>
          <p:spPr>
            <a:xfrm>
              <a:off x="4335710" y="1913685"/>
              <a:ext cx="734498" cy="943872"/>
            </a:xfrm>
            <a:prstGeom prst="rect">
              <a:avLst/>
            </a:prstGeom>
            <a:noFill/>
            <a:ln>
              <a:noFill/>
            </a:ln>
            <a:effectLst>
              <a:outerShdw blurRad="292100" dist="139700" dir="2700000" algn="tl" rotWithShape="0">
                <a:srgbClr val="333333">
                  <a:alpha val="64313"/>
                </a:srgbClr>
              </a:outerShdw>
            </a:effectLst>
          </p:spPr>
        </p:pic>
        <p:pic>
          <p:nvPicPr>
            <p:cNvPr id="425" name="Google Shape;425;p17" descr="Goggles1whole.png"/>
            <p:cNvPicPr preferRelativeResize="0"/>
            <p:nvPr/>
          </p:nvPicPr>
          <p:blipFill rotWithShape="1">
            <a:blip r:embed="rId10">
              <a:alphaModFix/>
            </a:blip>
            <a:srcRect/>
            <a:stretch/>
          </p:blipFill>
          <p:spPr>
            <a:xfrm>
              <a:off x="4480076" y="3062231"/>
              <a:ext cx="1116409" cy="851309"/>
            </a:xfrm>
            <a:prstGeom prst="rect">
              <a:avLst/>
            </a:prstGeom>
            <a:noFill/>
            <a:ln>
              <a:noFill/>
            </a:ln>
            <a:effectLst>
              <a:outerShdw blurRad="292100" dist="139700" dir="2700000" algn="tl" rotWithShape="0">
                <a:srgbClr val="333333">
                  <a:alpha val="64313"/>
                </a:srgbClr>
              </a:outerShdw>
            </a:effectLst>
          </p:spPr>
        </p:pic>
        <p:pic>
          <p:nvPicPr>
            <p:cNvPr id="426" name="Google Shape;426;p17" descr="PermanentMarker.png"/>
            <p:cNvPicPr preferRelativeResize="0"/>
            <p:nvPr/>
          </p:nvPicPr>
          <p:blipFill rotWithShape="1">
            <a:blip r:embed="rId11">
              <a:alphaModFix/>
            </a:blip>
            <a:srcRect/>
            <a:stretch/>
          </p:blipFill>
          <p:spPr>
            <a:xfrm>
              <a:off x="1607756" y="4665727"/>
              <a:ext cx="1148486" cy="173102"/>
            </a:xfrm>
            <a:prstGeom prst="rect">
              <a:avLst/>
            </a:prstGeom>
            <a:noFill/>
            <a:ln>
              <a:noFill/>
            </a:ln>
            <a:effectLst>
              <a:outerShdw blurRad="292100" dist="139700" dir="2700000" algn="tl" rotWithShape="0">
                <a:srgbClr val="333333">
                  <a:alpha val="64313"/>
                </a:srgbClr>
              </a:outerShdw>
            </a:effectLst>
          </p:spPr>
        </p:pic>
        <p:pic>
          <p:nvPicPr>
            <p:cNvPr id="427" name="Google Shape;427;p17" descr="Washbottle.png"/>
            <p:cNvPicPr preferRelativeResize="0"/>
            <p:nvPr/>
          </p:nvPicPr>
          <p:blipFill rotWithShape="1">
            <a:blip r:embed="rId12">
              <a:alphaModFix/>
            </a:blip>
            <a:srcRect/>
            <a:stretch/>
          </p:blipFill>
          <p:spPr>
            <a:xfrm>
              <a:off x="3096812" y="3556682"/>
              <a:ext cx="668596" cy="1436770"/>
            </a:xfrm>
            <a:prstGeom prst="rect">
              <a:avLst/>
            </a:prstGeom>
            <a:noFill/>
            <a:ln>
              <a:noFill/>
            </a:ln>
            <a:effectLst>
              <a:outerShdw blurRad="292100" dist="139700" dir="2700000" algn="tl" rotWithShape="0">
                <a:srgbClr val="333333">
                  <a:alpha val="64313"/>
                </a:srgbClr>
              </a:outerShdw>
            </a:effectLst>
          </p:spPr>
        </p:pic>
        <p:pic>
          <p:nvPicPr>
            <p:cNvPr id="428" name="Google Shape;428;p17" descr="NalgeneWaterBottle.png"/>
            <p:cNvPicPr preferRelativeResize="0"/>
            <p:nvPr/>
          </p:nvPicPr>
          <p:blipFill rotWithShape="1">
            <a:blip r:embed="rId13">
              <a:alphaModFix/>
            </a:blip>
            <a:srcRect/>
            <a:stretch/>
          </p:blipFill>
          <p:spPr>
            <a:xfrm>
              <a:off x="2385365" y="3217314"/>
              <a:ext cx="575082" cy="1087558"/>
            </a:xfrm>
            <a:prstGeom prst="rect">
              <a:avLst/>
            </a:prstGeom>
            <a:noFill/>
            <a:ln>
              <a:noFill/>
            </a:ln>
            <a:effectLst>
              <a:outerShdw blurRad="292100" dist="139700" dir="2700000" algn="tl" rotWithShape="0">
                <a:srgbClr val="333333">
                  <a:alpha val="64313"/>
                </a:srgbClr>
              </a:outerShdw>
            </a:effectLst>
          </p:spPr>
        </p:pic>
        <p:pic>
          <p:nvPicPr>
            <p:cNvPr id="429" name="Google Shape;429;p17" descr="Beaker3D100mlL.png"/>
            <p:cNvPicPr preferRelativeResize="0"/>
            <p:nvPr/>
          </p:nvPicPr>
          <p:blipFill rotWithShape="1">
            <a:blip r:embed="rId9">
              <a:alphaModFix/>
            </a:blip>
            <a:srcRect/>
            <a:stretch/>
          </p:blipFill>
          <p:spPr>
            <a:xfrm>
              <a:off x="5229236" y="2118359"/>
              <a:ext cx="734498" cy="943872"/>
            </a:xfrm>
            <a:prstGeom prst="rect">
              <a:avLst/>
            </a:prstGeom>
            <a:noFill/>
            <a:ln>
              <a:noFill/>
            </a:ln>
            <a:effectLst>
              <a:outerShdw blurRad="292100" dist="139700" dir="2700000" algn="tl" rotWithShape="0">
                <a:srgbClr val="333333">
                  <a:alpha val="64313"/>
                </a:srgbClr>
              </a:outerShdw>
            </a:effectLst>
          </p:spPr>
        </p:pic>
        <p:pic>
          <p:nvPicPr>
            <p:cNvPr id="430" name="Google Shape;430;p17" descr="Salt.png"/>
            <p:cNvPicPr preferRelativeResize="0"/>
            <p:nvPr/>
          </p:nvPicPr>
          <p:blipFill rotWithShape="1">
            <a:blip r:embed="rId14">
              <a:alphaModFix/>
            </a:blip>
            <a:srcRect/>
            <a:stretch/>
          </p:blipFill>
          <p:spPr>
            <a:xfrm>
              <a:off x="3999713" y="3761093"/>
              <a:ext cx="582358" cy="1136985"/>
            </a:xfrm>
            <a:prstGeom prst="rect">
              <a:avLst/>
            </a:prstGeom>
            <a:noFill/>
            <a:ln>
              <a:noFill/>
            </a:ln>
            <a:effectLst>
              <a:outerShdw blurRad="292100" dist="139700" dir="2700000" algn="tl" rotWithShape="0">
                <a:srgbClr val="333333">
                  <a:alpha val="64313"/>
                </a:srgbClr>
              </a:outerShdw>
            </a:effectLst>
          </p:spPr>
        </p:pic>
        <p:pic>
          <p:nvPicPr>
            <p:cNvPr id="431" name="Google Shape;431;p17" descr="ClothSM.png"/>
            <p:cNvPicPr preferRelativeResize="0"/>
            <p:nvPr/>
          </p:nvPicPr>
          <p:blipFill rotWithShape="1">
            <a:blip r:embed="rId15">
              <a:alphaModFix/>
            </a:blip>
            <a:srcRect/>
            <a:stretch/>
          </p:blipFill>
          <p:spPr>
            <a:xfrm>
              <a:off x="4658401" y="4035626"/>
              <a:ext cx="821872" cy="506273"/>
            </a:xfrm>
            <a:prstGeom prst="rect">
              <a:avLst/>
            </a:prstGeom>
            <a:noFill/>
            <a:ln>
              <a:noFill/>
            </a:ln>
            <a:effectLst>
              <a:outerShdw blurRad="292100" dist="139700" dir="2700000" algn="tl" rotWithShape="0">
                <a:srgbClr val="333333">
                  <a:alpha val="64313"/>
                </a:srgbClr>
              </a:outerShdw>
            </a:effectLst>
          </p:spPr>
        </p:pic>
        <p:pic>
          <p:nvPicPr>
            <p:cNvPr id="432" name="Google Shape;432;p17" descr="pHDispenser3DZZ.png"/>
            <p:cNvPicPr preferRelativeResize="0"/>
            <p:nvPr/>
          </p:nvPicPr>
          <p:blipFill rotWithShape="1">
            <a:blip r:embed="rId16">
              <a:alphaModFix/>
            </a:blip>
            <a:srcRect/>
            <a:stretch/>
          </p:blipFill>
          <p:spPr>
            <a:xfrm>
              <a:off x="4658401" y="4783335"/>
              <a:ext cx="729146" cy="644079"/>
            </a:xfrm>
            <a:prstGeom prst="rect">
              <a:avLst/>
            </a:prstGeom>
            <a:noFill/>
            <a:ln>
              <a:noFill/>
            </a:ln>
          </p:spPr>
        </p:pic>
        <p:pic>
          <p:nvPicPr>
            <p:cNvPr id="433" name="Google Shape;433;p17" descr="ElectricalConductivityMeterMED.png"/>
            <p:cNvPicPr preferRelativeResize="0"/>
            <p:nvPr/>
          </p:nvPicPr>
          <p:blipFill rotWithShape="1">
            <a:blip r:embed="rId17">
              <a:alphaModFix/>
            </a:blip>
            <a:srcRect/>
            <a:stretch/>
          </p:blipFill>
          <p:spPr>
            <a:xfrm flipH="1">
              <a:off x="1621996" y="3064171"/>
              <a:ext cx="359323" cy="1195826"/>
            </a:xfrm>
            <a:prstGeom prst="rect">
              <a:avLst/>
            </a:prstGeom>
            <a:noFill/>
            <a:ln>
              <a:noFill/>
            </a:ln>
          </p:spPr>
        </p:pic>
        <p:pic>
          <p:nvPicPr>
            <p:cNvPr id="434" name="Google Shape;434;p17" descr="SodiumHexpile.png"/>
            <p:cNvPicPr preferRelativeResize="0"/>
            <p:nvPr/>
          </p:nvPicPr>
          <p:blipFill rotWithShape="1">
            <a:blip r:embed="rId18">
              <a:alphaModFix/>
            </a:blip>
            <a:srcRect/>
            <a:stretch/>
          </p:blipFill>
          <p:spPr>
            <a:xfrm>
              <a:off x="4138752" y="4965811"/>
              <a:ext cx="564207" cy="269051"/>
            </a:xfrm>
            <a:prstGeom prst="rect">
              <a:avLst/>
            </a:prstGeom>
            <a:noFill/>
            <a:ln>
              <a:noFill/>
            </a:ln>
          </p:spPr>
        </p:pic>
      </p:grpSp>
      <p:sp>
        <p:nvSpPr>
          <p:cNvPr id="2" name="Google Shape;643;p31">
            <a:extLst>
              <a:ext uri="{FF2B5EF4-FFF2-40B4-BE49-F238E27FC236}">
                <a16:creationId xmlns:a16="http://schemas.microsoft.com/office/drawing/2014/main" id="{3D3B0068-2070-53FF-46F6-8F3FDA7CDB4C}"/>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dirty="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Google Shape;439;p18"/>
          <p:cNvGrpSpPr/>
          <p:nvPr/>
        </p:nvGrpSpPr>
        <p:grpSpPr>
          <a:xfrm>
            <a:off x="1652901" y="5912513"/>
            <a:ext cx="1558386" cy="696212"/>
            <a:chOff x="5110464" y="1424636"/>
            <a:chExt cx="2652904" cy="1213715"/>
          </a:xfrm>
        </p:grpSpPr>
        <p:pic>
          <p:nvPicPr>
            <p:cNvPr id="440" name="Google Shape;440;p18"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41" name="Google Shape;441;p18"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sp>
        <p:nvSpPr>
          <p:cNvPr id="442" name="Google Shape;442;p18"/>
          <p:cNvSpPr/>
          <p:nvPr/>
        </p:nvSpPr>
        <p:spPr>
          <a:xfrm>
            <a:off x="2989502"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pic>
        <p:nvPicPr>
          <p:cNvPr id="443" name="Google Shape;443;p18"/>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sp>
        <p:nvSpPr>
          <p:cNvPr id="444" name="Google Shape;444;p18"/>
          <p:cNvSpPr txBox="1"/>
          <p:nvPr/>
        </p:nvSpPr>
        <p:spPr>
          <a:xfrm>
            <a:off x="1219471" y="1041215"/>
            <a:ext cx="6034160"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(slide 1/5)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Fill in the top part of the Hydrosphere Investigation Sheet. In the pH section of the Data Sheet, check the box next to “pH paper”.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2.   Put on protective gloves and goggles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3.   Rinse tweezers in sample water and dry with paper towel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4.   Rinse the beakers  with sample water three times.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45" name="Google Shape;445;p18"/>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nvGrpSpPr>
          <p:cNvPr id="446" name="Google Shape;446;p18"/>
          <p:cNvGrpSpPr/>
          <p:nvPr/>
        </p:nvGrpSpPr>
        <p:grpSpPr>
          <a:xfrm>
            <a:off x="6938254" y="2641602"/>
            <a:ext cx="1104242" cy="1802636"/>
            <a:chOff x="6938254" y="2641602"/>
            <a:chExt cx="1104242" cy="1802636"/>
          </a:xfrm>
        </p:grpSpPr>
        <p:cxnSp>
          <p:nvCxnSpPr>
            <p:cNvPr id="447" name="Google Shape;447;p18"/>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48" name="Google Shape;448;p18" descr="Beaker3D100mlL.png"/>
            <p:cNvPicPr preferRelativeResize="0"/>
            <p:nvPr/>
          </p:nvPicPr>
          <p:blipFill rotWithShape="1">
            <a:blip r:embed="rId7">
              <a:alphaModFix/>
            </a:blip>
            <a:srcRect/>
            <a:stretch/>
          </p:blipFill>
          <p:spPr>
            <a:xfrm>
              <a:off x="7574048" y="3842255"/>
              <a:ext cx="468448" cy="601983"/>
            </a:xfrm>
            <a:prstGeom prst="rect">
              <a:avLst/>
            </a:prstGeom>
            <a:noFill/>
            <a:ln>
              <a:noFill/>
            </a:ln>
            <a:effectLst>
              <a:outerShdw blurRad="292100" dist="139700" dir="2700000" algn="tl" rotWithShape="0">
                <a:srgbClr val="333333">
                  <a:alpha val="64313"/>
                </a:srgbClr>
              </a:outerShdw>
            </a:effectLst>
          </p:spPr>
        </p:pic>
        <p:cxnSp>
          <p:nvCxnSpPr>
            <p:cNvPr id="449" name="Google Shape;449;p18"/>
            <p:cNvCxnSpPr/>
            <p:nvPr/>
          </p:nvCxnSpPr>
          <p:spPr>
            <a:xfrm rot="10800000" flipH="1">
              <a:off x="7890096"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50" name="Google Shape;450;p18"/>
            <p:cNvCxnSpPr/>
            <p:nvPr/>
          </p:nvCxnSpPr>
          <p:spPr>
            <a:xfrm rot="10800000">
              <a:off x="7966296"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2" name="Google Shape;643;p31">
            <a:extLst>
              <a:ext uri="{FF2B5EF4-FFF2-40B4-BE49-F238E27FC236}">
                <a16:creationId xmlns:a16="http://schemas.microsoft.com/office/drawing/2014/main" id="{A553642A-7C79-9996-E394-253BE1FAC4D2}"/>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dirty="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9"/>
          <p:cNvSpPr/>
          <p:nvPr/>
        </p:nvSpPr>
        <p:spPr>
          <a:xfrm>
            <a:off x="3340638" y="6056864"/>
            <a:ext cx="5267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SAFTEY</a:t>
            </a:r>
            <a:r>
              <a:rPr lang="en-US" sz="1400" b="0" i="1" u="none" strike="noStrike" cap="none">
                <a:solidFill>
                  <a:schemeClr val="dk1"/>
                </a:solidFill>
                <a:latin typeface="Calibri"/>
                <a:ea typeface="Calibri"/>
                <a:cs typeface="Calibri"/>
                <a:sym typeface="Calibri"/>
              </a:rPr>
              <a:t> be sure to wear gloves and goggles  during your investigation</a:t>
            </a:r>
            <a:endParaRPr sz="1400" b="0" i="1" u="none" strike="noStrike" cap="none">
              <a:solidFill>
                <a:schemeClr val="dk1"/>
              </a:solidFill>
              <a:latin typeface="Calibri"/>
              <a:ea typeface="Calibri"/>
              <a:cs typeface="Calibri"/>
              <a:sym typeface="Calibri"/>
            </a:endParaRPr>
          </a:p>
        </p:txBody>
      </p:sp>
      <p:sp>
        <p:nvSpPr>
          <p:cNvPr id="456" name="Google Shape;456;p19"/>
          <p:cNvSpPr txBox="1"/>
          <p:nvPr/>
        </p:nvSpPr>
        <p:spPr>
          <a:xfrm>
            <a:off x="1363322" y="1703023"/>
            <a:ext cx="557493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Fill one beaker or cup with about 50 mL of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Using the tweezers, place one crystal of salt in the sample water. (If you do not have salt crystals, use several grains of table salt (a pile about 2mm wide at the bottom)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Stir thoroughly with stirring rod or spoon.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57" name="Google Shape;457;p19"/>
          <p:cNvGrpSpPr/>
          <p:nvPr/>
        </p:nvGrpSpPr>
        <p:grpSpPr>
          <a:xfrm>
            <a:off x="1219471" y="5482554"/>
            <a:ext cx="2121167" cy="1126171"/>
            <a:chOff x="1219471" y="5482554"/>
            <a:chExt cx="2121167" cy="1126171"/>
          </a:xfrm>
        </p:grpSpPr>
        <p:grpSp>
          <p:nvGrpSpPr>
            <p:cNvPr id="458" name="Google Shape;458;p19"/>
            <p:cNvGrpSpPr/>
            <p:nvPr/>
          </p:nvGrpSpPr>
          <p:grpSpPr>
            <a:xfrm>
              <a:off x="1652901" y="5912513"/>
              <a:ext cx="1558386" cy="696212"/>
              <a:chOff x="5110464" y="1424636"/>
              <a:chExt cx="2652904" cy="1213715"/>
            </a:xfrm>
          </p:grpSpPr>
          <p:pic>
            <p:nvPicPr>
              <p:cNvPr id="459" name="Google Shape;459;p19"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60" name="Google Shape;460;p19"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61" name="Google Shape;461;p19" descr="1_AttentionICON_8_14_15.png"/>
            <p:cNvPicPr preferRelativeResize="0"/>
            <p:nvPr/>
          </p:nvPicPr>
          <p:blipFill rotWithShape="1">
            <a:blip r:embed="rId5">
              <a:alphaModFix/>
            </a:blip>
            <a:srcRect/>
            <a:stretch/>
          </p:blipFill>
          <p:spPr>
            <a:xfrm>
              <a:off x="1219471" y="6020527"/>
              <a:ext cx="399410" cy="409377"/>
            </a:xfrm>
            <a:prstGeom prst="rect">
              <a:avLst/>
            </a:prstGeom>
            <a:noFill/>
            <a:ln>
              <a:noFill/>
            </a:ln>
            <a:effectLst>
              <a:outerShdw blurRad="292100" dist="139700" dir="2700000" algn="tl" rotWithShape="0">
                <a:srgbClr val="333333">
                  <a:alpha val="64313"/>
                </a:srgbClr>
              </a:outerShdw>
            </a:effectLst>
          </p:spPr>
        </p:pic>
        <p:pic>
          <p:nvPicPr>
            <p:cNvPr id="462" name="Google Shape;462;p19" descr="Goggles1whole.png"/>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sp>
        <p:nvSpPr>
          <p:cNvPr id="463" name="Google Shape;463;p19"/>
          <p:cNvSpPr txBox="1"/>
          <p:nvPr/>
        </p:nvSpPr>
        <p:spPr>
          <a:xfrm>
            <a:off x="1465177" y="4657678"/>
            <a:ext cx="7188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 note regarding salt crystals. Crystal of about 0.5 – 2.0 mm in diameter are much easier to work with than the very finely ground “table salt” used is some countries. In North America, the larger salt crystals are often marketed as “sea salt”</a:t>
            </a:r>
            <a:endParaRPr sz="1400" b="0" i="0" u="none" strike="noStrike" cap="none">
              <a:solidFill>
                <a:srgbClr val="000000"/>
              </a:solidFill>
              <a:latin typeface="Arial"/>
              <a:ea typeface="Arial"/>
              <a:cs typeface="Arial"/>
              <a:sym typeface="Arial"/>
            </a:endParaRPr>
          </a:p>
        </p:txBody>
      </p:sp>
      <p:grpSp>
        <p:nvGrpSpPr>
          <p:cNvPr id="464" name="Google Shape;464;p19"/>
          <p:cNvGrpSpPr/>
          <p:nvPr/>
        </p:nvGrpSpPr>
        <p:grpSpPr>
          <a:xfrm>
            <a:off x="6938254" y="2033893"/>
            <a:ext cx="1912329" cy="2410345"/>
            <a:chOff x="6938254" y="2033893"/>
            <a:chExt cx="1912329" cy="2410345"/>
          </a:xfrm>
        </p:grpSpPr>
        <p:pic>
          <p:nvPicPr>
            <p:cNvPr id="465" name="Google Shape;465;p19" descr="SodiumHexpile.png"/>
            <p:cNvPicPr preferRelativeResize="0"/>
            <p:nvPr/>
          </p:nvPicPr>
          <p:blipFill rotWithShape="1">
            <a:blip r:embed="rId7">
              <a:alphaModFix/>
            </a:blip>
            <a:srcRect/>
            <a:stretch/>
          </p:blipFill>
          <p:spPr>
            <a:xfrm>
              <a:off x="7140148" y="3301487"/>
              <a:ext cx="373929" cy="178314"/>
            </a:xfrm>
            <a:prstGeom prst="rect">
              <a:avLst/>
            </a:prstGeom>
            <a:noFill/>
            <a:ln>
              <a:noFill/>
            </a:ln>
          </p:spPr>
        </p:pic>
        <p:pic>
          <p:nvPicPr>
            <p:cNvPr id="466" name="Google Shape;466;p19" descr="Salt.png"/>
            <p:cNvPicPr preferRelativeResize="0"/>
            <p:nvPr/>
          </p:nvPicPr>
          <p:blipFill rotWithShape="1">
            <a:blip r:embed="rId8">
              <a:alphaModFix/>
            </a:blip>
            <a:srcRect/>
            <a:stretch/>
          </p:blipFill>
          <p:spPr>
            <a:xfrm>
              <a:off x="7327113" y="2033893"/>
              <a:ext cx="582358" cy="1136985"/>
            </a:xfrm>
            <a:prstGeom prst="rect">
              <a:avLst/>
            </a:prstGeom>
            <a:noFill/>
            <a:ln>
              <a:noFill/>
            </a:ln>
            <a:effectLst>
              <a:outerShdw blurRad="292100" dist="139700" dir="2700000" algn="tl" rotWithShape="0">
                <a:srgbClr val="333333">
                  <a:alpha val="64313"/>
                </a:srgbClr>
              </a:outerShdw>
            </a:effectLst>
          </p:spPr>
        </p:pic>
        <p:cxnSp>
          <p:nvCxnSpPr>
            <p:cNvPr id="467" name="Google Shape;467;p19"/>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68" name="Google Shape;468;p19" descr="NalgeneWaterBottle.png"/>
            <p:cNvPicPr preferRelativeResize="0"/>
            <p:nvPr/>
          </p:nvPicPr>
          <p:blipFill rotWithShape="1">
            <a:blip r:embed="rId9">
              <a:alphaModFix/>
            </a:blip>
            <a:srcRect/>
            <a:stretch/>
          </p:blipFill>
          <p:spPr>
            <a:xfrm>
              <a:off x="8078294" y="2477837"/>
              <a:ext cx="772289" cy="1460503"/>
            </a:xfrm>
            <a:prstGeom prst="rect">
              <a:avLst/>
            </a:prstGeom>
            <a:noFill/>
            <a:ln>
              <a:noFill/>
            </a:ln>
            <a:effectLst>
              <a:outerShdw blurRad="292100" dist="139700" dir="2700000" algn="tl" rotWithShape="0">
                <a:srgbClr val="333333">
                  <a:alpha val="64313"/>
                </a:srgbClr>
              </a:outerShdw>
            </a:effectLst>
          </p:spPr>
        </p:pic>
        <p:pic>
          <p:nvPicPr>
            <p:cNvPr id="469" name="Google Shape;469;p19" descr="Beaker3D100mlL.png"/>
            <p:cNvPicPr preferRelativeResize="0"/>
            <p:nvPr/>
          </p:nvPicPr>
          <p:blipFill rotWithShape="1">
            <a:blip r:embed="rId10">
              <a:alphaModFix/>
            </a:blip>
            <a:srcRect/>
            <a:stretch/>
          </p:blipFill>
          <p:spPr>
            <a:xfrm>
              <a:off x="7574048" y="3842255"/>
              <a:ext cx="468448" cy="601983"/>
            </a:xfrm>
            <a:prstGeom prst="rect">
              <a:avLst/>
            </a:prstGeom>
            <a:noFill/>
            <a:ln>
              <a:noFill/>
            </a:ln>
            <a:effectLst>
              <a:outerShdw blurRad="292100" dist="139700" dir="2700000" algn="tl" rotWithShape="0">
                <a:srgbClr val="333333">
                  <a:alpha val="64313"/>
                </a:srgbClr>
              </a:outerShdw>
            </a:effectLst>
          </p:spPr>
        </p:pic>
        <p:cxnSp>
          <p:nvCxnSpPr>
            <p:cNvPr id="470" name="Google Shape;470;p19"/>
            <p:cNvCxnSpPr/>
            <p:nvPr/>
          </p:nvCxnSpPr>
          <p:spPr>
            <a:xfrm rot="10800000" flipH="1">
              <a:off x="7014454"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71" name="Google Shape;471;p19"/>
            <p:cNvCxnSpPr/>
            <p:nvPr/>
          </p:nvCxnSpPr>
          <p:spPr>
            <a:xfrm rot="10800000">
              <a:off x="7090654"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472" name="Google Shape;472;p19"/>
          <p:cNvSpPr txBox="1"/>
          <p:nvPr/>
        </p:nvSpPr>
        <p:spPr>
          <a:xfrm>
            <a:off x="1219471" y="923701"/>
            <a:ext cx="685882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(slide 2/5)</a:t>
            </a:r>
            <a:endParaRPr sz="1400" b="0" i="0" u="none" strike="noStrike" cap="none" dirty="0">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3998AB52-26E9-ED4B-ACC8-0DDF7BBA9AB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 descr="1_PPT_HydroGenericWaterscapeEverglades_Lo.jpg"/>
          <p:cNvPicPr preferRelativeResize="0"/>
          <p:nvPr/>
        </p:nvPicPr>
        <p:blipFill rotWithShape="1">
          <a:blip r:embed="rId3">
            <a:alphaModFix amt="24000"/>
          </a:blip>
          <a:srcRect/>
          <a:stretch/>
        </p:blipFill>
        <p:spPr>
          <a:xfrm>
            <a:off x="1092221" y="1616477"/>
            <a:ext cx="8051779" cy="5241523"/>
          </a:xfrm>
          <a:prstGeom prst="rect">
            <a:avLst/>
          </a:prstGeom>
          <a:noFill/>
          <a:ln>
            <a:noFill/>
          </a:ln>
        </p:spPr>
      </p:pic>
      <p:sp>
        <p:nvSpPr>
          <p:cNvPr id="275" name="Google Shape;275;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pH and  explain how environmental variables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pH measurements using a pH meter</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0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A9D9E215-EAEC-1847-F5A2-F687C39B94F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dirty="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0"/>
          <p:cNvSpPr txBox="1"/>
          <p:nvPr/>
        </p:nvSpPr>
        <p:spPr>
          <a:xfrm>
            <a:off x="1198222" y="2084744"/>
            <a:ext cx="4831337"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8. Measure the electrical conductivity of the treated sample water (with the added salt) using the </a:t>
            </a:r>
            <a:r>
              <a:rPr lang="en-US" sz="2000" b="1" i="0" u="none" strike="noStrike" cap="none">
                <a:solidFill>
                  <a:srgbClr val="000072"/>
                </a:solidFill>
                <a:latin typeface="Calibri"/>
                <a:ea typeface="Calibri"/>
                <a:cs typeface="Calibri"/>
                <a:sym typeface="Calibri"/>
              </a:rPr>
              <a:t>Electrical Conductivity Protocol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If the electrical conductivity is at least 200 mS/cm, record value 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Data Sheet. Go to </a:t>
            </a:r>
            <a:r>
              <a:rPr lang="en-US" sz="2000" b="1" i="0" u="none" strike="noStrike" cap="none">
                <a:solidFill>
                  <a:srgbClr val="000072"/>
                </a:solidFill>
                <a:latin typeface="Calibri"/>
                <a:ea typeface="Calibri"/>
                <a:cs typeface="Calibri"/>
                <a:sym typeface="Calibri"/>
              </a:rPr>
              <a:t>step 9.</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b. If the electrical conductivity is still less than 200 mS/cm, go back to </a:t>
            </a:r>
            <a:r>
              <a:rPr lang="en-US" sz="2000" b="1" i="0" u="none" strike="noStrike" cap="none">
                <a:solidFill>
                  <a:srgbClr val="000072"/>
                </a:solidFill>
                <a:latin typeface="Calibri"/>
                <a:ea typeface="Calibri"/>
                <a:cs typeface="Calibri"/>
                <a:sym typeface="Calibri"/>
              </a:rPr>
              <a:t>step 6 </a:t>
            </a:r>
            <a:r>
              <a:rPr lang="en-US" sz="2000" b="0" i="0" u="none" strike="noStrike" cap="none">
                <a:solidFill>
                  <a:schemeClr val="dk1"/>
                </a:solidFill>
                <a:latin typeface="Calibri"/>
                <a:ea typeface="Calibri"/>
                <a:cs typeface="Calibri"/>
                <a:sym typeface="Calibri"/>
              </a:rPr>
              <a:t>and repeat until you get a value that is at least 200 mS/cm. Record conductivity value on Data Sheet.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20"/>
          <p:cNvSpPr txBox="1"/>
          <p:nvPr/>
        </p:nvSpPr>
        <p:spPr>
          <a:xfrm>
            <a:off x="1198223" y="962343"/>
            <a:ext cx="7120008" cy="1477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How to Collect your Data: pH Water Protocol using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(Slide 3/5)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79" name="Google Shape;479;p20"/>
          <p:cNvPicPr preferRelativeResize="0"/>
          <p:nvPr/>
        </p:nvPicPr>
        <p:blipFill rotWithShape="1">
          <a:blip r:embed="rId3">
            <a:alphaModFix/>
          </a:blip>
          <a:srcRect/>
          <a:stretch/>
        </p:blipFill>
        <p:spPr>
          <a:xfrm flipH="1">
            <a:off x="6866143" y="4386868"/>
            <a:ext cx="523359" cy="1741737"/>
          </a:xfrm>
          <a:prstGeom prst="rect">
            <a:avLst/>
          </a:prstGeom>
          <a:noFill/>
          <a:ln>
            <a:noFill/>
          </a:ln>
        </p:spPr>
      </p:pic>
      <p:pic>
        <p:nvPicPr>
          <p:cNvPr id="480" name="Google Shape;480;p20"/>
          <p:cNvPicPr preferRelativeResize="0"/>
          <p:nvPr/>
        </p:nvPicPr>
        <p:blipFill rotWithShape="1">
          <a:blip r:embed="rId4">
            <a:alphaModFix/>
          </a:blip>
          <a:srcRect/>
          <a:stretch/>
        </p:blipFill>
        <p:spPr>
          <a:xfrm>
            <a:off x="7140148" y="3301487"/>
            <a:ext cx="373929" cy="178314"/>
          </a:xfrm>
          <a:prstGeom prst="rect">
            <a:avLst/>
          </a:prstGeom>
          <a:noFill/>
          <a:ln>
            <a:noFill/>
          </a:ln>
        </p:spPr>
      </p:pic>
      <p:pic>
        <p:nvPicPr>
          <p:cNvPr id="481" name="Google Shape;481;p20"/>
          <p:cNvPicPr preferRelativeResize="0"/>
          <p:nvPr/>
        </p:nvPicPr>
        <p:blipFill rotWithShape="1">
          <a:blip r:embed="rId5">
            <a:alphaModFix/>
          </a:blip>
          <a:srcRect/>
          <a:stretch/>
        </p:blipFill>
        <p:spPr>
          <a:xfrm>
            <a:off x="7327113" y="2033893"/>
            <a:ext cx="582358" cy="1136985"/>
          </a:xfrm>
          <a:prstGeom prst="rect">
            <a:avLst/>
          </a:prstGeom>
          <a:noFill/>
          <a:ln>
            <a:noFill/>
          </a:ln>
          <a:effectLst>
            <a:outerShdw blurRad="292100" dist="139700" dir="2700000" algn="tl" rotWithShape="0">
              <a:srgbClr val="333333">
                <a:alpha val="64313"/>
              </a:srgbClr>
            </a:outerShdw>
          </a:effectLst>
        </p:spPr>
      </p:pic>
      <p:pic>
        <p:nvPicPr>
          <p:cNvPr id="482" name="Google Shape;482;p20"/>
          <p:cNvPicPr preferRelativeResize="0"/>
          <p:nvPr/>
        </p:nvPicPr>
        <p:blipFill rotWithShape="1">
          <a:blip r:embed="rId6">
            <a:alphaModFix/>
          </a:blip>
          <a:srcRect/>
          <a:stretch/>
        </p:blipFill>
        <p:spPr>
          <a:xfrm>
            <a:off x="6664833" y="4984781"/>
            <a:ext cx="1069807" cy="1374763"/>
          </a:xfrm>
          <a:prstGeom prst="rect">
            <a:avLst/>
          </a:prstGeom>
          <a:noFill/>
          <a:ln>
            <a:noFill/>
          </a:ln>
          <a:effectLst>
            <a:outerShdw blurRad="292100" dist="139700" dir="2700000" algn="tl" rotWithShape="0">
              <a:srgbClr val="333333">
                <a:alpha val="64313"/>
              </a:srgbClr>
            </a:outerShdw>
          </a:effectLst>
        </p:spPr>
      </p:pic>
      <p:cxnSp>
        <p:nvCxnSpPr>
          <p:cNvPr id="483" name="Google Shape;483;p20"/>
          <p:cNvCxnSpPr/>
          <p:nvPr/>
        </p:nvCxnSpPr>
        <p:spPr>
          <a:xfrm>
            <a:off x="6938254" y="3479801"/>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
        <p:nvSpPr>
          <p:cNvPr id="2" name="Google Shape;643;p31">
            <a:extLst>
              <a:ext uri="{FF2B5EF4-FFF2-40B4-BE49-F238E27FC236}">
                <a16:creationId xmlns:a16="http://schemas.microsoft.com/office/drawing/2014/main" id="{71495977-82FD-C811-550E-CB77465D852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dirty="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1"/>
          <p:cNvSpPr txBox="1"/>
          <p:nvPr/>
        </p:nvSpPr>
        <p:spPr>
          <a:xfrm>
            <a:off x="1397271" y="1779692"/>
            <a:ext cx="5892529"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9. Follow instructions that come with your paper for testing of the pH of the sample.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10. Record your pH on the Data Sheet as Observer 1.</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11. Repeat steps 3-9 using new water samples and new pieces of paper. Record the the data on the Data Sheet as Observer 2 and Observer 3.</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Find the average of the three observations.</a:t>
            </a:r>
            <a:endParaRPr sz="14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	</a:t>
            </a:r>
            <a:endParaRPr sz="16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1"/>
          <p:cNvSpPr/>
          <p:nvPr/>
        </p:nvSpPr>
        <p:spPr>
          <a:xfrm>
            <a:off x="2116667" y="6257132"/>
            <a:ext cx="63782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If you are unable to get readings within 1 pH unit in your three samples, there may be problems with your pH paper.</a:t>
            </a:r>
            <a:endParaRPr sz="1200" b="0" i="0" u="none" strike="noStrike" cap="none">
              <a:solidFill>
                <a:schemeClr val="dk1"/>
              </a:solidFill>
              <a:latin typeface="Calibri"/>
              <a:ea typeface="Calibri"/>
              <a:cs typeface="Calibri"/>
              <a:sym typeface="Calibri"/>
            </a:endParaRPr>
          </a:p>
        </p:txBody>
      </p:sp>
      <p:pic>
        <p:nvPicPr>
          <p:cNvPr id="490" name="Google Shape;490;p21" descr="1_AttentionICON_8_14_15.png"/>
          <p:cNvPicPr preferRelativeResize="0"/>
          <p:nvPr/>
        </p:nvPicPr>
        <p:blipFill rotWithShape="1">
          <a:blip r:embed="rId3">
            <a:alphaModFix/>
          </a:blip>
          <a:srcRect/>
          <a:stretch/>
        </p:blipFill>
        <p:spPr>
          <a:xfrm>
            <a:off x="1717257" y="6241952"/>
            <a:ext cx="399410" cy="409377"/>
          </a:xfrm>
          <a:prstGeom prst="rect">
            <a:avLst/>
          </a:prstGeom>
          <a:noFill/>
          <a:ln>
            <a:noFill/>
          </a:ln>
          <a:effectLst>
            <a:outerShdw blurRad="292100" dist="139700" dir="2700000" algn="tl" rotWithShape="0">
              <a:srgbClr val="333333">
                <a:alpha val="64313"/>
              </a:srgbClr>
            </a:outerShdw>
          </a:effectLst>
        </p:spPr>
      </p:pic>
      <p:sp>
        <p:nvSpPr>
          <p:cNvPr id="491" name="Google Shape;491;p21"/>
          <p:cNvSpPr txBox="1"/>
          <p:nvPr/>
        </p:nvSpPr>
        <p:spPr>
          <a:xfrm>
            <a:off x="1219471" y="1185333"/>
            <a:ext cx="6552094"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II. How to Collect your Data: pH Water Protocol using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latin typeface="Calibri"/>
                <a:ea typeface="Calibri"/>
                <a:cs typeface="Calibri"/>
                <a:sym typeface="Calibri"/>
              </a:rPr>
              <a:t>pH Paper: </a:t>
            </a:r>
            <a:r>
              <a:rPr lang="en-US" sz="2000" b="1" i="0" u="none" strike="noStrike" cap="none" dirty="0">
                <a:solidFill>
                  <a:srgbClr val="000072"/>
                </a:solidFill>
                <a:latin typeface="Calibri"/>
                <a:ea typeface="Calibri"/>
                <a:cs typeface="Calibri"/>
                <a:sym typeface="Calibri"/>
              </a:rPr>
              <a:t>Electrical Conductivity </a:t>
            </a:r>
            <a:r>
              <a:rPr lang="en-US" sz="2000" b="1" i="0" u="none" strike="noStrike" cap="none" dirty="0">
                <a:solidFill>
                  <a:srgbClr val="FF0000"/>
                </a:solidFill>
                <a:latin typeface="Calibri"/>
                <a:ea typeface="Calibri"/>
                <a:cs typeface="Calibri"/>
                <a:sym typeface="Calibri"/>
              </a:rPr>
              <a:t>Less </a:t>
            </a:r>
            <a:r>
              <a:rPr lang="en-US" sz="2000" b="1" i="0" u="none" strike="noStrike" cap="none" dirty="0">
                <a:solidFill>
                  <a:srgbClr val="000072"/>
                </a:solidFill>
                <a:latin typeface="Calibri"/>
                <a:ea typeface="Calibri"/>
                <a:cs typeface="Calibri"/>
                <a:sym typeface="Calibri"/>
              </a:rPr>
              <a:t>than 200 mS/cm (4/5)</a:t>
            </a: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92" name="Google Shape;492;p21"/>
          <p:cNvPicPr preferRelativeResize="0"/>
          <p:nvPr/>
        </p:nvPicPr>
        <p:blipFill rotWithShape="1">
          <a:blip r:embed="rId4">
            <a:alphaModFix/>
          </a:blip>
          <a:srcRect/>
          <a:stretch/>
        </p:blipFill>
        <p:spPr>
          <a:xfrm>
            <a:off x="7481069" y="1779692"/>
            <a:ext cx="827666" cy="731105"/>
          </a:xfrm>
          <a:prstGeom prst="rect">
            <a:avLst/>
          </a:prstGeom>
          <a:noFill/>
          <a:ln>
            <a:noFill/>
          </a:ln>
        </p:spPr>
      </p:pic>
      <p:pic>
        <p:nvPicPr>
          <p:cNvPr id="493" name="Google Shape;493;p21"/>
          <p:cNvPicPr preferRelativeResize="0"/>
          <p:nvPr/>
        </p:nvPicPr>
        <p:blipFill rotWithShape="1">
          <a:blip r:embed="rId5">
            <a:alphaModFix/>
          </a:blip>
          <a:srcRect/>
          <a:stretch/>
        </p:blipFill>
        <p:spPr>
          <a:xfrm>
            <a:off x="7289800" y="4472580"/>
            <a:ext cx="734498" cy="943872"/>
          </a:xfrm>
          <a:prstGeom prst="rect">
            <a:avLst/>
          </a:prstGeom>
          <a:noFill/>
          <a:ln>
            <a:noFill/>
          </a:ln>
          <a:effectLst>
            <a:outerShdw blurRad="292100" dist="139700" dir="2700000" algn="tl" rotWithShape="0">
              <a:srgbClr val="333333">
                <a:alpha val="64313"/>
              </a:srgbClr>
            </a:outerShdw>
          </a:effectLst>
        </p:spPr>
      </p:pic>
      <p:pic>
        <p:nvPicPr>
          <p:cNvPr id="494" name="Google Shape;494;p21"/>
          <p:cNvPicPr preferRelativeResize="0"/>
          <p:nvPr/>
        </p:nvPicPr>
        <p:blipFill rotWithShape="1">
          <a:blip r:embed="rId6">
            <a:alphaModFix/>
          </a:blip>
          <a:srcRect/>
          <a:stretch/>
        </p:blipFill>
        <p:spPr>
          <a:xfrm>
            <a:off x="8124572" y="2625097"/>
            <a:ext cx="740634" cy="1400640"/>
          </a:xfrm>
          <a:prstGeom prst="rect">
            <a:avLst/>
          </a:prstGeom>
          <a:noFill/>
          <a:ln>
            <a:noFill/>
          </a:ln>
          <a:effectLst>
            <a:outerShdw blurRad="292100" dist="139700" dir="2700000" algn="tl" rotWithShape="0">
              <a:srgbClr val="333333">
                <a:alpha val="64313"/>
              </a:srgbClr>
            </a:outerShdw>
          </a:effectLst>
        </p:spPr>
      </p:pic>
      <p:pic>
        <p:nvPicPr>
          <p:cNvPr id="495" name="Google Shape;495;p21"/>
          <p:cNvPicPr preferRelativeResize="0"/>
          <p:nvPr/>
        </p:nvPicPr>
        <p:blipFill rotWithShape="1">
          <a:blip r:embed="rId7">
            <a:alphaModFix/>
          </a:blip>
          <a:srcRect/>
          <a:stretch/>
        </p:blipFill>
        <p:spPr>
          <a:xfrm>
            <a:off x="7986198" y="4140037"/>
            <a:ext cx="668596" cy="1436770"/>
          </a:xfrm>
          <a:prstGeom prst="rect">
            <a:avLst/>
          </a:prstGeom>
          <a:noFill/>
          <a:ln>
            <a:noFill/>
          </a:ln>
          <a:effectLst>
            <a:outerShdw blurRad="292100" dist="139700" dir="2700000" algn="tl" rotWithShape="0">
              <a:srgbClr val="333333">
                <a:alpha val="64313"/>
              </a:srgbClr>
            </a:outerShdw>
          </a:effectLst>
        </p:spPr>
      </p:pic>
      <p:sp>
        <p:nvSpPr>
          <p:cNvPr id="496" name="Google Shape;496;p21"/>
          <p:cNvSpPr txBox="1"/>
          <p:nvPr/>
        </p:nvSpPr>
        <p:spPr>
          <a:xfrm>
            <a:off x="1924040" y="5416452"/>
            <a:ext cx="6100258"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Calculate Average:  </a:t>
            </a:r>
            <a:r>
              <a:rPr lang="en-US" sz="1800" b="1" i="0" u="sng" strike="noStrike" cap="none" dirty="0">
                <a:solidFill>
                  <a:srgbClr val="000072"/>
                </a:solidFill>
                <a:latin typeface="Calibri"/>
                <a:ea typeface="Calibri"/>
                <a:cs typeface="Calibri"/>
                <a:sym typeface="Calibri"/>
              </a:rPr>
              <a:t>Observer 1 + Observer 2 + Observer </a:t>
            </a:r>
            <a:r>
              <a:rPr lang="en-US" sz="1800" b="1" u="sng" dirty="0">
                <a:solidFill>
                  <a:srgbClr val="000072"/>
                </a:solidFill>
                <a:latin typeface="Calibri"/>
                <a:ea typeface="Calibri"/>
                <a:cs typeface="Calibri"/>
                <a:sym typeface="Calibri"/>
              </a:rPr>
              <a:t>3</a:t>
            </a:r>
            <a:r>
              <a:rPr lang="en-US" sz="1800" b="1" i="0" u="none" strike="noStrike" cap="none" dirty="0">
                <a:solidFill>
                  <a:srgbClr val="000072"/>
                </a:solidFill>
                <a:latin typeface="Calibri"/>
                <a:ea typeface="Calibri"/>
                <a:cs typeface="Calibri"/>
                <a:sym typeface="Calibri"/>
              </a:rPr>
              <a:t>					3</a:t>
            </a:r>
            <a:endParaRPr sz="1800" b="0" i="0" u="none" strike="noStrike" cap="none" dirty="0">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98F110C2-1F1E-E350-ED59-A8CF36737EA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dirty="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p:nvPr/>
        </p:nvSpPr>
        <p:spPr>
          <a:xfrm>
            <a:off x="1397271" y="2293329"/>
            <a:ext cx="5892529" cy="41857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13. Check to make sure that each observation is within 1.0 pH units of the average. If they are not within 1.0 units of the average, repeat the measurements.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14. Discard used pH paper and gloves in a waster container. Rinse the beaker with distilled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15. Enter your data on the GLOBE Website.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*End of data collection for this pH Water Protocol*</a:t>
            </a:r>
            <a:endParaRPr sz="1800" b="1" i="0" u="none" strike="noStrike" cap="none">
              <a:solidFill>
                <a:srgbClr val="FF0000"/>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22"/>
          <p:cNvSpPr txBox="1"/>
          <p:nvPr/>
        </p:nvSpPr>
        <p:spPr>
          <a:xfrm>
            <a:off x="1219471" y="1185333"/>
            <a:ext cx="649694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endParaRPr sz="24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(5/5)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503" name="Google Shape;503;p22"/>
          <p:cNvGrpSpPr/>
          <p:nvPr/>
        </p:nvGrpSpPr>
        <p:grpSpPr>
          <a:xfrm>
            <a:off x="7289800" y="1414139"/>
            <a:ext cx="1575406" cy="4162668"/>
            <a:chOff x="7289800" y="1414139"/>
            <a:chExt cx="1575406" cy="4162668"/>
          </a:xfrm>
        </p:grpSpPr>
        <p:pic>
          <p:nvPicPr>
            <p:cNvPr id="504" name="Google Shape;504;p22" descr="pHDispenser3DZZ.png"/>
            <p:cNvPicPr preferRelativeResize="0"/>
            <p:nvPr/>
          </p:nvPicPr>
          <p:blipFill rotWithShape="1">
            <a:blip r:embed="rId3">
              <a:alphaModFix/>
            </a:blip>
            <a:srcRect/>
            <a:stretch/>
          </p:blipFill>
          <p:spPr>
            <a:xfrm>
              <a:off x="7894902" y="1414139"/>
              <a:ext cx="827666" cy="731105"/>
            </a:xfrm>
            <a:prstGeom prst="rect">
              <a:avLst/>
            </a:prstGeom>
            <a:noFill/>
            <a:ln>
              <a:noFill/>
            </a:ln>
          </p:spPr>
        </p:pic>
        <p:pic>
          <p:nvPicPr>
            <p:cNvPr id="505" name="Google Shape;505;p22" descr="Beaker3D100mlL.png"/>
            <p:cNvPicPr preferRelativeResize="0"/>
            <p:nvPr/>
          </p:nvPicPr>
          <p:blipFill rotWithShape="1">
            <a:blip r:embed="rId4">
              <a:alphaModFix/>
            </a:blip>
            <a:srcRect/>
            <a:stretch/>
          </p:blipFill>
          <p:spPr>
            <a:xfrm>
              <a:off x="7289800" y="4472580"/>
              <a:ext cx="734498" cy="943872"/>
            </a:xfrm>
            <a:prstGeom prst="rect">
              <a:avLst/>
            </a:prstGeom>
            <a:noFill/>
            <a:ln>
              <a:noFill/>
            </a:ln>
            <a:effectLst>
              <a:outerShdw blurRad="292100" dist="139700" dir="2700000" algn="tl" rotWithShape="0">
                <a:srgbClr val="333333">
                  <a:alpha val="64313"/>
                </a:srgbClr>
              </a:outerShdw>
            </a:effectLst>
          </p:spPr>
        </p:pic>
        <p:pic>
          <p:nvPicPr>
            <p:cNvPr id="506" name="Google Shape;506;p22" descr="NalgeneWaterBottle.png"/>
            <p:cNvPicPr preferRelativeResize="0"/>
            <p:nvPr/>
          </p:nvPicPr>
          <p:blipFill rotWithShape="1">
            <a:blip r:embed="rId5">
              <a:alphaModFix/>
            </a:blip>
            <a:srcRect/>
            <a:stretch/>
          </p:blipFill>
          <p:spPr>
            <a:xfrm>
              <a:off x="8124572" y="2625097"/>
              <a:ext cx="740634" cy="1400640"/>
            </a:xfrm>
            <a:prstGeom prst="rect">
              <a:avLst/>
            </a:prstGeom>
            <a:noFill/>
            <a:ln>
              <a:noFill/>
            </a:ln>
            <a:effectLst>
              <a:outerShdw blurRad="292100" dist="139700" dir="2700000" algn="tl" rotWithShape="0">
                <a:srgbClr val="333333">
                  <a:alpha val="64313"/>
                </a:srgbClr>
              </a:outerShdw>
            </a:effectLst>
          </p:spPr>
        </p:pic>
        <p:pic>
          <p:nvPicPr>
            <p:cNvPr id="507" name="Google Shape;507;p22" descr="Washbottle.png"/>
            <p:cNvPicPr preferRelativeResize="0"/>
            <p:nvPr/>
          </p:nvPicPr>
          <p:blipFill rotWithShape="1">
            <a:blip r:embed="rId6">
              <a:alphaModFix/>
            </a:blip>
            <a:srcRect/>
            <a:stretch/>
          </p:blipFill>
          <p:spPr>
            <a:xfrm>
              <a:off x="7986198" y="4140037"/>
              <a:ext cx="668596" cy="1436770"/>
            </a:xfrm>
            <a:prstGeom prst="rect">
              <a:avLst/>
            </a:prstGeom>
            <a:noFill/>
            <a:ln>
              <a:noFill/>
            </a:ln>
            <a:effectLst>
              <a:outerShdw blurRad="292100" dist="139700" dir="2700000" algn="tl" rotWithShape="0">
                <a:srgbClr val="333333">
                  <a:alpha val="64313"/>
                </a:srgbClr>
              </a:outerShdw>
            </a:effectLst>
          </p:spPr>
        </p:pic>
      </p:grpSp>
      <p:sp>
        <p:nvSpPr>
          <p:cNvPr id="2" name="Google Shape;643;p31">
            <a:extLst>
              <a:ext uri="{FF2B5EF4-FFF2-40B4-BE49-F238E27FC236}">
                <a16:creationId xmlns:a16="http://schemas.microsoft.com/office/drawing/2014/main" id="{9F88D594-B4D7-91F2-367C-168F36F520A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22</a:t>
            </a:fld>
            <a:endParaRPr sz="1200" dirty="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3"/>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513" name="Google Shape;513;p23"/>
          <p:cNvSpPr txBox="1"/>
          <p:nvPr/>
        </p:nvSpPr>
        <p:spPr>
          <a:xfrm>
            <a:off x="1466850" y="10573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6345AEBC-4302-DCDA-3184-C4D6E9C2191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8"/>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19" name="Google Shape;519;p68"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520" name="Google Shape;520;p68"/>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5DB6AC98-40FE-82DC-6E45-9F4A7671D47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26" name="Google Shape;526;p69"/>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527" name="Google Shape;527;p69"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28" name="Google Shape;528;p69"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2" name="Google Shape;643;p31">
            <a:extLst>
              <a:ext uri="{FF2B5EF4-FFF2-40B4-BE49-F238E27FC236}">
                <a16:creationId xmlns:a16="http://schemas.microsoft.com/office/drawing/2014/main" id="{8C1FAC26-38E6-92ED-82EC-9875EBE6805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34" name="Google Shape;534;p70"/>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pH from the list of Hydrosphere protocols. Click Continue at the bottom of the screen.</a:t>
            </a:r>
            <a:endParaRPr/>
          </a:p>
        </p:txBody>
      </p:sp>
      <p:pic>
        <p:nvPicPr>
          <p:cNvPr id="535" name="Google Shape;535;p70" descr="A screenshot of the protocol selection page."/>
          <p:cNvPicPr preferRelativeResize="0"/>
          <p:nvPr/>
        </p:nvPicPr>
        <p:blipFill rotWithShape="1">
          <a:blip r:embed="rId3">
            <a:alphaModFix/>
          </a:blip>
          <a:srcRect/>
          <a:stretch/>
        </p:blipFill>
        <p:spPr>
          <a:xfrm>
            <a:off x="1992306" y="1866900"/>
            <a:ext cx="2483351" cy="4775200"/>
          </a:xfrm>
          <a:prstGeom prst="rect">
            <a:avLst/>
          </a:prstGeom>
          <a:noFill/>
          <a:ln>
            <a:noFill/>
          </a:ln>
        </p:spPr>
      </p:pic>
      <p:sp>
        <p:nvSpPr>
          <p:cNvPr id="2" name="Google Shape;643;p31">
            <a:extLst>
              <a:ext uri="{FF2B5EF4-FFF2-40B4-BE49-F238E27FC236}">
                <a16:creationId xmlns:a16="http://schemas.microsoft.com/office/drawing/2014/main" id="{8BFE0A99-D112-168A-36EC-3AEBB9AD38E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dirty="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41" name="Google Shape;541;p71"/>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542" name="Google Shape;542;p71" descr="Screenshot showing new site creation page. If you do not already have a hydrosphere site created, make one now."/>
          <p:cNvPicPr preferRelativeResize="0"/>
          <p:nvPr/>
        </p:nvPicPr>
        <p:blipFill rotWithShape="1">
          <a:blip r:embed="rId3">
            <a:alphaModFix/>
          </a:blip>
          <a:srcRect/>
          <a:stretch/>
        </p:blipFill>
        <p:spPr>
          <a:xfrm>
            <a:off x="2434772" y="1777999"/>
            <a:ext cx="2543627" cy="4814723"/>
          </a:xfrm>
          <a:prstGeom prst="rect">
            <a:avLst/>
          </a:prstGeom>
          <a:noFill/>
          <a:ln>
            <a:noFill/>
          </a:ln>
        </p:spPr>
      </p:pic>
      <p:sp>
        <p:nvSpPr>
          <p:cNvPr id="2" name="Google Shape;643;p31">
            <a:extLst>
              <a:ext uri="{FF2B5EF4-FFF2-40B4-BE49-F238E27FC236}">
                <a16:creationId xmlns:a16="http://schemas.microsoft.com/office/drawing/2014/main" id="{D2963835-DCE3-8840-3E58-E7565D080ED2}"/>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dirty="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48" name="Google Shape;548;p72"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549" name="Google Shape;549;p72"/>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7007D804-CF57-DD86-A2E8-62846B65CED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dirty="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3"/>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Entering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55" name="Google Shape;555;p73"/>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556" name="Google Shape;556;p73"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
        <p:nvSpPr>
          <p:cNvPr id="2" name="Google Shape;643;p31">
            <a:extLst>
              <a:ext uri="{FF2B5EF4-FFF2-40B4-BE49-F238E27FC236}">
                <a16:creationId xmlns:a16="http://schemas.microsoft.com/office/drawing/2014/main" id="{D5E8C2D0-3E4B-1479-892B-8DAE0663727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81" name="Google Shape;281;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sp>
        <p:nvSpPr>
          <p:cNvPr id="282" name="Google Shape;282;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pic>
        <p:nvPicPr>
          <p:cNvPr id="283" name="Google Shape;283;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164668" y="1477432"/>
            <a:ext cx="3979332" cy="3786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4"/>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the Water Body State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2" name="Google Shape;562;p74"/>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endParaRPr lang="en-US" b="1" i="1" dirty="0">
              <a:latin typeface="Calibri"/>
              <a:ea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563" name="Google Shape;563;p74"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sp>
        <p:nvSpPr>
          <p:cNvPr id="2" name="Google Shape;643;p31">
            <a:extLst>
              <a:ext uri="{FF2B5EF4-FFF2-40B4-BE49-F238E27FC236}">
                <a16:creationId xmlns:a16="http://schemas.microsoft.com/office/drawing/2014/main" id="{179906A6-EB92-C0B3-D79F-1920FF5952E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dirty="0">
              <a:solidFill>
                <a:srgbClr val="888888"/>
              </a:solidFill>
              <a:latin typeface="Calibri"/>
              <a:ea typeface="Calibri"/>
              <a:cs typeface="Calibri"/>
              <a:sym typeface="Calibri"/>
            </a:endParaRPr>
          </a:p>
        </p:txBody>
      </p:sp>
      <p:pic>
        <p:nvPicPr>
          <p:cNvPr id="3" name="Google Shape;472;p21" descr="1_AttentionICON_8_14_15.png">
            <a:extLst>
              <a:ext uri="{FF2B5EF4-FFF2-40B4-BE49-F238E27FC236}">
                <a16:creationId xmlns:a16="http://schemas.microsoft.com/office/drawing/2014/main" id="{4BF1F3CB-88D0-D595-9F36-07B72CED3032}"/>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5"/>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Water pH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9" name="Google Shape;569;p75"/>
          <p:cNvSpPr txBox="1"/>
          <p:nvPr/>
        </p:nvSpPr>
        <p:spPr>
          <a:xfrm>
            <a:off x="5120852" y="2158048"/>
            <a:ext cx="3731623" cy="414115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pH paper as the type of instrument used.</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added salt to the water sample, enter the conductivity.</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pH measurement.</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pH value of buffers used.</a:t>
            </a:r>
            <a:endParaRPr/>
          </a:p>
        </p:txBody>
      </p:sp>
      <p:pic>
        <p:nvPicPr>
          <p:cNvPr id="570" name="Google Shape;570;p75" descr="Screenshot of pH data entry. Choose the instrument used to measure water pH: pH paper or pH meter. If salt was added, enter the conductivity. Enter the pH of the water sample. Select the value of pH buffers used: pH4, pH 7, and/or pH 10."/>
          <p:cNvPicPr preferRelativeResize="0"/>
          <p:nvPr/>
        </p:nvPicPr>
        <p:blipFill rotWithShape="1">
          <a:blip r:embed="rId3">
            <a:alphaModFix/>
          </a:blip>
          <a:srcRect/>
          <a:stretch/>
        </p:blipFill>
        <p:spPr>
          <a:xfrm>
            <a:off x="2071307" y="1742739"/>
            <a:ext cx="2532965" cy="4943093"/>
          </a:xfrm>
          <a:prstGeom prst="rect">
            <a:avLst/>
          </a:prstGeom>
          <a:noFill/>
          <a:ln>
            <a:noFill/>
          </a:ln>
        </p:spPr>
      </p:pic>
      <p:sp>
        <p:nvSpPr>
          <p:cNvPr id="2" name="Google Shape;643;p31">
            <a:extLst>
              <a:ext uri="{FF2B5EF4-FFF2-40B4-BE49-F238E27FC236}">
                <a16:creationId xmlns:a16="http://schemas.microsoft.com/office/drawing/2014/main" id="{FDF0BADD-1BCC-1BC0-1681-A3AC7F87494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dirty="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Review Data Entry and Send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6" name="Google Shape;576;p76"/>
          <p:cNvSpPr txBox="1"/>
          <p:nvPr/>
        </p:nvSpPr>
        <p:spPr>
          <a:xfrm>
            <a:off x="5518673" y="2761337"/>
            <a:ext cx="2776979"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77" name="Google Shape;577;p76" descr="Screenshot showing the water pH data review page. Check that the data you entered is correct and select Finish."/>
          <p:cNvPicPr preferRelativeResize="0"/>
          <p:nvPr/>
        </p:nvPicPr>
        <p:blipFill rotWithShape="1">
          <a:blip r:embed="rId3">
            <a:alphaModFix/>
          </a:blip>
          <a:srcRect/>
          <a:stretch/>
        </p:blipFill>
        <p:spPr>
          <a:xfrm>
            <a:off x="2478116" y="1986706"/>
            <a:ext cx="2298122" cy="4459044"/>
          </a:xfrm>
          <a:prstGeom prst="rect">
            <a:avLst/>
          </a:prstGeom>
          <a:noFill/>
          <a:ln>
            <a:noFill/>
          </a:ln>
        </p:spPr>
      </p:pic>
      <p:sp>
        <p:nvSpPr>
          <p:cNvPr id="2" name="Google Shape;643;p31">
            <a:extLst>
              <a:ext uri="{FF2B5EF4-FFF2-40B4-BE49-F238E27FC236}">
                <a16:creationId xmlns:a16="http://schemas.microsoft.com/office/drawing/2014/main" id="{210E76F4-9CB0-3B21-A678-5D7FC3D3502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dirty="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Data System Responses</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3" name="Google Shape;583;p77"/>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84" name="Google Shape;584;p77"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85" name="Google Shape;585;p77"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586" name="Google Shape;586;p77"/>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87" name="Google Shape;587;p77"/>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88" name="Google Shape;588;p77"/>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2" name="Google Shape;643;p31">
            <a:extLst>
              <a:ext uri="{FF2B5EF4-FFF2-40B4-BE49-F238E27FC236}">
                <a16:creationId xmlns:a16="http://schemas.microsoft.com/office/drawing/2014/main" id="{F605B671-5BD7-9A44-A283-8951A6745C8D}"/>
              </a:ext>
            </a:extLst>
          </p:cNvPr>
          <p:cNvSpPr txBox="1"/>
          <p:nvPr/>
        </p:nvSpPr>
        <p:spPr>
          <a:xfrm>
            <a:off x="6819462"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dirty="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4"/>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pic>
        <p:nvPicPr>
          <p:cNvPr id="4" name="Google Shape;604;p27" descr="Screenshot of map interface, GLOBE Visualization System.From drop down menu, select “pH”">
            <a:extLst>
              <a:ext uri="{FF2B5EF4-FFF2-40B4-BE49-F238E27FC236}">
                <a16:creationId xmlns:a16="http://schemas.microsoft.com/office/drawing/2014/main" id="{5249597A-B375-0E2A-B019-EF1DEF9D0051}"/>
              </a:ext>
            </a:extLst>
          </p:cNvPr>
          <p:cNvPicPr preferRelativeResize="0"/>
          <p:nvPr/>
        </p:nvPicPr>
        <p:blipFill>
          <a:blip r:embed="rId4"/>
          <a:srcRect/>
          <a:stretch/>
        </p:blipFill>
        <p:spPr>
          <a:xfrm>
            <a:off x="1684133" y="2764904"/>
            <a:ext cx="4338122" cy="2919272"/>
          </a:xfrm>
          <a:prstGeom prst="rect">
            <a:avLst/>
          </a:prstGeom>
          <a:noFill/>
          <a:ln>
            <a:noFill/>
          </a:ln>
        </p:spPr>
      </p:pic>
      <p:sp>
        <p:nvSpPr>
          <p:cNvPr id="5" name="Google Shape;605;p27">
            <a:extLst>
              <a:ext uri="{FF2B5EF4-FFF2-40B4-BE49-F238E27FC236}">
                <a16:creationId xmlns:a16="http://schemas.microsoft.com/office/drawing/2014/main" id="{87558BC2-D12E-BBB5-CE3D-31967984E3B1}"/>
              </a:ext>
            </a:extLst>
          </p:cNvPr>
          <p:cNvSpPr txBox="1"/>
          <p:nvPr/>
        </p:nvSpPr>
        <p:spPr>
          <a:xfrm>
            <a:off x="1397294" y="5857406"/>
            <a:ext cx="74419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b="0" i="0" u="none" strike="noStrike" cap="none" dirty="0">
                <a:solidFill>
                  <a:schemeClr val="dk1"/>
                </a:solidFill>
                <a:latin typeface="Calibri"/>
                <a:ea typeface="Calibri"/>
                <a:cs typeface="Calibri"/>
                <a:sym typeface="Calibri"/>
              </a:rPr>
              <a:t> to step-by-step tutorial on using the GLOBE Data Visualization Tool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06;p27">
            <a:extLst>
              <a:ext uri="{FF2B5EF4-FFF2-40B4-BE49-F238E27FC236}">
                <a16:creationId xmlns:a16="http://schemas.microsoft.com/office/drawing/2014/main" id="{6E22706C-9B1B-F597-3AC0-1D71FBFF2CE9}"/>
              </a:ext>
            </a:extLst>
          </p:cNvPr>
          <p:cNvSpPr txBox="1"/>
          <p:nvPr/>
        </p:nvSpPr>
        <p:spPr>
          <a:xfrm>
            <a:off x="6193410" y="3248406"/>
            <a:ext cx="264579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chemeClr val="dk1"/>
                </a:solidFill>
                <a:latin typeface="Calibri"/>
                <a:ea typeface="Calibri"/>
                <a:cs typeface="Calibri"/>
                <a:sym typeface="Calibri"/>
              </a:rPr>
              <a:t>Select Water Body pH from drop down menu, then click “Submit”</a:t>
            </a:r>
            <a:endParaRPr sz="1800" i="0" u="none" strike="noStrike" cap="none" dirty="0">
              <a:solidFill>
                <a:schemeClr val="dk1"/>
              </a:solidFill>
              <a:latin typeface="Calibri"/>
              <a:ea typeface="Calibri"/>
              <a:cs typeface="Calibri"/>
              <a:sym typeface="Calibri"/>
            </a:endParaRPr>
          </a:p>
        </p:txBody>
      </p:sp>
      <p:cxnSp>
        <p:nvCxnSpPr>
          <p:cNvPr id="7" name="Google Shape;607;p27">
            <a:extLst>
              <a:ext uri="{FF2B5EF4-FFF2-40B4-BE49-F238E27FC236}">
                <a16:creationId xmlns:a16="http://schemas.microsoft.com/office/drawing/2014/main" id="{6FC3361B-C6F2-59CC-94B1-EA632FE5BCF2}"/>
              </a:ext>
            </a:extLst>
          </p:cNvPr>
          <p:cNvCxnSpPr>
            <a:cxnSpLocks/>
            <a:stCxn id="6" idx="1"/>
          </p:cNvCxnSpPr>
          <p:nvPr/>
        </p:nvCxnSpPr>
        <p:spPr>
          <a:xfrm flipH="1">
            <a:off x="3063711" y="3710051"/>
            <a:ext cx="3129699" cy="701693"/>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
        <p:nvSpPr>
          <p:cNvPr id="2" name="Google Shape;643;p31">
            <a:extLst>
              <a:ext uri="{FF2B5EF4-FFF2-40B4-BE49-F238E27FC236}">
                <a16:creationId xmlns:a16="http://schemas.microsoft.com/office/drawing/2014/main" id="{4116C947-8696-9BC7-CFDE-B53751A043D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dirty="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5"/>
          <p:cNvSpPr txBox="1"/>
          <p:nvPr/>
        </p:nvSpPr>
        <p:spPr>
          <a:xfrm>
            <a:off x="1397294"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pH data,  add layer and you can see where data is available. </a:t>
            </a:r>
            <a:endParaRPr sz="1800" b="0" i="0" u="none" strike="noStrike" cap="none" dirty="0">
              <a:solidFill>
                <a:schemeClr val="dk1"/>
              </a:solidFill>
              <a:latin typeface="Calibri"/>
              <a:ea typeface="Calibri"/>
              <a:cs typeface="Calibri"/>
              <a:sym typeface="Calibri"/>
            </a:endParaRPr>
          </a:p>
        </p:txBody>
      </p:sp>
      <p:pic>
        <p:nvPicPr>
          <p:cNvPr id="2" name="Google Shape;614;p28" descr="Screenshot of map interface, GLOBE Visualization System. Enter the date or range of dates of data you want to examine. Icons will appear in locations where pH data is available.">
            <a:extLst>
              <a:ext uri="{FF2B5EF4-FFF2-40B4-BE49-F238E27FC236}">
                <a16:creationId xmlns:a16="http://schemas.microsoft.com/office/drawing/2014/main" id="{6D57E700-28CD-3FF9-270D-D176DAD9D842}"/>
              </a:ext>
            </a:extLst>
          </p:cNvPr>
          <p:cNvPicPr preferRelativeResize="0"/>
          <p:nvPr/>
        </p:nvPicPr>
        <p:blipFill>
          <a:blip r:embed="rId3"/>
          <a:srcRect/>
          <a:stretch/>
        </p:blipFill>
        <p:spPr>
          <a:xfrm>
            <a:off x="1886550" y="2406954"/>
            <a:ext cx="5306101" cy="3654481"/>
          </a:xfrm>
          <a:prstGeom prst="rect">
            <a:avLst/>
          </a:prstGeom>
          <a:noFill/>
          <a:ln>
            <a:noFill/>
          </a:ln>
        </p:spPr>
      </p:pic>
      <p:cxnSp>
        <p:nvCxnSpPr>
          <p:cNvPr id="3" name="Google Shape;615;p28">
            <a:extLst>
              <a:ext uri="{FF2B5EF4-FFF2-40B4-BE49-F238E27FC236}">
                <a16:creationId xmlns:a16="http://schemas.microsoft.com/office/drawing/2014/main" id="{106BDD30-28D3-0FD9-1B4E-33616712D3D7}"/>
              </a:ext>
            </a:extLst>
          </p:cNvPr>
          <p:cNvCxnSpPr>
            <a:cxnSpLocks/>
          </p:cNvCxnSpPr>
          <p:nvPr/>
        </p:nvCxnSpPr>
        <p:spPr>
          <a:xfrm flipH="1">
            <a:off x="5552388" y="3644900"/>
            <a:ext cx="1705062" cy="538991"/>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cxnSp>
        <p:nvCxnSpPr>
          <p:cNvPr id="4" name="Google Shape;616;p28">
            <a:extLst>
              <a:ext uri="{FF2B5EF4-FFF2-40B4-BE49-F238E27FC236}">
                <a16:creationId xmlns:a16="http://schemas.microsoft.com/office/drawing/2014/main" id="{0054DF88-C618-80D8-BB48-9F7873D0C178}"/>
              </a:ext>
            </a:extLst>
          </p:cNvPr>
          <p:cNvCxnSpPr>
            <a:cxnSpLocks/>
          </p:cNvCxnSpPr>
          <p:nvPr/>
        </p:nvCxnSpPr>
        <p:spPr>
          <a:xfrm>
            <a:off x="2366128" y="2026763"/>
            <a:ext cx="1640722" cy="779937"/>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sp>
        <p:nvSpPr>
          <p:cNvPr id="11" name="Google Shape;613;p28">
            <a:extLst>
              <a:ext uri="{FF2B5EF4-FFF2-40B4-BE49-F238E27FC236}">
                <a16:creationId xmlns:a16="http://schemas.microsoft.com/office/drawing/2014/main" id="{04EFCA50-E13E-44FB-57C5-5E867B288FEF}"/>
              </a:ext>
            </a:extLst>
          </p:cNvPr>
          <p:cNvSpPr txBox="1"/>
          <p:nvPr/>
        </p:nvSpPr>
        <p:spPr>
          <a:xfrm>
            <a:off x="7257450" y="3167846"/>
            <a:ext cx="175186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Locations where pH data is available for the week you selected</a:t>
            </a:r>
            <a:endParaRPr sz="1400" b="1" i="0" u="none" strike="noStrike" cap="none" dirty="0">
              <a:solidFill>
                <a:schemeClr val="dk1"/>
              </a:solidFill>
              <a:latin typeface="Calibri"/>
              <a:ea typeface="Calibri"/>
              <a:cs typeface="Calibri"/>
              <a:sym typeface="Calibri"/>
            </a:endParaRPr>
          </a:p>
        </p:txBody>
      </p:sp>
      <p:sp>
        <p:nvSpPr>
          <p:cNvPr id="5" name="Google Shape;643;p31">
            <a:extLst>
              <a:ext uri="{FF2B5EF4-FFF2-40B4-BE49-F238E27FC236}">
                <a16:creationId xmlns:a16="http://schemas.microsoft.com/office/drawing/2014/main" id="{C6BC3C5E-961B-CBB9-C54D-723993FC40F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dirty="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6"/>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pH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2" name="Google Shape;622;p29">
            <a:extLst>
              <a:ext uri="{FF2B5EF4-FFF2-40B4-BE49-F238E27FC236}">
                <a16:creationId xmlns:a16="http://schemas.microsoft.com/office/drawing/2014/main" id="{4FAAB330-8D05-CA62-F3D3-9DD16D45AFEB}"/>
              </a:ext>
            </a:extLst>
          </p:cNvPr>
          <p:cNvSpPr txBox="1"/>
          <p:nvPr/>
        </p:nvSpPr>
        <p:spPr>
          <a:xfrm>
            <a:off x="6872672" y="4872403"/>
            <a:ext cx="206586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pH data for that location and time.</a:t>
            </a:r>
            <a:endParaRPr sz="1400" b="1" i="0" u="none" strike="noStrike" cap="none" dirty="0">
              <a:solidFill>
                <a:schemeClr val="dk1"/>
              </a:solidFill>
              <a:latin typeface="Calibri"/>
              <a:ea typeface="Calibri"/>
              <a:cs typeface="Calibri"/>
              <a:sym typeface="Calibri"/>
            </a:endParaRPr>
          </a:p>
        </p:txBody>
      </p:sp>
      <p:pic>
        <p:nvPicPr>
          <p:cNvPr id="3" name="Google Shape;623;p29" descr="Screenshot of map interface, GLOBE Visualization System. Clicking on a location will open to a map note providing alkalinity data for that location and time. Follow instructions in the tutorial to download data as a .csv file for analysis. ">
            <a:extLst>
              <a:ext uri="{FF2B5EF4-FFF2-40B4-BE49-F238E27FC236}">
                <a16:creationId xmlns:a16="http://schemas.microsoft.com/office/drawing/2014/main" id="{A3C61D60-3520-2168-4F0B-95C6C7737B3B}"/>
              </a:ext>
            </a:extLst>
          </p:cNvPr>
          <p:cNvPicPr preferRelativeResize="0"/>
          <p:nvPr/>
        </p:nvPicPr>
        <p:blipFill>
          <a:blip r:embed="rId3"/>
          <a:srcRect/>
          <a:stretch/>
        </p:blipFill>
        <p:spPr>
          <a:xfrm>
            <a:off x="1667788" y="2319866"/>
            <a:ext cx="4934390" cy="3600986"/>
          </a:xfrm>
          <a:prstGeom prst="rect">
            <a:avLst/>
          </a:prstGeom>
          <a:noFill/>
          <a:ln>
            <a:noFill/>
          </a:ln>
        </p:spPr>
      </p:pic>
      <p:cxnSp>
        <p:nvCxnSpPr>
          <p:cNvPr id="4" name="Google Shape;624;p29">
            <a:extLst>
              <a:ext uri="{FF2B5EF4-FFF2-40B4-BE49-F238E27FC236}">
                <a16:creationId xmlns:a16="http://schemas.microsoft.com/office/drawing/2014/main" id="{ACE2E157-CCE6-44B6-720B-4BFCA77EBCB8}"/>
              </a:ext>
            </a:extLst>
          </p:cNvPr>
          <p:cNvCxnSpPr>
            <a:cxnSpLocks/>
            <a:stCxn id="2" idx="1"/>
          </p:cNvCxnSpPr>
          <p:nvPr/>
        </p:nvCxnSpPr>
        <p:spPr>
          <a:xfrm flipH="1" flipV="1">
            <a:off x="3746500" y="4787900"/>
            <a:ext cx="3126172" cy="56153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5" name="Google Shape;643;p31">
            <a:extLst>
              <a:ext uri="{FF2B5EF4-FFF2-40B4-BE49-F238E27FC236}">
                <a16:creationId xmlns:a16="http://schemas.microsoft.com/office/drawing/2014/main" id="{D71DC636-1AC9-A717-FD8C-95E74FB414C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dirty="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7"/>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0"/>
              </a:buClr>
              <a:buSzPts val="2000"/>
              <a:buFont typeface="Arial"/>
              <a:buNone/>
            </a:pPr>
            <a:r>
              <a:rPr lang="en-US" sz="2000" b="1" i="0" u="none" strike="noStrike" cap="none">
                <a:solidFill>
                  <a:srgbClr val="000090"/>
                </a:solidFill>
                <a:latin typeface="Calibri"/>
                <a:ea typeface="Calibri"/>
                <a:cs typeface="Calibri"/>
                <a:sym typeface="Calibri"/>
              </a:rPr>
              <a:t>Review questions to help you prepare to conduct the Hydrosphere pH Protocol</a:t>
            </a:r>
            <a:r>
              <a:rPr lang="en-US" sz="2000" b="0"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importance  of pH to aquatic life?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a logarithmic scale?  Why is it a useful way to report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True/False  pH affects the solubility and biological availability of nutrients.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In a water body, what happens to aquatic life in waters with pH values below 4.0 or above 10.0?</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other measurement, in addition to pH, must you do to ensure that your pH paper or meter is reporting accurately?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acceptable range of error of the three replicate samples you take?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kinds of environmental events could change  water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pH value is more acid:   a pH value of 1 or a pH value of 14?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pH value of pure water?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1" i="0" u="none" strike="noStrike" cap="none">
              <a:solidFill>
                <a:schemeClr val="dk1"/>
              </a:solidFill>
              <a:latin typeface="Calibri"/>
              <a:ea typeface="Calibri"/>
              <a:cs typeface="Calibri"/>
              <a:sym typeface="Calibri"/>
            </a:endParaRPr>
          </a:p>
        </p:txBody>
      </p:sp>
      <p:pic>
        <p:nvPicPr>
          <p:cNvPr id="620" name="Google Shape;620;p27" descr="1_PPT_HydroGenericWaterscapeEverglades_Lo.jpg"/>
          <p:cNvPicPr preferRelativeResize="0"/>
          <p:nvPr/>
        </p:nvPicPr>
        <p:blipFill rotWithShape="1">
          <a:blip r:embed="rId3">
            <a:alphaModFix amt="19000"/>
          </a:blip>
          <a:srcRect/>
          <a:stretch/>
        </p:blipFill>
        <p:spPr>
          <a:xfrm>
            <a:off x="1184449" y="1598706"/>
            <a:ext cx="7959551" cy="5259294"/>
          </a:xfrm>
          <a:prstGeom prst="rect">
            <a:avLst/>
          </a:prstGeom>
          <a:noFill/>
          <a:ln>
            <a:noFill/>
          </a:ln>
        </p:spPr>
      </p:pic>
      <p:sp>
        <p:nvSpPr>
          <p:cNvPr id="2" name="Google Shape;643;p31">
            <a:extLst>
              <a:ext uri="{FF2B5EF4-FFF2-40B4-BE49-F238E27FC236}">
                <a16:creationId xmlns:a16="http://schemas.microsoft.com/office/drawing/2014/main" id="{FEBAB6C8-531A-8D6B-DFE5-833A9B213EA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dirty="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pH Protocol</a:t>
            </a:r>
            <a:r>
              <a:rPr lang="en-US" sz="2400" b="1" i="0" u="none" strike="noStrike" cap="none">
                <a:solidFill>
                  <a:srgbClr val="055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take </a:t>
            </a:r>
            <a:r>
              <a:rPr lang="en-US" sz="2400" b="1" i="0" u="none" strike="noStrike" cap="none">
                <a:solidFill>
                  <a:srgbClr val="000072"/>
                </a:solidFill>
                <a:latin typeface="Calibri"/>
                <a:ea typeface="Calibri"/>
                <a:cs typeface="Calibri"/>
                <a:sym typeface="Calibri"/>
              </a:rPr>
              <a:t>Water pH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682F92A8-ADB7-E318-96C9-3BBCCCD6C9B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dirty="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9"/>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water temperature affect my pH reading?</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high salt concentration affect pH?</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06266879-6626-40C6-2982-C37C56BF7B2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
          <p:cNvSpPr txBox="1"/>
          <p:nvPr/>
        </p:nvSpPr>
        <p:spPr>
          <a:xfrm>
            <a:off x="1286934" y="1066800"/>
            <a:ext cx="4542907" cy="5170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Hydrosphere Protocols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4" descr="List of GLOBE Hydrosphere Measurements. Hydrosphere Study Site, Water Temperature, Water Transparency, Conductivity, pH, Mosquito Larvae, Alkalinity, Dissolved Oxygen, Salinity, Nitrates, and Freshwater Macroinvertebrates. This is the water pH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90" name="Google Shape;290;p4"/>
          <p:cNvSpPr/>
          <p:nvPr/>
        </p:nvSpPr>
        <p:spPr>
          <a:xfrm>
            <a:off x="6434531" y="3769730"/>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0"/>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may pH measurements be inaccurate in low conductivity waters?</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use a pH meter that connects to my Smart Phone?</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5E8DC713-FF03-D6C2-85AA-0F7D8624301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40</a:t>
            </a:fld>
            <a:endParaRPr sz="1200" dirty="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1"/>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641" name="Google Shape;641;p31"/>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642" name="Google Shape;642;p31" descr="Logos for NASA, NOAA, NSF and the U.S. Department of State."/>
          <p:cNvPicPr preferRelativeResize="0"/>
          <p:nvPr/>
        </p:nvPicPr>
        <p:blipFill rotWithShape="1">
          <a:blip r:embed="rId7">
            <a:alphaModFix/>
          </a:blip>
          <a:srcRect/>
          <a:stretch/>
        </p:blipFill>
        <p:spPr>
          <a:xfrm>
            <a:off x="6602348" y="5555457"/>
            <a:ext cx="2505226" cy="524283"/>
          </a:xfrm>
          <a:prstGeom prst="rect">
            <a:avLst/>
          </a:prstGeom>
          <a:noFill/>
          <a:ln>
            <a:noFill/>
          </a:ln>
        </p:spPr>
      </p:pic>
      <p:sp>
        <p:nvSpPr>
          <p:cNvPr id="643" name="Google Shape;643;p31"/>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41</a:t>
            </a:fld>
            <a:endParaRPr sz="1200" dirty="0">
              <a:solidFill>
                <a:srgbClr val="888888"/>
              </a:solidFill>
              <a:latin typeface="Calibri"/>
              <a:ea typeface="Calibri"/>
              <a:cs typeface="Calibri"/>
              <a:sym typeface="Calibri"/>
            </a:endParaRPr>
          </a:p>
        </p:txBody>
      </p:sp>
      <p:sp>
        <p:nvSpPr>
          <p:cNvPr id="644" name="Google Shape;644;p31"/>
          <p:cNvSpPr txBox="1"/>
          <p:nvPr/>
        </p:nvSpPr>
        <p:spPr>
          <a:xfrm>
            <a:off x="1461174" y="5956146"/>
            <a:ext cx="6730200" cy="911391"/>
          </a:xfrm>
          <a:prstGeom prst="rect">
            <a:avLst/>
          </a:prstGeom>
          <a:noFill/>
          <a:ln>
            <a:noFill/>
          </a:ln>
        </p:spPr>
        <p:txBody>
          <a:bodyPr spcFirstLastPara="1" wrap="square" lIns="91425" tIns="91425" rIns="91425" bIns="91425" anchor="t" anchorCtr="0">
            <a:noAutofit/>
          </a:bodyPr>
          <a:lstStyle/>
          <a:p>
            <a:pPr lvl="0">
              <a:lnSpc>
                <a:spcPct val="90000"/>
              </a:lnSpc>
              <a:spcBef>
                <a:spcPts val="1000"/>
              </a:spcBef>
              <a:buSzPts val="1300"/>
            </a:pPr>
            <a:r>
              <a:rPr lang="en-US" sz="1200" b="1" dirty="0">
                <a:solidFill>
                  <a:srgbClr val="3C4043"/>
                </a:solidFill>
                <a:highlight>
                  <a:srgbClr val="FFFFFF"/>
                </a:highlight>
                <a:latin typeface="Roboto"/>
                <a:ea typeface="Roboto"/>
                <a:cs typeface="Roboto"/>
                <a:sym typeface="Roboto"/>
              </a:rPr>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b="1"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pH?</a:t>
            </a:r>
            <a:endParaRPr sz="2400" b="0" i="0" u="none" strike="noStrike" cap="none">
              <a:solidFill>
                <a:schemeClr val="dk1"/>
              </a:solidFill>
              <a:latin typeface="Calibri"/>
              <a:ea typeface="Calibri"/>
              <a:cs typeface="Calibri"/>
              <a:sym typeface="Calibri"/>
            </a:endParaRPr>
          </a:p>
        </p:txBody>
      </p:sp>
      <p:sp>
        <p:nvSpPr>
          <p:cNvPr id="296" name="Google Shape;296;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concentration of the hydrogen ion [H+] activity in a solution determines the pH. Mathematically this is expressed as: </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   pH = - log [H+] </a:t>
            </a: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97" name="Google Shape;297;p5" descr="pH scale ranging from 0 to 14. Acidic pHs (0 to 5) are red to orange in color and basic pHs are green to blue in color (8 to 14)."/>
          <p:cNvPicPr preferRelativeResize="0"/>
          <p:nvPr/>
        </p:nvPicPr>
        <p:blipFill rotWithShape="1">
          <a:blip r:embed="rId3">
            <a:alphaModFix/>
          </a:blip>
          <a:srcRect/>
          <a:stretch/>
        </p:blipFill>
        <p:spPr>
          <a:xfrm>
            <a:off x="4792133" y="2885923"/>
            <a:ext cx="2827867" cy="677199"/>
          </a:xfrm>
          <a:prstGeom prst="rect">
            <a:avLst/>
          </a:prstGeom>
          <a:noFill/>
          <a:ln>
            <a:noFill/>
          </a:ln>
        </p:spPr>
      </p:pic>
      <p:sp>
        <p:nvSpPr>
          <p:cNvPr id="2" name="Google Shape;643;p31">
            <a:extLst>
              <a:ext uri="{FF2B5EF4-FFF2-40B4-BE49-F238E27FC236}">
                <a16:creationId xmlns:a16="http://schemas.microsoft.com/office/drawing/2014/main" id="{1197B139-DBD8-D6FD-0FE5-2CE1907EC41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dirty="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pH in a water body can be an indicator of increasing pollution or other environmental factor.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txBox="1"/>
          <p:nvPr/>
        </p:nvSpPr>
        <p:spPr>
          <a:xfrm>
            <a:off x="3771118" y="6015947"/>
            <a:ext cx="5064951"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200" b="0" i="0" u="none" strike="noStrike" cap="none">
              <a:solidFill>
                <a:schemeClr val="dk1"/>
              </a:solidFill>
              <a:latin typeface="Calibri"/>
              <a:ea typeface="Calibri"/>
              <a:cs typeface="Calibri"/>
              <a:sym typeface="Calibri"/>
            </a:endParaRPr>
          </a:p>
        </p:txBody>
      </p:sp>
      <p:sp>
        <p:nvSpPr>
          <p:cNvPr id="305" name="Google Shape;305;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Why Collect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6" name="Google Shape;306;p6" descr="Image of a mountain river affected by acid mine drainage. The color of the river is brownish yellow."/>
          <p:cNvPicPr preferRelativeResize="0"/>
          <p:nvPr/>
        </p:nvPicPr>
        <p:blipFill rotWithShape="1">
          <a:blip r:embed="rId3">
            <a:alphaModFix/>
          </a:blip>
          <a:srcRect/>
          <a:stretch/>
        </p:blipFill>
        <p:spPr>
          <a:xfrm>
            <a:off x="5579046" y="2081792"/>
            <a:ext cx="3006228" cy="3934155"/>
          </a:xfrm>
          <a:prstGeom prst="rect">
            <a:avLst/>
          </a:prstGeom>
          <a:noFill/>
          <a:ln>
            <a:noFill/>
          </a:ln>
        </p:spPr>
      </p:pic>
      <p:sp>
        <p:nvSpPr>
          <p:cNvPr id="2" name="Google Shape;643;p31">
            <a:extLst>
              <a:ext uri="{FF2B5EF4-FFF2-40B4-BE49-F238E27FC236}">
                <a16:creationId xmlns:a16="http://schemas.microsoft.com/office/drawing/2014/main" id="{5C4448AF-C9A6-4499-9D96-16B7D78C557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How Your Data Can Help</a:t>
            </a:r>
            <a:endParaRPr sz="2000" b="1" i="0" u="none" strike="noStrike" cap="none">
              <a:solidFill>
                <a:srgbClr val="000072"/>
              </a:solidFill>
              <a:latin typeface="Calibri"/>
              <a:ea typeface="Calibri"/>
              <a:cs typeface="Calibri"/>
              <a:sym typeface="Calibri"/>
            </a:endParaRPr>
          </a:p>
        </p:txBody>
      </p:sp>
      <p:pic>
        <p:nvPicPr>
          <p:cNvPr id="312" name="Google Shape;312;p7" descr="Diagram showing the effect of pH on aquatic organisms."/>
          <p:cNvPicPr preferRelativeResize="0"/>
          <p:nvPr/>
        </p:nvPicPr>
        <p:blipFill rotWithShape="1">
          <a:blip r:embed="rId3">
            <a:alphaModFix/>
          </a:blip>
          <a:srcRect/>
          <a:stretch/>
        </p:blipFill>
        <p:spPr>
          <a:xfrm>
            <a:off x="5714399" y="1091371"/>
            <a:ext cx="3429601" cy="5766629"/>
          </a:xfrm>
          <a:prstGeom prst="rect">
            <a:avLst/>
          </a:prstGeom>
          <a:noFill/>
          <a:ln>
            <a:noFill/>
          </a:ln>
        </p:spPr>
      </p:pic>
      <p:sp>
        <p:nvSpPr>
          <p:cNvPr id="313" name="Google Shape;313;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90D0C786-AE8C-46DE-D621-56A6C8EC7981}"/>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8"/>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Overview of Water pH Protocol</a:t>
            </a:r>
            <a:endParaRPr sz="2400" b="1" i="0" u="none" strike="noStrike" cap="none">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of the water. The electrical conductivity needs to be at least 200 µS/cm for these methods to report accurately.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For more information, see the </a:t>
            </a:r>
            <a:r>
              <a:rPr lang="en-US" sz="1800" b="1" i="0" u="none" strike="noStrike" cap="none">
                <a:solidFill>
                  <a:srgbClr val="000072"/>
                </a:solidFill>
                <a:latin typeface="Calibri"/>
                <a:ea typeface="Calibri"/>
                <a:cs typeface="Calibri"/>
                <a:sym typeface="Calibri"/>
              </a:rPr>
              <a:t>  </a:t>
            </a:r>
            <a:r>
              <a:rPr lang="en-US" sz="18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BAE1E41A-F0C4-D899-EE33-AED29FF5B96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9"/>
          <p:cNvSpPr/>
          <p:nvPr/>
        </p:nvSpPr>
        <p:spPr>
          <a:xfrm>
            <a:off x="1217296" y="1214862"/>
            <a:ext cx="7344682"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Simultaneous or Prior Investigations Required to do Water pH Measurements</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You will need to define your </a:t>
            </a:r>
            <a:r>
              <a:rPr lang="en-US" sz="1600" b="1" i="0" u="none" strike="noStrike" cap="none" dirty="0">
                <a:solidFill>
                  <a:srgbClr val="000072"/>
                </a:solidFill>
                <a:latin typeface="Calibri"/>
                <a:ea typeface="Calibri"/>
                <a:cs typeface="Calibri"/>
                <a:sym typeface="Calibri"/>
              </a:rPr>
              <a:t>Hydrosphere Study Site. A Hydrosphere Study Site </a:t>
            </a:r>
            <a:r>
              <a:rPr lang="en-US" sz="1600" b="0" i="0" u="none" strike="noStrike" cap="none" dirty="0">
                <a:solidFill>
                  <a:schemeClr val="dk1"/>
                </a:solidFill>
                <a:latin typeface="Calibri"/>
                <a:ea typeface="Calibri"/>
                <a:cs typeface="Calibri"/>
                <a:sym typeface="Calibri"/>
              </a:rPr>
              <a:t>can be any surface water site that can be safely visited, although natural waters are preferred.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The Hydrosphere Investigation Data Sheet</a:t>
            </a:r>
            <a:r>
              <a:rPr lang="en-US" sz="1600" b="0" i="0" u="none" strike="noStrike" cap="none" dirty="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To define you study site you  will need these documents: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600" b="1" i="0" u="none" strike="noStrike" cap="none" dirty="0">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600" b="1" i="0" u="none" strike="noStrike" cap="none" dirty="0">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600" b="1" i="0" u="none" strike="noStrike" cap="none" dirty="0">
              <a:solidFill>
                <a:schemeClr val="dk2"/>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107745CC-AEE9-9AF6-DB18-20EC829086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4023</Words>
  <Application>Microsoft Macintosh PowerPoint</Application>
  <PresentationFormat>On-screen Show (4:3)</PresentationFormat>
  <Paragraphs>463</Paragraphs>
  <Slides>41</Slides>
  <Notes>41</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41</vt:i4>
      </vt:variant>
    </vt:vector>
  </HeadingPairs>
  <TitlesOfParts>
    <vt:vector size="63" baseType="lpstr">
      <vt:lpstr>Calibri</vt:lpstr>
      <vt:lpstr>Arial</vt:lpstr>
      <vt:lpstr>Roboto</vt:lpstr>
      <vt:lpstr>Short Stack</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3</cp:revision>
  <dcterms:created xsi:type="dcterms:W3CDTF">2015-07-29T23:22:56Z</dcterms:created>
  <dcterms:modified xsi:type="dcterms:W3CDTF">2025-11-21T15:39:53Z</dcterms:modified>
</cp:coreProperties>
</file>