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 id="2147483670" r:id="rId12"/>
    <p:sldMasterId id="2147483672" r:id="rId13"/>
    <p:sldMasterId id="2147483674" r:id="rId14"/>
    <p:sldMasterId id="2147483676" r:id="rId15"/>
  </p:sldMasterIdLst>
  <p:notesMasterIdLst>
    <p:notesMasterId r:id="rId51"/>
  </p:notesMasterIdLst>
  <p:sldIdLst>
    <p:sldId id="256" r:id="rId16"/>
    <p:sldId id="257" r:id="rId17"/>
    <p:sldId id="258"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271" r:id="rId31"/>
    <p:sldId id="272" r:id="rId32"/>
    <p:sldId id="273" r:id="rId33"/>
    <p:sldId id="274" r:id="rId34"/>
    <p:sldId id="275" r:id="rId35"/>
    <p:sldId id="276" r:id="rId36"/>
    <p:sldId id="277" r:id="rId37"/>
    <p:sldId id="278" r:id="rId38"/>
    <p:sldId id="279" r:id="rId39"/>
    <p:sldId id="280" r:id="rId40"/>
    <p:sldId id="281" r:id="rId41"/>
    <p:sldId id="282" r:id="rId42"/>
    <p:sldId id="283" r:id="rId43"/>
    <p:sldId id="284" r:id="rId44"/>
    <p:sldId id="285" r:id="rId45"/>
    <p:sldId id="286" r:id="rId46"/>
    <p:sldId id="287" r:id="rId47"/>
    <p:sldId id="288" r:id="rId48"/>
    <p:sldId id="289" r:id="rId49"/>
    <p:sldId id="290" r:id="rId50"/>
  </p:sldIdLst>
  <p:sldSz cx="9144000" cy="6858000" type="screen4x3"/>
  <p:notesSz cx="6858000" cy="9144000"/>
  <p:embeddedFontLst>
    <p:embeddedFont>
      <p:font typeface="Architects Daughter" pitchFamily="2" charset="0"/>
      <p:regular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6" roundtripDataSignature="AMtx7mjvyWzmZqOCN2dSxLVIv9cKVCab7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0801" autoAdjust="0"/>
  </p:normalViewPr>
  <p:slideViewPr>
    <p:cSldViewPr snapToGrid="0">
      <p:cViewPr varScale="1">
        <p:scale>
          <a:sx n="112" d="100"/>
          <a:sy n="112" d="100"/>
        </p:scale>
        <p:origin x="1832" y="2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8" Type="http://schemas.openxmlformats.org/officeDocument/2006/relationships/viewProps" Target="viewProps.xml"/><Relationship Id="rId5" Type="http://schemas.openxmlformats.org/officeDocument/2006/relationships/slideMaster" Target="slideMasters/slideMaster5.xml"/><Relationship Id="rId19" Type="http://schemas.openxmlformats.org/officeDocument/2006/relationships/slide" Target="slides/slide4.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customschemas.google.com/relationships/presentationmetadata" Target="metadata"/><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theme" Target="theme/theme1.xml"/><Relationship Id="rId20" Type="http://schemas.openxmlformats.org/officeDocument/2006/relationships/slide" Target="slides/slide5.xml"/><Relationship Id="rId41"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presProps" Target="presProps.xml"/><Relationship Id="rId10" Type="http://schemas.openxmlformats.org/officeDocument/2006/relationships/slideMaster" Target="slideMasters/slideMaster10.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font" Target="fonts/font1.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7" name="Google Shape;297;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320" name="Google Shape;320;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344" name="Google Shape;344;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353" name="Google Shape;353;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5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3" name="Google Shape;373;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5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8" name="Google Shape;388;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5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5" name="Google Shape;395;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6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6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6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3" name="Google Shape;423;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6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6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8" name="Google Shape;448;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8" name="Google Shape;458;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7" name="Google Shape;237;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8" name="Google Shape;468;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6" name="Google Shape;476;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3" name="Google Shape;483;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07" name="Google Shape;507;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246" name="Google Shape;246;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263" name="Google Shape;263;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
        <p:nvSpPr>
          <p:cNvPr id="279" name="Google Shape;279;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
        <p:cNvGrpSpPr/>
        <p:nvPr/>
      </p:nvGrpSpPr>
      <p:grpSpPr>
        <a:xfrm>
          <a:off x="0" y="0"/>
          <a:ext cx="0" cy="0"/>
          <a:chOff x="0" y="0"/>
          <a:chExt cx="0" cy="0"/>
        </a:xfrm>
      </p:grpSpPr>
      <p:pic>
        <p:nvPicPr>
          <p:cNvPr id="22" name="Google Shape;22;p27" descr="A blue background with white text&#10;&#10;AI-generated content may be incorrect."/>
          <p:cNvPicPr preferRelativeResize="0"/>
          <p:nvPr/>
        </p:nvPicPr>
        <p:blipFill rotWithShape="1">
          <a:blip r:embed="rId2">
            <a:alphaModFix/>
          </a:blip>
          <a:srcRect/>
          <a:stretch/>
        </p:blipFill>
        <p:spPr>
          <a:xfrm>
            <a:off x="65317" y="-21772"/>
            <a:ext cx="3548742" cy="78620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6"/>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8"/>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0"/>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2"/>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4"/>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2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4"/>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46"/>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8"/>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0"/>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8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4"/>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6"/>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jp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www.globe.gov/" TargetMode="Externa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0.xml"/><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1.xml"/><Relationship Id="rId1" Type="http://schemas.openxmlformats.org/officeDocument/2006/relationships/slideLayout" Target="../slideLayouts/slideLayout11.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2.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3.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4.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15.xml.rels><?xml version="1.0" encoding="UTF-8" standalone="yes"?>
<Relationships xmlns="http://schemas.openxmlformats.org/package/2006/relationships"><Relationship Id="rId3" Type="http://schemas.openxmlformats.org/officeDocument/2006/relationships/hyperlink" Target="https://www.globe.gov/documents/355050/ba6cd381-02be-4525-8fd4-f061515b9862" TargetMode="External"/><Relationship Id="rId2" Type="http://schemas.openxmlformats.org/officeDocument/2006/relationships/theme" Target="../theme/theme15.xml"/><Relationship Id="rId1" Type="http://schemas.openxmlformats.org/officeDocument/2006/relationships/slideLayout" Target="../slideLayouts/slideLayout15.xml"/><Relationship Id="rId5" Type="http://schemas.openxmlformats.org/officeDocument/2006/relationships/image" Target="../media/image8.png"/><Relationship Id="rId4" Type="http://schemas.openxmlformats.org/officeDocument/2006/relationships/image" Target="../media/image7.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8.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6.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9.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descr="2_HydrosphereBannerOpt.png"/>
          <p:cNvPicPr preferRelativeResize="0"/>
          <p:nvPr/>
        </p:nvPicPr>
        <p:blipFill rotWithShape="1">
          <a:blip r:embed="rId3">
            <a:alphaModFix/>
          </a:blip>
          <a:srcRect/>
          <a:stretch/>
        </p:blipFill>
        <p:spPr>
          <a:xfrm>
            <a:off x="1" y="-8415"/>
            <a:ext cx="9144000" cy="819058"/>
          </a:xfrm>
          <a:prstGeom prst="rect">
            <a:avLst/>
          </a:prstGeom>
          <a:noFill/>
          <a:ln>
            <a:noFill/>
          </a:ln>
        </p:spPr>
      </p:pic>
      <p:grpSp>
        <p:nvGrpSpPr>
          <p:cNvPr id="11" name="Google Shape;11;p26"/>
          <p:cNvGrpSpPr/>
          <p:nvPr/>
        </p:nvGrpSpPr>
        <p:grpSpPr>
          <a:xfrm>
            <a:off x="1" y="-53364"/>
            <a:ext cx="6400828" cy="821267"/>
            <a:chOff x="0" y="0"/>
            <a:chExt cx="6400828" cy="821267"/>
          </a:xfrm>
        </p:grpSpPr>
        <p:sp>
          <p:nvSpPr>
            <p:cNvPr id="12" name="Google Shape;12;p26"/>
            <p:cNvSpPr txBox="1"/>
            <p:nvPr/>
          </p:nvSpPr>
          <p:spPr>
            <a:xfrm>
              <a:off x="4775228" y="107377"/>
              <a:ext cx="16256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1A2659"/>
                </a:solidFill>
                <a:latin typeface="Calibri"/>
                <a:ea typeface="Calibri"/>
                <a:cs typeface="Calibri"/>
                <a:sym typeface="Calibri"/>
              </a:endParaRPr>
            </a:p>
          </p:txBody>
        </p:sp>
        <p:sp>
          <p:nvSpPr>
            <p:cNvPr id="13" name="Google Shape;13;p26"/>
            <p:cNvSpPr/>
            <p:nvPr/>
          </p:nvSpPr>
          <p:spPr>
            <a:xfrm>
              <a:off x="0" y="0"/>
              <a:ext cx="3674533" cy="821267"/>
            </a:xfrm>
            <a:prstGeom prst="rect">
              <a:avLst/>
            </a:prstGeom>
            <a:solidFill>
              <a:srgbClr val="1A2659"/>
            </a:solidFill>
            <a:ln w="9525" cap="flat" cmpd="sng">
              <a:solidFill>
                <a:srgbClr val="4A7DBA"/>
              </a:solidFill>
              <a:prstDash val="solid"/>
              <a:round/>
              <a:headEnd type="none" w="sm" len="sm"/>
              <a:tailEnd type="none" w="sm" len="sm"/>
            </a:ln>
            <a:effectLst>
              <a:outerShdw blurRad="346075" dist="635000" dir="2520000" sx="43000" sy="43000" algn="tl" rotWithShape="0">
                <a:srgbClr val="000000">
                  <a:alpha val="6313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Google Shape;14;p26" descr="1b_GLOBE_FULL2011White.png">
              <a:hlinkClick r:id="rId4"/>
            </p:cNvPr>
            <p:cNvPicPr preferRelativeResize="0"/>
            <p:nvPr/>
          </p:nvPicPr>
          <p:blipFill rotWithShape="1">
            <a:blip r:embed="rId5">
              <a:alphaModFix/>
            </a:blip>
            <a:srcRect/>
            <a:stretch/>
          </p:blipFill>
          <p:spPr>
            <a:xfrm>
              <a:off x="160879" y="101600"/>
              <a:ext cx="3073388" cy="401229"/>
            </a:xfrm>
            <a:prstGeom prst="rect">
              <a:avLst/>
            </a:prstGeom>
            <a:noFill/>
            <a:ln>
              <a:noFill/>
            </a:ln>
          </p:spPr>
        </p:pic>
        <p:sp>
          <p:nvSpPr>
            <p:cNvPr id="15" name="Google Shape;15;p26"/>
            <p:cNvSpPr txBox="1"/>
            <p:nvPr/>
          </p:nvSpPr>
          <p:spPr>
            <a:xfrm>
              <a:off x="601120" y="451743"/>
              <a:ext cx="2768613"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A worldwide science and education program</a:t>
              </a:r>
              <a:endParaRPr sz="1100" b="0" i="0" u="none" strike="noStrike" cap="none">
                <a:solidFill>
                  <a:schemeClr val="lt1"/>
                </a:solidFill>
                <a:latin typeface="Calibri"/>
                <a:ea typeface="Calibri"/>
                <a:cs typeface="Calibri"/>
                <a:sym typeface="Calibri"/>
              </a:endParaRPr>
            </a:p>
          </p:txBody>
        </p:sp>
        <p:pic>
          <p:nvPicPr>
            <p:cNvPr id="16" name="Google Shape;16;p26" descr="IconHydrosphereSM.png"/>
            <p:cNvPicPr preferRelativeResize="0"/>
            <p:nvPr/>
          </p:nvPicPr>
          <p:blipFill rotWithShape="1">
            <a:blip r:embed="rId6">
              <a:alphaModFix/>
            </a:blip>
            <a:srcRect/>
            <a:stretch/>
          </p:blipFill>
          <p:spPr>
            <a:xfrm>
              <a:off x="3799314" y="135658"/>
              <a:ext cx="630768" cy="632169"/>
            </a:xfrm>
            <a:prstGeom prst="rect">
              <a:avLst/>
            </a:prstGeom>
            <a:noFill/>
            <a:ln>
              <a:noFill/>
            </a:ln>
            <a:effectLst>
              <a:outerShdw blurRad="292100" dist="139700" dir="2700000" algn="tl" rotWithShape="0">
                <a:srgbClr val="333333">
                  <a:alpha val="63921"/>
                </a:srgbClr>
              </a:outerShdw>
            </a:effectLst>
          </p:spPr>
        </p:pic>
      </p:grpSp>
      <p:sp>
        <p:nvSpPr>
          <p:cNvPr id="17" name="Google Shape;17;p26"/>
          <p:cNvSpPr txBox="1"/>
          <p:nvPr/>
        </p:nvSpPr>
        <p:spPr>
          <a:xfrm>
            <a:off x="6249898" y="109786"/>
            <a:ext cx="260991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Protocol Using a Probe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26"/>
          <p:cNvSpPr/>
          <p:nvPr/>
        </p:nvSpPr>
        <p:spPr>
          <a:xfrm>
            <a:off x="4552997" y="109786"/>
            <a:ext cx="154401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19" name="Google Shape;19;p26"/>
          <p:cNvSpPr/>
          <p:nvPr/>
        </p:nvSpPr>
        <p:spPr>
          <a:xfrm>
            <a:off x="6097009" y="25651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 name="Google Shape;20;p26" descr="1_PPTHydro_PH_Final_12_15_Lo.jpg"/>
          <p:cNvPicPr preferRelativeResize="0"/>
          <p:nvPr/>
        </p:nvPicPr>
        <p:blipFill rotWithShape="1">
          <a:blip r:embed="rId7">
            <a:alphaModFix/>
          </a:blip>
          <a:srcRect/>
          <a:stretch/>
        </p:blipFill>
        <p:spPr>
          <a:xfrm>
            <a:off x="0" y="776111"/>
            <a:ext cx="9144000" cy="621301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pic>
        <p:nvPicPr>
          <p:cNvPr id="116" name="Google Shape;116;p44"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17" name="Google Shape;117;p44"/>
          <p:cNvGrpSpPr/>
          <p:nvPr/>
        </p:nvGrpSpPr>
        <p:grpSpPr>
          <a:xfrm>
            <a:off x="7919805" y="51272"/>
            <a:ext cx="1103962" cy="873141"/>
            <a:chOff x="2932656" y="872333"/>
            <a:chExt cx="1103962" cy="873141"/>
          </a:xfrm>
        </p:grpSpPr>
        <p:sp>
          <p:nvSpPr>
            <p:cNvPr id="118" name="Google Shape;118;p44"/>
            <p:cNvSpPr/>
            <p:nvPr/>
          </p:nvSpPr>
          <p:spPr>
            <a:xfrm>
              <a:off x="2932656" y="872333"/>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9" name="Google Shape;119;p44"/>
            <p:cNvSpPr txBox="1"/>
            <p:nvPr/>
          </p:nvSpPr>
          <p:spPr>
            <a:xfrm>
              <a:off x="3002417" y="965650"/>
              <a:ext cx="963412"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TIME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requirements</a:t>
              </a:r>
              <a:endParaRPr sz="1400" b="0" i="0" u="none" strike="noStrike" cap="none">
                <a:solidFill>
                  <a:srgbClr val="000000"/>
                </a:solidFill>
                <a:latin typeface="Arial"/>
                <a:ea typeface="Arial"/>
                <a:cs typeface="Arial"/>
                <a:sym typeface="Arial"/>
              </a:endParaRPr>
            </a:p>
          </p:txBody>
        </p:sp>
      </p:grpSp>
      <p:pic>
        <p:nvPicPr>
          <p:cNvPr id="120" name="Google Shape;120;p44"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121" name="Google Shape;121;p44"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3921"/>
              </a:srgbClr>
            </a:outerShdw>
          </a:effectLst>
        </p:spPr>
      </p:pic>
      <p:sp>
        <p:nvSpPr>
          <p:cNvPr id="122" name="Google Shape;122;p44"/>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D. How to collect your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123" name="Google Shape;123;p44"/>
          <p:cNvSpPr txBox="1"/>
          <p:nvPr/>
        </p:nvSpPr>
        <p:spPr>
          <a:xfrm>
            <a:off x="1643903" y="194247"/>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124" name="Google Shape;124;p44" descr="IconHydrosphereSM.png"/>
          <p:cNvPicPr preferRelativeResize="0"/>
          <p:nvPr/>
        </p:nvPicPr>
        <p:blipFill rotWithShape="1">
          <a:blip r:embed="rId5">
            <a:alphaModFix/>
          </a:blip>
          <a:srcRect/>
          <a:stretch/>
        </p:blipFill>
        <p:spPr>
          <a:xfrm>
            <a:off x="3535656" y="264818"/>
            <a:ext cx="545060" cy="554609"/>
          </a:xfrm>
          <a:prstGeom prst="rect">
            <a:avLst/>
          </a:prstGeom>
          <a:noFill/>
          <a:ln>
            <a:noFill/>
          </a:ln>
          <a:effectLst>
            <a:outerShdw blurRad="292100" dist="139700" dir="2700000" algn="tl" rotWithShape="0">
              <a:srgbClr val="333333">
                <a:alpha val="63921"/>
              </a:srgbClr>
            </a:outerShdw>
          </a:effectLst>
        </p:spPr>
      </p:pic>
      <p:sp>
        <p:nvSpPr>
          <p:cNvPr id="125" name="Google Shape;125;p44"/>
          <p:cNvSpPr txBox="1"/>
          <p:nvPr/>
        </p:nvSpPr>
        <p:spPr>
          <a:xfrm>
            <a:off x="4193860" y="197539"/>
            <a:ext cx="3246011"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Using a Temperature Probe</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7"/>
        <p:cNvGrpSpPr/>
        <p:nvPr/>
      </p:nvGrpSpPr>
      <p:grpSpPr>
        <a:xfrm>
          <a:off x="0" y="0"/>
          <a:ext cx="0" cy="0"/>
          <a:chOff x="0" y="0"/>
          <a:chExt cx="0" cy="0"/>
        </a:xfrm>
      </p:grpSpPr>
      <p:pic>
        <p:nvPicPr>
          <p:cNvPr id="128" name="Google Shape;128;p46"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29" name="Google Shape;129;p46"/>
          <p:cNvGrpSpPr/>
          <p:nvPr/>
        </p:nvGrpSpPr>
        <p:grpSpPr>
          <a:xfrm>
            <a:off x="7932915" y="55980"/>
            <a:ext cx="1103962" cy="873142"/>
            <a:chOff x="6285205" y="3863282"/>
            <a:chExt cx="1103962" cy="873142"/>
          </a:xfrm>
        </p:grpSpPr>
        <p:sp>
          <p:nvSpPr>
            <p:cNvPr id="130" name="Google Shape;130;p46"/>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 name="Google Shape;131;p46"/>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pic>
        <p:nvPicPr>
          <p:cNvPr id="132" name="Google Shape;132;p46"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133" name="Google Shape;133;p46"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3921"/>
              </a:srgbClr>
            </a:outerShdw>
          </a:effectLst>
        </p:spPr>
      </p:pic>
      <p:sp>
        <p:nvSpPr>
          <p:cNvPr id="134" name="Google Shape;134;p46"/>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D. How to collect your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135" name="Google Shape;135;p46"/>
          <p:cNvSpPr txBox="1"/>
          <p:nvPr/>
        </p:nvSpPr>
        <p:spPr>
          <a:xfrm>
            <a:off x="1643903" y="194247"/>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136" name="Google Shape;136;p46" descr="IconHydrosphereSM.png"/>
          <p:cNvPicPr preferRelativeResize="0"/>
          <p:nvPr/>
        </p:nvPicPr>
        <p:blipFill rotWithShape="1">
          <a:blip r:embed="rId5">
            <a:alphaModFix/>
          </a:blip>
          <a:srcRect/>
          <a:stretch/>
        </p:blipFill>
        <p:spPr>
          <a:xfrm>
            <a:off x="3535656" y="264818"/>
            <a:ext cx="545060" cy="554609"/>
          </a:xfrm>
          <a:prstGeom prst="rect">
            <a:avLst/>
          </a:prstGeom>
          <a:noFill/>
          <a:ln>
            <a:noFill/>
          </a:ln>
          <a:effectLst>
            <a:outerShdw blurRad="292100" dist="139700" dir="2700000" algn="tl" rotWithShape="0">
              <a:srgbClr val="333333">
                <a:alpha val="63921"/>
              </a:srgbClr>
            </a:outerShdw>
          </a:effectLst>
        </p:spPr>
      </p:pic>
      <p:sp>
        <p:nvSpPr>
          <p:cNvPr id="137" name="Google Shape;137;p46"/>
          <p:cNvSpPr txBox="1"/>
          <p:nvPr/>
        </p:nvSpPr>
        <p:spPr>
          <a:xfrm>
            <a:off x="4193860" y="197539"/>
            <a:ext cx="3246011"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Using a Temperature Probe</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9"/>
        <p:cNvGrpSpPr/>
        <p:nvPr/>
      </p:nvGrpSpPr>
      <p:grpSpPr>
        <a:xfrm>
          <a:off x="0" y="0"/>
          <a:ext cx="0" cy="0"/>
          <a:chOff x="0" y="0"/>
          <a:chExt cx="0" cy="0"/>
        </a:xfrm>
      </p:grpSpPr>
      <p:pic>
        <p:nvPicPr>
          <p:cNvPr id="140" name="Google Shape;140;p48"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41" name="Google Shape;141;p48"/>
          <p:cNvGrpSpPr/>
          <p:nvPr/>
        </p:nvGrpSpPr>
        <p:grpSpPr>
          <a:xfrm>
            <a:off x="7925433" y="51272"/>
            <a:ext cx="1172116" cy="873142"/>
            <a:chOff x="4838174" y="5007913"/>
            <a:chExt cx="1172116" cy="873142"/>
          </a:xfrm>
        </p:grpSpPr>
        <p:sp>
          <p:nvSpPr>
            <p:cNvPr id="142" name="Google Shape;142;p48"/>
            <p:cNvSpPr/>
            <p:nvPr/>
          </p:nvSpPr>
          <p:spPr>
            <a:xfrm>
              <a:off x="4862177" y="5007913"/>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48"/>
            <p:cNvSpPr txBox="1"/>
            <p:nvPr/>
          </p:nvSpPr>
          <p:spPr>
            <a:xfrm>
              <a:off x="4838174" y="5232832"/>
              <a:ext cx="1172116"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MATERIALS</a:t>
              </a:r>
              <a:endParaRPr sz="1400" b="0" i="0" u="none" strike="noStrike" cap="none">
                <a:solidFill>
                  <a:srgbClr val="000000"/>
                </a:solidFill>
                <a:latin typeface="Arial"/>
                <a:ea typeface="Arial"/>
                <a:cs typeface="Arial"/>
                <a:sym typeface="Arial"/>
              </a:endParaRPr>
            </a:p>
          </p:txBody>
        </p:sp>
      </p:grpSp>
      <p:pic>
        <p:nvPicPr>
          <p:cNvPr id="144" name="Google Shape;144;p48"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145" name="Google Shape;145;p48"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3921"/>
              </a:srgbClr>
            </a:outerShdw>
          </a:effectLst>
        </p:spPr>
      </p:pic>
      <p:sp>
        <p:nvSpPr>
          <p:cNvPr id="146" name="Google Shape;146;p48"/>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D. How to collect your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147" name="Google Shape;147;p48"/>
          <p:cNvSpPr txBox="1"/>
          <p:nvPr/>
        </p:nvSpPr>
        <p:spPr>
          <a:xfrm>
            <a:off x="1643903" y="194247"/>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148" name="Google Shape;148;p48" descr="IconHydrosphereSM.png"/>
          <p:cNvPicPr preferRelativeResize="0"/>
          <p:nvPr/>
        </p:nvPicPr>
        <p:blipFill rotWithShape="1">
          <a:blip r:embed="rId5">
            <a:alphaModFix/>
          </a:blip>
          <a:srcRect/>
          <a:stretch/>
        </p:blipFill>
        <p:spPr>
          <a:xfrm>
            <a:off x="3535656" y="264818"/>
            <a:ext cx="545060" cy="554609"/>
          </a:xfrm>
          <a:prstGeom prst="rect">
            <a:avLst/>
          </a:prstGeom>
          <a:noFill/>
          <a:ln>
            <a:noFill/>
          </a:ln>
          <a:effectLst>
            <a:outerShdw blurRad="292100" dist="139700" dir="2700000" algn="tl" rotWithShape="0">
              <a:srgbClr val="333333">
                <a:alpha val="63921"/>
              </a:srgbClr>
            </a:outerShdw>
          </a:effectLst>
        </p:spPr>
      </p:pic>
      <p:sp>
        <p:nvSpPr>
          <p:cNvPr id="149" name="Google Shape;149;p48"/>
          <p:cNvSpPr txBox="1"/>
          <p:nvPr/>
        </p:nvSpPr>
        <p:spPr>
          <a:xfrm>
            <a:off x="4193860" y="197539"/>
            <a:ext cx="3246011"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Using a Temperature Probe</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1"/>
        <p:cNvGrpSpPr/>
        <p:nvPr/>
      </p:nvGrpSpPr>
      <p:grpSpPr>
        <a:xfrm>
          <a:off x="0" y="0"/>
          <a:ext cx="0" cy="0"/>
          <a:chOff x="0" y="0"/>
          <a:chExt cx="0" cy="0"/>
        </a:xfrm>
      </p:grpSpPr>
      <p:pic>
        <p:nvPicPr>
          <p:cNvPr id="152" name="Google Shape;152;p50"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53" name="Google Shape;153;p50"/>
          <p:cNvGrpSpPr/>
          <p:nvPr/>
        </p:nvGrpSpPr>
        <p:grpSpPr>
          <a:xfrm>
            <a:off x="7980619" y="51272"/>
            <a:ext cx="1103962" cy="873142"/>
            <a:chOff x="1375335" y="4888824"/>
            <a:chExt cx="1103962" cy="873142"/>
          </a:xfrm>
        </p:grpSpPr>
        <p:sp>
          <p:nvSpPr>
            <p:cNvPr id="154" name="Google Shape;154;p50"/>
            <p:cNvSpPr/>
            <p:nvPr/>
          </p:nvSpPr>
          <p:spPr>
            <a:xfrm>
              <a:off x="1375335" y="4888824"/>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5" name="Google Shape;155;p50"/>
            <p:cNvSpPr txBox="1"/>
            <p:nvPr/>
          </p:nvSpPr>
          <p:spPr>
            <a:xfrm>
              <a:off x="1568782" y="5007913"/>
              <a:ext cx="737214"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definition</a:t>
              </a:r>
              <a:endParaRPr sz="1600" b="1" i="0" u="none" strike="noStrike" cap="none">
                <a:solidFill>
                  <a:srgbClr val="FFFFFF"/>
                </a:solidFill>
                <a:latin typeface="Calibri"/>
                <a:ea typeface="Calibri"/>
                <a:cs typeface="Calibri"/>
                <a:sym typeface="Calibri"/>
              </a:endParaRPr>
            </a:p>
          </p:txBody>
        </p:sp>
      </p:grpSp>
      <p:pic>
        <p:nvPicPr>
          <p:cNvPr id="156" name="Google Shape;156;p50"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157" name="Google Shape;157;p50"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3921"/>
              </a:srgbClr>
            </a:outerShdw>
          </a:effectLst>
        </p:spPr>
      </p:pic>
      <p:sp>
        <p:nvSpPr>
          <p:cNvPr id="158" name="Google Shape;158;p50"/>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D. How to collect your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159" name="Google Shape;159;p50"/>
          <p:cNvSpPr txBox="1"/>
          <p:nvPr/>
        </p:nvSpPr>
        <p:spPr>
          <a:xfrm>
            <a:off x="1643903" y="194247"/>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160" name="Google Shape;160;p50" descr="IconHydrosphereSM.png"/>
          <p:cNvPicPr preferRelativeResize="0"/>
          <p:nvPr/>
        </p:nvPicPr>
        <p:blipFill rotWithShape="1">
          <a:blip r:embed="rId5">
            <a:alphaModFix/>
          </a:blip>
          <a:srcRect/>
          <a:stretch/>
        </p:blipFill>
        <p:spPr>
          <a:xfrm>
            <a:off x="3535656" y="264818"/>
            <a:ext cx="545060" cy="554609"/>
          </a:xfrm>
          <a:prstGeom prst="rect">
            <a:avLst/>
          </a:prstGeom>
          <a:noFill/>
          <a:ln>
            <a:noFill/>
          </a:ln>
          <a:effectLst>
            <a:outerShdw blurRad="292100" dist="139700" dir="2700000" algn="tl" rotWithShape="0">
              <a:srgbClr val="333333">
                <a:alpha val="63921"/>
              </a:srgbClr>
            </a:outerShdw>
          </a:effectLst>
        </p:spPr>
      </p:pic>
      <p:sp>
        <p:nvSpPr>
          <p:cNvPr id="161" name="Google Shape;161;p50"/>
          <p:cNvSpPr txBox="1"/>
          <p:nvPr/>
        </p:nvSpPr>
        <p:spPr>
          <a:xfrm>
            <a:off x="4193860" y="197539"/>
            <a:ext cx="3246011"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Using a Temperature Probe</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3"/>
        <p:cNvGrpSpPr/>
        <p:nvPr/>
      </p:nvGrpSpPr>
      <p:grpSpPr>
        <a:xfrm>
          <a:off x="0" y="0"/>
          <a:ext cx="0" cy="0"/>
          <a:chOff x="0" y="0"/>
          <a:chExt cx="0" cy="0"/>
        </a:xfrm>
      </p:grpSpPr>
      <p:pic>
        <p:nvPicPr>
          <p:cNvPr id="164" name="Google Shape;164;p52"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65" name="Google Shape;165;p52"/>
          <p:cNvGrpSpPr/>
          <p:nvPr/>
        </p:nvGrpSpPr>
        <p:grpSpPr>
          <a:xfrm>
            <a:off x="7980619" y="51272"/>
            <a:ext cx="1103962" cy="873141"/>
            <a:chOff x="1375335" y="3781280"/>
            <a:chExt cx="1103962" cy="873141"/>
          </a:xfrm>
        </p:grpSpPr>
        <p:sp>
          <p:nvSpPr>
            <p:cNvPr id="166" name="Google Shape;166;p52"/>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7" name="Google Shape;167;p52"/>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pic>
        <p:nvPicPr>
          <p:cNvPr id="168" name="Google Shape;168;p52"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169" name="Google Shape;169;p52"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3921"/>
              </a:srgbClr>
            </a:outerShdw>
          </a:effectLst>
        </p:spPr>
      </p:pic>
      <p:sp>
        <p:nvSpPr>
          <p:cNvPr id="170" name="Google Shape;170;p52"/>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538CD5"/>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538CD5"/>
                </a:solidFill>
                <a:latin typeface="Calibri"/>
                <a:ea typeface="Calibri"/>
                <a:cs typeface="Calibri"/>
                <a:sym typeface="Calibri"/>
              </a:rPr>
              <a:t>D. How to collect your data.</a:t>
            </a:r>
            <a:br>
              <a:rPr lang="en-US" sz="1200" b="1" i="0" u="none" strike="noStrike" cap="none">
                <a:solidFill>
                  <a:srgbClr val="538CD5"/>
                </a:solidFill>
                <a:latin typeface="Calibri"/>
                <a:ea typeface="Calibri"/>
                <a:cs typeface="Calibri"/>
                <a:sym typeface="Calibri"/>
              </a:rPr>
            </a:br>
            <a:endParaRPr sz="1200" b="1" i="0" u="none" strike="noStrike" cap="none">
              <a:solidFill>
                <a:srgbClr val="538CD5"/>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resources</a:t>
            </a:r>
            <a:endParaRPr sz="1200" b="1" i="0" u="none" strike="noStrike" cap="none">
              <a:solidFill>
                <a:srgbClr val="000090"/>
              </a:solidFill>
              <a:latin typeface="Calibri"/>
              <a:ea typeface="Calibri"/>
              <a:cs typeface="Calibri"/>
              <a:sym typeface="Calibri"/>
            </a:endParaRPr>
          </a:p>
        </p:txBody>
      </p:sp>
      <p:sp>
        <p:nvSpPr>
          <p:cNvPr id="171" name="Google Shape;171;p52"/>
          <p:cNvSpPr txBox="1"/>
          <p:nvPr/>
        </p:nvSpPr>
        <p:spPr>
          <a:xfrm>
            <a:off x="1643903" y="194247"/>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172" name="Google Shape;172;p52" descr="IconHydrosphereSM.png"/>
          <p:cNvPicPr preferRelativeResize="0"/>
          <p:nvPr/>
        </p:nvPicPr>
        <p:blipFill rotWithShape="1">
          <a:blip r:embed="rId5">
            <a:alphaModFix/>
          </a:blip>
          <a:srcRect/>
          <a:stretch/>
        </p:blipFill>
        <p:spPr>
          <a:xfrm>
            <a:off x="3535656" y="264818"/>
            <a:ext cx="545060" cy="554609"/>
          </a:xfrm>
          <a:prstGeom prst="rect">
            <a:avLst/>
          </a:prstGeom>
          <a:noFill/>
          <a:ln>
            <a:noFill/>
          </a:ln>
          <a:effectLst>
            <a:outerShdw blurRad="292100" dist="139700" dir="2700000" algn="tl" rotWithShape="0">
              <a:srgbClr val="333333">
                <a:alpha val="63921"/>
              </a:srgbClr>
            </a:outerShdw>
          </a:effectLst>
        </p:spPr>
      </p:pic>
      <p:sp>
        <p:nvSpPr>
          <p:cNvPr id="173" name="Google Shape;173;p52"/>
          <p:cNvSpPr txBox="1"/>
          <p:nvPr/>
        </p:nvSpPr>
        <p:spPr>
          <a:xfrm>
            <a:off x="4193860" y="197539"/>
            <a:ext cx="3246011"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Using a Temperature Probe</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grpSp>
        <p:nvGrpSpPr>
          <p:cNvPr id="176" name="Google Shape;176;p54"/>
          <p:cNvGrpSpPr/>
          <p:nvPr/>
        </p:nvGrpSpPr>
        <p:grpSpPr>
          <a:xfrm>
            <a:off x="1445312" y="854228"/>
            <a:ext cx="1122067" cy="887461"/>
            <a:chOff x="1445312" y="854228"/>
            <a:chExt cx="1122067" cy="887461"/>
          </a:xfrm>
        </p:grpSpPr>
        <p:sp>
          <p:nvSpPr>
            <p:cNvPr id="177" name="Google Shape;177;p54"/>
            <p:cNvSpPr/>
            <p:nvPr/>
          </p:nvSpPr>
          <p:spPr>
            <a:xfrm>
              <a:off x="1445312" y="854228"/>
              <a:ext cx="1122067" cy="88746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p54"/>
            <p:cNvSpPr txBox="1"/>
            <p:nvPr/>
          </p:nvSpPr>
          <p:spPr>
            <a:xfrm>
              <a:off x="1587524" y="940377"/>
              <a:ext cx="853964"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How to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collect your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DATA</a:t>
              </a:r>
              <a:endParaRPr sz="1600" b="1" i="0" u="none" strike="noStrike" cap="none">
                <a:solidFill>
                  <a:srgbClr val="FFFFFF"/>
                </a:solidFill>
                <a:latin typeface="Calibri"/>
                <a:ea typeface="Calibri"/>
                <a:cs typeface="Calibri"/>
                <a:sym typeface="Calibri"/>
              </a:endParaRPr>
            </a:p>
          </p:txBody>
        </p:sp>
      </p:grpSp>
      <p:grpSp>
        <p:nvGrpSpPr>
          <p:cNvPr id="179" name="Google Shape;179;p54"/>
          <p:cNvGrpSpPr/>
          <p:nvPr/>
        </p:nvGrpSpPr>
        <p:grpSpPr>
          <a:xfrm>
            <a:off x="2932656" y="872333"/>
            <a:ext cx="1103962" cy="873141"/>
            <a:chOff x="2932656" y="872333"/>
            <a:chExt cx="1103962" cy="873141"/>
          </a:xfrm>
        </p:grpSpPr>
        <p:sp>
          <p:nvSpPr>
            <p:cNvPr id="180" name="Google Shape;180;p54"/>
            <p:cNvSpPr/>
            <p:nvPr/>
          </p:nvSpPr>
          <p:spPr>
            <a:xfrm>
              <a:off x="2932656" y="872333"/>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1" name="Google Shape;181;p54"/>
            <p:cNvSpPr txBox="1"/>
            <p:nvPr/>
          </p:nvSpPr>
          <p:spPr>
            <a:xfrm>
              <a:off x="3002417" y="965650"/>
              <a:ext cx="963412"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TIME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requirements</a:t>
              </a:r>
              <a:endParaRPr sz="1400" b="0" i="0" u="none" strike="noStrike" cap="none">
                <a:solidFill>
                  <a:srgbClr val="000000"/>
                </a:solidFill>
                <a:latin typeface="Arial"/>
                <a:ea typeface="Arial"/>
                <a:cs typeface="Arial"/>
                <a:sym typeface="Arial"/>
              </a:endParaRPr>
            </a:p>
          </p:txBody>
        </p:sp>
      </p:grpSp>
      <p:grpSp>
        <p:nvGrpSpPr>
          <p:cNvPr id="182" name="Google Shape;182;p54"/>
          <p:cNvGrpSpPr/>
          <p:nvPr/>
        </p:nvGrpSpPr>
        <p:grpSpPr>
          <a:xfrm>
            <a:off x="4418556" y="967979"/>
            <a:ext cx="1103962" cy="873141"/>
            <a:chOff x="4418556" y="967979"/>
            <a:chExt cx="1103962" cy="873141"/>
          </a:xfrm>
        </p:grpSpPr>
        <p:sp>
          <p:nvSpPr>
            <p:cNvPr id="183" name="Google Shape;183;p54"/>
            <p:cNvSpPr/>
            <p:nvPr/>
          </p:nvSpPr>
          <p:spPr>
            <a:xfrm>
              <a:off x="4418556" y="967979"/>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4" name="Google Shape;184;p54"/>
            <p:cNvSpPr txBox="1"/>
            <p:nvPr/>
          </p:nvSpPr>
          <p:spPr>
            <a:xfrm>
              <a:off x="4477907" y="1025602"/>
              <a:ext cx="1005403"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WHAT 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Water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Temperature?</a:t>
              </a:r>
              <a:endParaRPr sz="1400" b="0" i="0" u="none" strike="noStrike" cap="none">
                <a:solidFill>
                  <a:srgbClr val="000000"/>
                </a:solidFill>
                <a:latin typeface="Arial"/>
                <a:ea typeface="Arial"/>
                <a:cs typeface="Arial"/>
                <a:sym typeface="Arial"/>
              </a:endParaRPr>
            </a:p>
          </p:txBody>
        </p:sp>
      </p:grpSp>
      <p:grpSp>
        <p:nvGrpSpPr>
          <p:cNvPr id="185" name="Google Shape;185;p54"/>
          <p:cNvGrpSpPr/>
          <p:nvPr/>
        </p:nvGrpSpPr>
        <p:grpSpPr>
          <a:xfrm>
            <a:off x="1410627" y="2455123"/>
            <a:ext cx="1103962" cy="893063"/>
            <a:chOff x="1410627" y="2455123"/>
            <a:chExt cx="1103962" cy="893063"/>
          </a:xfrm>
        </p:grpSpPr>
        <p:sp>
          <p:nvSpPr>
            <p:cNvPr id="186" name="Google Shape;186;p54"/>
            <p:cNvSpPr/>
            <p:nvPr/>
          </p:nvSpPr>
          <p:spPr>
            <a:xfrm>
              <a:off x="1410627" y="2475045"/>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7" name="Google Shape;187;p54"/>
            <p:cNvSpPr txBox="1"/>
            <p:nvPr/>
          </p:nvSpPr>
          <p:spPr>
            <a:xfrm>
              <a:off x="1440510" y="2455123"/>
              <a:ext cx="1043174"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HOW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measurements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can help</a:t>
              </a:r>
              <a:endParaRPr sz="1400" b="0" i="0" u="none" strike="noStrike" cap="none">
                <a:solidFill>
                  <a:srgbClr val="000000"/>
                </a:solidFill>
                <a:latin typeface="Arial"/>
                <a:ea typeface="Arial"/>
                <a:cs typeface="Arial"/>
                <a:sym typeface="Arial"/>
              </a:endParaRPr>
            </a:p>
          </p:txBody>
        </p:sp>
      </p:grpSp>
      <p:grpSp>
        <p:nvGrpSpPr>
          <p:cNvPr id="188" name="Google Shape;188;p54"/>
          <p:cNvGrpSpPr/>
          <p:nvPr/>
        </p:nvGrpSpPr>
        <p:grpSpPr>
          <a:xfrm>
            <a:off x="2981189" y="2467920"/>
            <a:ext cx="1103962" cy="880267"/>
            <a:chOff x="2981189" y="2467920"/>
            <a:chExt cx="1103962" cy="880267"/>
          </a:xfrm>
        </p:grpSpPr>
        <p:sp>
          <p:nvSpPr>
            <p:cNvPr id="189" name="Google Shape;189;p54"/>
            <p:cNvSpPr/>
            <p:nvPr/>
          </p:nvSpPr>
          <p:spPr>
            <a:xfrm>
              <a:off x="2981189" y="2475046"/>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54"/>
            <p:cNvSpPr txBox="1"/>
            <p:nvPr/>
          </p:nvSpPr>
          <p:spPr>
            <a:xfrm>
              <a:off x="3144060" y="2467920"/>
              <a:ext cx="756036"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Enter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data 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website</a:t>
              </a:r>
              <a:endParaRPr sz="1400" b="0" i="0" u="none" strike="noStrike" cap="none">
                <a:solidFill>
                  <a:srgbClr val="000000"/>
                </a:solidFill>
                <a:latin typeface="Arial"/>
                <a:ea typeface="Arial"/>
                <a:cs typeface="Arial"/>
                <a:sym typeface="Arial"/>
              </a:endParaRPr>
            </a:p>
          </p:txBody>
        </p:sp>
      </p:grpSp>
      <p:grpSp>
        <p:nvGrpSpPr>
          <p:cNvPr id="191" name="Google Shape;191;p54"/>
          <p:cNvGrpSpPr/>
          <p:nvPr/>
        </p:nvGrpSpPr>
        <p:grpSpPr>
          <a:xfrm>
            <a:off x="4463231" y="2475168"/>
            <a:ext cx="1103962" cy="873141"/>
            <a:chOff x="4463231" y="2475168"/>
            <a:chExt cx="1103962" cy="873141"/>
          </a:xfrm>
        </p:grpSpPr>
        <p:sp>
          <p:nvSpPr>
            <p:cNvPr id="192" name="Google Shape;192;p54"/>
            <p:cNvSpPr/>
            <p:nvPr/>
          </p:nvSpPr>
          <p:spPr>
            <a:xfrm>
              <a:off x="4463231" y="2475168"/>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3" name="Google Shape;193;p54"/>
            <p:cNvSpPr txBox="1"/>
            <p:nvPr/>
          </p:nvSpPr>
          <p:spPr>
            <a:xfrm>
              <a:off x="4594786" y="2553957"/>
              <a:ext cx="86098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Understand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the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DATA</a:t>
              </a:r>
              <a:endParaRPr sz="1400" b="0" i="0" u="none" strike="noStrike" cap="none">
                <a:solidFill>
                  <a:srgbClr val="000000"/>
                </a:solidFill>
                <a:latin typeface="Arial"/>
                <a:ea typeface="Arial"/>
                <a:cs typeface="Arial"/>
                <a:sym typeface="Arial"/>
              </a:endParaRPr>
            </a:p>
          </p:txBody>
        </p:sp>
      </p:grpSp>
      <p:grpSp>
        <p:nvGrpSpPr>
          <p:cNvPr id="194" name="Google Shape;194;p54"/>
          <p:cNvGrpSpPr/>
          <p:nvPr/>
        </p:nvGrpSpPr>
        <p:grpSpPr>
          <a:xfrm>
            <a:off x="6010290" y="2485874"/>
            <a:ext cx="1103962" cy="873141"/>
            <a:chOff x="6010290" y="2485874"/>
            <a:chExt cx="1103962" cy="873141"/>
          </a:xfrm>
        </p:grpSpPr>
        <p:sp>
          <p:nvSpPr>
            <p:cNvPr id="195" name="Google Shape;195;p54"/>
            <p:cNvSpPr/>
            <p:nvPr/>
          </p:nvSpPr>
          <p:spPr>
            <a:xfrm>
              <a:off x="6010290" y="2485874"/>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6" name="Google Shape;196;p54"/>
            <p:cNvSpPr txBox="1"/>
            <p:nvPr/>
          </p:nvSpPr>
          <p:spPr>
            <a:xfrm>
              <a:off x="6166643" y="2510016"/>
              <a:ext cx="811396"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TEST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knowledge</a:t>
              </a:r>
              <a:endParaRPr sz="1400" b="0" i="0" u="none" strike="noStrike" cap="none">
                <a:solidFill>
                  <a:srgbClr val="000000"/>
                </a:solidFill>
                <a:latin typeface="Arial"/>
                <a:ea typeface="Arial"/>
                <a:cs typeface="Arial"/>
                <a:sym typeface="Arial"/>
              </a:endParaRPr>
            </a:p>
          </p:txBody>
        </p:sp>
      </p:grpSp>
      <p:grpSp>
        <p:nvGrpSpPr>
          <p:cNvPr id="197" name="Google Shape;197;p54"/>
          <p:cNvGrpSpPr/>
          <p:nvPr/>
        </p:nvGrpSpPr>
        <p:grpSpPr>
          <a:xfrm>
            <a:off x="5902565" y="945552"/>
            <a:ext cx="1103962" cy="879786"/>
            <a:chOff x="5902565" y="945552"/>
            <a:chExt cx="1103962" cy="879786"/>
          </a:xfrm>
        </p:grpSpPr>
        <p:sp>
          <p:nvSpPr>
            <p:cNvPr id="198" name="Google Shape;198;p54"/>
            <p:cNvSpPr/>
            <p:nvPr/>
          </p:nvSpPr>
          <p:spPr>
            <a:xfrm>
              <a:off x="5902565" y="952197"/>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54"/>
            <p:cNvSpPr txBox="1"/>
            <p:nvPr/>
          </p:nvSpPr>
          <p:spPr>
            <a:xfrm>
              <a:off x="5985565" y="945552"/>
              <a:ext cx="958109"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collect water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Salinity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 data?</a:t>
              </a:r>
              <a:endParaRPr sz="1400" b="0" i="0" u="none" strike="noStrike" cap="none">
                <a:solidFill>
                  <a:srgbClr val="000000"/>
                </a:solidFill>
                <a:latin typeface="Arial"/>
                <a:ea typeface="Arial"/>
                <a:cs typeface="Arial"/>
                <a:sym typeface="Arial"/>
              </a:endParaRPr>
            </a:p>
          </p:txBody>
        </p:sp>
      </p:grpSp>
      <p:grpSp>
        <p:nvGrpSpPr>
          <p:cNvPr id="200" name="Google Shape;200;p54"/>
          <p:cNvGrpSpPr/>
          <p:nvPr/>
        </p:nvGrpSpPr>
        <p:grpSpPr>
          <a:xfrm>
            <a:off x="1375335" y="3781280"/>
            <a:ext cx="1103962" cy="873141"/>
            <a:chOff x="1375335" y="3781280"/>
            <a:chExt cx="1103962" cy="873141"/>
          </a:xfrm>
        </p:grpSpPr>
        <p:sp>
          <p:nvSpPr>
            <p:cNvPr id="201" name="Google Shape;201;p54"/>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2" name="Google Shape;202;p54"/>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grpSp>
        <p:nvGrpSpPr>
          <p:cNvPr id="203" name="Google Shape;203;p54"/>
          <p:cNvGrpSpPr/>
          <p:nvPr/>
        </p:nvGrpSpPr>
        <p:grpSpPr>
          <a:xfrm>
            <a:off x="3144060" y="3786557"/>
            <a:ext cx="1103962" cy="873142"/>
            <a:chOff x="3144060" y="3786557"/>
            <a:chExt cx="1103962" cy="873142"/>
          </a:xfrm>
        </p:grpSpPr>
        <p:sp>
          <p:nvSpPr>
            <p:cNvPr id="204" name="Google Shape;204;p54"/>
            <p:cNvSpPr/>
            <p:nvPr/>
          </p:nvSpPr>
          <p:spPr>
            <a:xfrm>
              <a:off x="3144060" y="3786557"/>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5" name="Google Shape;205;p54"/>
            <p:cNvSpPr txBox="1"/>
            <p:nvPr/>
          </p:nvSpPr>
          <p:spPr>
            <a:xfrm>
              <a:off x="3253648" y="3905646"/>
              <a:ext cx="904934" cy="75405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perspectives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FFFFFF"/>
                </a:solidFill>
                <a:latin typeface="Calibri"/>
                <a:ea typeface="Calibri"/>
                <a:cs typeface="Calibri"/>
                <a:sym typeface="Calibri"/>
              </a:endParaRPr>
            </a:p>
          </p:txBody>
        </p:sp>
      </p:grpSp>
      <p:grpSp>
        <p:nvGrpSpPr>
          <p:cNvPr id="206" name="Google Shape;206;p54"/>
          <p:cNvGrpSpPr/>
          <p:nvPr/>
        </p:nvGrpSpPr>
        <p:grpSpPr>
          <a:xfrm>
            <a:off x="4787671" y="3863282"/>
            <a:ext cx="1103962" cy="873142"/>
            <a:chOff x="4787671" y="3863282"/>
            <a:chExt cx="1103962" cy="873142"/>
          </a:xfrm>
        </p:grpSpPr>
        <p:sp>
          <p:nvSpPr>
            <p:cNvPr id="207" name="Google Shape;207;p54"/>
            <p:cNvSpPr/>
            <p:nvPr/>
          </p:nvSpPr>
          <p:spPr>
            <a:xfrm>
              <a:off x="4787671"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 name="Google Shape;208;p54"/>
            <p:cNvSpPr txBox="1"/>
            <p:nvPr/>
          </p:nvSpPr>
          <p:spPr>
            <a:xfrm>
              <a:off x="4923968" y="3982371"/>
              <a:ext cx="851515"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SPECIES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grpSp>
        <p:nvGrpSpPr>
          <p:cNvPr id="209" name="Google Shape;209;p54"/>
          <p:cNvGrpSpPr/>
          <p:nvPr/>
        </p:nvGrpSpPr>
        <p:grpSpPr>
          <a:xfrm>
            <a:off x="6285205" y="3863282"/>
            <a:ext cx="1103962" cy="873142"/>
            <a:chOff x="6285205" y="3863282"/>
            <a:chExt cx="1103962" cy="873142"/>
          </a:xfrm>
        </p:grpSpPr>
        <p:sp>
          <p:nvSpPr>
            <p:cNvPr id="210" name="Google Shape;210;p54"/>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1" name="Google Shape;211;p54"/>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grpSp>
        <p:nvGrpSpPr>
          <p:cNvPr id="212" name="Google Shape;212;p54"/>
          <p:cNvGrpSpPr/>
          <p:nvPr/>
        </p:nvGrpSpPr>
        <p:grpSpPr>
          <a:xfrm>
            <a:off x="1375335" y="4888824"/>
            <a:ext cx="1103962" cy="873142"/>
            <a:chOff x="1375335" y="4888824"/>
            <a:chExt cx="1103962" cy="873142"/>
          </a:xfrm>
        </p:grpSpPr>
        <p:sp>
          <p:nvSpPr>
            <p:cNvPr id="213" name="Google Shape;213;p54"/>
            <p:cNvSpPr/>
            <p:nvPr/>
          </p:nvSpPr>
          <p:spPr>
            <a:xfrm>
              <a:off x="1375335" y="4888824"/>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4" name="Google Shape;214;p54"/>
            <p:cNvSpPr txBox="1"/>
            <p:nvPr/>
          </p:nvSpPr>
          <p:spPr>
            <a:xfrm>
              <a:off x="1568782" y="5007913"/>
              <a:ext cx="737214"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definition</a:t>
              </a:r>
              <a:endParaRPr sz="1600" b="1" i="0" u="none" strike="noStrike" cap="none">
                <a:solidFill>
                  <a:srgbClr val="FFFFFF"/>
                </a:solidFill>
                <a:latin typeface="Calibri"/>
                <a:ea typeface="Calibri"/>
                <a:cs typeface="Calibri"/>
                <a:sym typeface="Calibri"/>
              </a:endParaRPr>
            </a:p>
          </p:txBody>
        </p:sp>
      </p:grpSp>
      <p:grpSp>
        <p:nvGrpSpPr>
          <p:cNvPr id="215" name="Google Shape;215;p54"/>
          <p:cNvGrpSpPr/>
          <p:nvPr/>
        </p:nvGrpSpPr>
        <p:grpSpPr>
          <a:xfrm>
            <a:off x="4838174" y="5007913"/>
            <a:ext cx="1172116" cy="873142"/>
            <a:chOff x="4838174" y="5007913"/>
            <a:chExt cx="1172116" cy="873142"/>
          </a:xfrm>
        </p:grpSpPr>
        <p:sp>
          <p:nvSpPr>
            <p:cNvPr id="216" name="Google Shape;216;p54"/>
            <p:cNvSpPr/>
            <p:nvPr/>
          </p:nvSpPr>
          <p:spPr>
            <a:xfrm>
              <a:off x="4862177" y="5007913"/>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7" name="Google Shape;217;p54"/>
            <p:cNvSpPr txBox="1"/>
            <p:nvPr/>
          </p:nvSpPr>
          <p:spPr>
            <a:xfrm>
              <a:off x="4838174" y="5232832"/>
              <a:ext cx="1172116"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MATERIALS</a:t>
              </a:r>
              <a:endParaRPr sz="1400" b="0" i="0" u="none" strike="noStrike" cap="none">
                <a:solidFill>
                  <a:srgbClr val="000000"/>
                </a:solidFill>
                <a:latin typeface="Arial"/>
                <a:ea typeface="Arial"/>
                <a:cs typeface="Arial"/>
                <a:sym typeface="Arial"/>
              </a:endParaRPr>
            </a:p>
          </p:txBody>
        </p:sp>
      </p:grpSp>
      <p:grpSp>
        <p:nvGrpSpPr>
          <p:cNvPr id="218" name="Google Shape;218;p54"/>
          <p:cNvGrpSpPr/>
          <p:nvPr/>
        </p:nvGrpSpPr>
        <p:grpSpPr>
          <a:xfrm>
            <a:off x="3038859" y="4998979"/>
            <a:ext cx="1103962" cy="873142"/>
            <a:chOff x="3038859" y="4998979"/>
            <a:chExt cx="1103962" cy="873142"/>
          </a:xfrm>
        </p:grpSpPr>
        <p:sp>
          <p:nvSpPr>
            <p:cNvPr id="219" name="Google Shape;219;p54"/>
            <p:cNvSpPr/>
            <p:nvPr/>
          </p:nvSpPr>
          <p:spPr>
            <a:xfrm>
              <a:off x="3038859" y="4998979"/>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0" name="Google Shape;220;p54"/>
            <p:cNvSpPr txBox="1"/>
            <p:nvPr/>
          </p:nvSpPr>
          <p:spPr>
            <a:xfrm>
              <a:off x="3078977" y="5149817"/>
              <a:ext cx="104387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PLOTTING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Your site</a:t>
              </a:r>
              <a:endParaRPr sz="1600" b="1" i="0" u="none" strike="noStrike" cap="none">
                <a:solidFill>
                  <a:srgbClr val="FFFFFF"/>
                </a:solidFill>
                <a:latin typeface="Calibri"/>
                <a:ea typeface="Calibri"/>
                <a:cs typeface="Calibri"/>
                <a:sym typeface="Calibri"/>
              </a:endParaRPr>
            </a:p>
          </p:txBody>
        </p:sp>
      </p:grpSp>
      <p:pic>
        <p:nvPicPr>
          <p:cNvPr id="221" name="Google Shape;221;p54" descr="1_LinkICON_8_14_15.png">
            <a:hlinkClick r:id="rId3"/>
          </p:cNvPr>
          <p:cNvPicPr preferRelativeResize="0"/>
          <p:nvPr/>
        </p:nvPicPr>
        <p:blipFill rotWithShape="1">
          <a:blip r:embed="rId4">
            <a:alphaModFix/>
          </a:blip>
          <a:srcRect/>
          <a:stretch/>
        </p:blipFill>
        <p:spPr>
          <a:xfrm>
            <a:off x="7462157" y="1031436"/>
            <a:ext cx="430755" cy="430755"/>
          </a:xfrm>
          <a:prstGeom prst="rect">
            <a:avLst/>
          </a:prstGeom>
          <a:noFill/>
          <a:ln>
            <a:noFill/>
          </a:ln>
          <a:effectLst>
            <a:outerShdw blurRad="292100" dist="139700" dir="2700000" algn="tl" rotWithShape="0">
              <a:srgbClr val="333333">
                <a:alpha val="63921"/>
              </a:srgbClr>
            </a:outerShdw>
          </a:effectLst>
        </p:spPr>
      </p:pic>
      <p:pic>
        <p:nvPicPr>
          <p:cNvPr id="222" name="Google Shape;222;p54" descr="1_AttentionICON_8_14_15.png"/>
          <p:cNvPicPr preferRelativeResize="0"/>
          <p:nvPr/>
        </p:nvPicPr>
        <p:blipFill rotWithShape="1">
          <a:blip r:embed="rId5">
            <a:alphaModFix/>
          </a:blip>
          <a:srcRect/>
          <a:stretch/>
        </p:blipFill>
        <p:spPr>
          <a:xfrm>
            <a:off x="8284653" y="1052814"/>
            <a:ext cx="399410" cy="409377"/>
          </a:xfrm>
          <a:prstGeom prst="rect">
            <a:avLst/>
          </a:prstGeom>
          <a:noFill/>
          <a:ln>
            <a:noFill/>
          </a:ln>
          <a:effectLst>
            <a:outerShdw blurRad="292100" dist="139700" dir="2700000" algn="tl" rotWithShape="0">
              <a:srgbClr val="333333">
                <a:alpha val="63921"/>
              </a:srgbClr>
            </a:outerShdw>
          </a:effectLst>
        </p:spPr>
      </p:pic>
    </p:spTree>
  </p:cSld>
  <p:clrMap bg1="lt1" tx1="dk1" bg2="dk2" tx2="lt2" accent1="accent1" accent2="accent2" accent3="accent3" accent4="accent4" accent5="accent5" accent6="accent6" hlink="hlink" folHlink="folHlink"/>
  <p:sldLayoutIdLst>
    <p:sldLayoutId id="214748367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
        <p:cNvGrpSpPr/>
        <p:nvPr/>
      </p:nvGrpSpPr>
      <p:grpSpPr>
        <a:xfrm>
          <a:off x="0" y="0"/>
          <a:ext cx="0" cy="0"/>
          <a:chOff x="0" y="0"/>
          <a:chExt cx="0" cy="0"/>
        </a:xfrm>
      </p:grpSpPr>
      <p:pic>
        <p:nvPicPr>
          <p:cNvPr id="24" name="Google Shape;24;p28"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pic>
        <p:nvPicPr>
          <p:cNvPr id="25" name="Google Shape;25;p28"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sp>
        <p:nvSpPr>
          <p:cNvPr id="26" name="Google Shape;26;p28"/>
          <p:cNvSpPr txBox="1"/>
          <p:nvPr/>
        </p:nvSpPr>
        <p:spPr>
          <a:xfrm>
            <a:off x="1643903" y="194247"/>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27" name="Google Shape;27;p28" descr="IconHydrosphereSM.png"/>
          <p:cNvPicPr preferRelativeResize="0"/>
          <p:nvPr/>
        </p:nvPicPr>
        <p:blipFill rotWithShape="1">
          <a:blip r:embed="rId4">
            <a:alphaModFix/>
          </a:blip>
          <a:srcRect/>
          <a:stretch/>
        </p:blipFill>
        <p:spPr>
          <a:xfrm>
            <a:off x="3535656" y="264818"/>
            <a:ext cx="545060" cy="554609"/>
          </a:xfrm>
          <a:prstGeom prst="rect">
            <a:avLst/>
          </a:prstGeom>
          <a:noFill/>
          <a:ln>
            <a:noFill/>
          </a:ln>
          <a:effectLst>
            <a:outerShdw blurRad="292100" dist="139700" dir="2700000" algn="tl" rotWithShape="0">
              <a:srgbClr val="333333">
                <a:alpha val="63921"/>
              </a:srgbClr>
            </a:outerShdw>
          </a:effectLst>
        </p:spPr>
      </p:pic>
      <p:pic>
        <p:nvPicPr>
          <p:cNvPr id="28" name="Google Shape;28;p28"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3921"/>
              </a:srgbClr>
            </a:outerShdw>
          </a:effectLst>
        </p:spPr>
      </p:pic>
      <p:sp>
        <p:nvSpPr>
          <p:cNvPr id="29" name="Google Shape;29;p28"/>
          <p:cNvSpPr/>
          <p:nvPr/>
        </p:nvSpPr>
        <p:spPr>
          <a:xfrm>
            <a:off x="2" y="1219646"/>
            <a:ext cx="1164169" cy="5262939"/>
          </a:xfrm>
          <a:prstGeom prst="rect">
            <a:avLst/>
          </a:prstGeom>
          <a:noFill/>
          <a:ln>
            <a:noFill/>
          </a:ln>
        </p:spPr>
        <p:txBody>
          <a:bodyPr spcFirstLastPara="1" wrap="square" lIns="91425" tIns="45700" rIns="91425" bIns="45700" anchor="t" anchorCtr="0">
            <a:spAutoFit/>
          </a:bodyPr>
          <a:lstStyle/>
          <a:p>
            <a:pPr marL="228600" marR="0" lvl="0" indent="-228600" algn="l" rtl="0">
              <a:lnSpc>
                <a:spcPct val="100000"/>
              </a:lnSpc>
              <a:spcBef>
                <a:spcPts val="0"/>
              </a:spcBef>
              <a:spcAft>
                <a:spcPts val="0"/>
              </a:spcAft>
              <a:buClr>
                <a:srgbClr val="000072"/>
              </a:buClr>
              <a:buSzPts val="1200"/>
              <a:buFont typeface="Calibri"/>
              <a:buAutoNum type="alphaUcPeriod"/>
            </a:pPr>
            <a:r>
              <a:rPr lang="en-US" sz="1200" b="1" i="0" u="none" strike="noStrike" cap="none">
                <a:solidFill>
                  <a:srgbClr val="000072"/>
                </a:solidFill>
                <a:latin typeface="Calibri"/>
                <a:ea typeface="Calibri"/>
                <a:cs typeface="Calibri"/>
                <a:sym typeface="Calibri"/>
              </a:rPr>
              <a:t>What is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72"/>
              </a:buClr>
              <a:buSzPts val="1200"/>
              <a:buFont typeface="Calibri"/>
              <a:buNone/>
            </a:pPr>
            <a:r>
              <a:rPr lang="en-US" sz="1200" b="1" i="0" u="none" strike="noStrike" cap="none">
                <a:solidFill>
                  <a:srgbClr val="000072"/>
                </a:solidFill>
                <a:latin typeface="Calibri"/>
                <a:ea typeface="Calibri"/>
                <a:cs typeface="Calibri"/>
                <a:sym typeface="Calibri"/>
              </a:rPr>
              <a:t>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temperate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 </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30" name="Google Shape;30;p28"/>
          <p:cNvSpPr txBox="1"/>
          <p:nvPr/>
        </p:nvSpPr>
        <p:spPr>
          <a:xfrm>
            <a:off x="4193860" y="197539"/>
            <a:ext cx="3246011"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Using a Temperature Probe</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31" name="Google Shape;31;p28"/>
          <p:cNvGrpSpPr/>
          <p:nvPr/>
        </p:nvGrpSpPr>
        <p:grpSpPr>
          <a:xfrm>
            <a:off x="7860610" y="68544"/>
            <a:ext cx="1103962" cy="873141"/>
            <a:chOff x="4418556" y="967979"/>
            <a:chExt cx="1103962" cy="873141"/>
          </a:xfrm>
        </p:grpSpPr>
        <p:sp>
          <p:nvSpPr>
            <p:cNvPr id="32" name="Google Shape;32;p28"/>
            <p:cNvSpPr/>
            <p:nvPr/>
          </p:nvSpPr>
          <p:spPr>
            <a:xfrm>
              <a:off x="4418556" y="967979"/>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 name="Google Shape;33;p28"/>
            <p:cNvSpPr txBox="1"/>
            <p:nvPr/>
          </p:nvSpPr>
          <p:spPr>
            <a:xfrm>
              <a:off x="4477910" y="1025602"/>
              <a:ext cx="1005403"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WHAT 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Water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Temperature?</a:t>
              </a:r>
              <a:endParaRPr sz="1400" b="0" i="0" u="none" strike="noStrike" cap="none">
                <a:solidFill>
                  <a:srgbClr val="000000"/>
                </a:solidFill>
                <a:latin typeface="Arial"/>
                <a:ea typeface="Arial"/>
                <a:cs typeface="Arial"/>
                <a:sym typeface="Arial"/>
              </a:endParaRPr>
            </a:p>
          </p:txBody>
        </p:sp>
      </p:grpSp>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
        <p:cNvGrpSpPr/>
        <p:nvPr/>
      </p:nvGrpSpPr>
      <p:grpSpPr>
        <a:xfrm>
          <a:off x="0" y="0"/>
          <a:ext cx="0" cy="0"/>
          <a:chOff x="0" y="0"/>
          <a:chExt cx="0" cy="0"/>
        </a:xfrm>
      </p:grpSpPr>
      <p:pic>
        <p:nvPicPr>
          <p:cNvPr id="36" name="Google Shape;36;p30"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pic>
        <p:nvPicPr>
          <p:cNvPr id="37" name="Google Shape;37;p30"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38" name="Google Shape;38;p30"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3921"/>
              </a:srgbClr>
            </a:outerShdw>
          </a:effectLst>
        </p:spPr>
      </p:pic>
      <p:grpSp>
        <p:nvGrpSpPr>
          <p:cNvPr id="39" name="Google Shape;39;p30"/>
          <p:cNvGrpSpPr/>
          <p:nvPr/>
        </p:nvGrpSpPr>
        <p:grpSpPr>
          <a:xfrm>
            <a:off x="7731995" y="62183"/>
            <a:ext cx="1103962" cy="879786"/>
            <a:chOff x="5902565" y="945552"/>
            <a:chExt cx="1103962" cy="879786"/>
          </a:xfrm>
        </p:grpSpPr>
        <p:sp>
          <p:nvSpPr>
            <p:cNvPr id="40" name="Google Shape;40;p30"/>
            <p:cNvSpPr/>
            <p:nvPr/>
          </p:nvSpPr>
          <p:spPr>
            <a:xfrm>
              <a:off x="5902565" y="952197"/>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0"/>
            <p:cNvSpPr txBox="1"/>
            <p:nvPr/>
          </p:nvSpPr>
          <p:spPr>
            <a:xfrm>
              <a:off x="5993111" y="945552"/>
              <a:ext cx="943024"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Collect water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temperature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Data?</a:t>
              </a:r>
              <a:endParaRPr sz="1400" b="0" i="0" u="none" strike="noStrike" cap="none">
                <a:solidFill>
                  <a:srgbClr val="000000"/>
                </a:solidFill>
                <a:latin typeface="Arial"/>
                <a:ea typeface="Arial"/>
                <a:cs typeface="Arial"/>
                <a:sym typeface="Arial"/>
              </a:endParaRPr>
            </a:p>
          </p:txBody>
        </p:sp>
      </p:grpSp>
      <p:sp>
        <p:nvSpPr>
          <p:cNvPr id="42" name="Google Shape;42;p30"/>
          <p:cNvSpPr/>
          <p:nvPr/>
        </p:nvSpPr>
        <p:spPr>
          <a:xfrm>
            <a:off x="2" y="1219646"/>
            <a:ext cx="1164169" cy="5447644"/>
          </a:xfrm>
          <a:prstGeom prst="rect">
            <a:avLst/>
          </a:prstGeom>
          <a:noFill/>
          <a:ln>
            <a:noFill/>
          </a:ln>
        </p:spPr>
        <p:txBody>
          <a:bodyPr spcFirstLastPara="1" wrap="square" lIns="91425" tIns="45700" rIns="91425" bIns="45700" anchor="t" anchorCtr="0">
            <a:spAutoFit/>
          </a:bodyPr>
          <a:lstStyle/>
          <a:p>
            <a:pPr marL="228600" marR="0" lvl="0" indent="-228600" algn="l" rtl="0">
              <a:lnSpc>
                <a:spcPct val="100000"/>
              </a:lnSpc>
              <a:spcBef>
                <a:spcPts val="0"/>
              </a:spcBef>
              <a:spcAft>
                <a:spcPts val="0"/>
              </a:spcAft>
              <a:buClr>
                <a:srgbClr val="8CB3E3"/>
              </a:buClr>
              <a:buSzPts val="1200"/>
              <a:buFont typeface="Calibri"/>
              <a:buAutoNum type="alphaUcPeriod"/>
            </a:pPr>
            <a:r>
              <a:rPr lang="en-US" sz="1200" b="1" i="0" u="none" strike="noStrike" cap="none">
                <a:solidFill>
                  <a:srgbClr val="8CB3E3"/>
                </a:solidFill>
                <a:latin typeface="Calibri"/>
                <a:ea typeface="Calibri"/>
                <a:cs typeface="Calibri"/>
                <a:sym typeface="Calibri"/>
              </a:rPr>
              <a:t>What is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8CB3E3"/>
              </a:buClr>
              <a:buSzPts val="1200"/>
              <a:buFont typeface="Calibri"/>
              <a:buNone/>
            </a:pPr>
            <a:r>
              <a:rPr lang="en-US" sz="1200" b="1" i="0" u="none" strike="noStrike" cap="none">
                <a:solidFill>
                  <a:srgbClr val="8CB3E3"/>
                </a:solidFill>
                <a:latin typeface="Calibri"/>
                <a:ea typeface="Calibri"/>
                <a:cs typeface="Calibri"/>
                <a:sym typeface="Calibri"/>
              </a:rPr>
              <a:t>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B. Why collect water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temperate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 </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43" name="Google Shape;43;p30"/>
          <p:cNvSpPr txBox="1"/>
          <p:nvPr/>
        </p:nvSpPr>
        <p:spPr>
          <a:xfrm>
            <a:off x="1643903" y="194247"/>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44" name="Google Shape;44;p30" descr="IconHydrosphereSM.png"/>
          <p:cNvPicPr preferRelativeResize="0"/>
          <p:nvPr/>
        </p:nvPicPr>
        <p:blipFill rotWithShape="1">
          <a:blip r:embed="rId5">
            <a:alphaModFix/>
          </a:blip>
          <a:srcRect/>
          <a:stretch/>
        </p:blipFill>
        <p:spPr>
          <a:xfrm>
            <a:off x="3535656" y="264818"/>
            <a:ext cx="545060" cy="554609"/>
          </a:xfrm>
          <a:prstGeom prst="rect">
            <a:avLst/>
          </a:prstGeom>
          <a:noFill/>
          <a:ln>
            <a:noFill/>
          </a:ln>
          <a:effectLst>
            <a:outerShdw blurRad="292100" dist="139700" dir="2700000" algn="tl" rotWithShape="0">
              <a:srgbClr val="333333">
                <a:alpha val="63921"/>
              </a:srgbClr>
            </a:outerShdw>
          </a:effectLst>
        </p:spPr>
      </p:pic>
      <p:sp>
        <p:nvSpPr>
          <p:cNvPr id="45" name="Google Shape;45;p30"/>
          <p:cNvSpPr txBox="1"/>
          <p:nvPr/>
        </p:nvSpPr>
        <p:spPr>
          <a:xfrm>
            <a:off x="4193860" y="197539"/>
            <a:ext cx="3246011"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Using a Temperature Probe</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
        <p:cNvGrpSpPr/>
        <p:nvPr/>
      </p:nvGrpSpPr>
      <p:grpSpPr>
        <a:xfrm>
          <a:off x="0" y="0"/>
          <a:ext cx="0" cy="0"/>
          <a:chOff x="0" y="0"/>
          <a:chExt cx="0" cy="0"/>
        </a:xfrm>
      </p:grpSpPr>
      <p:pic>
        <p:nvPicPr>
          <p:cNvPr id="48" name="Google Shape;48;p32"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49" name="Google Shape;49;p32"/>
          <p:cNvGrpSpPr/>
          <p:nvPr/>
        </p:nvGrpSpPr>
        <p:grpSpPr>
          <a:xfrm>
            <a:off x="7912579" y="51272"/>
            <a:ext cx="1103962" cy="893063"/>
            <a:chOff x="1410627" y="2455123"/>
            <a:chExt cx="1103962" cy="893063"/>
          </a:xfrm>
        </p:grpSpPr>
        <p:sp>
          <p:nvSpPr>
            <p:cNvPr id="50" name="Google Shape;50;p32"/>
            <p:cNvSpPr/>
            <p:nvPr/>
          </p:nvSpPr>
          <p:spPr>
            <a:xfrm>
              <a:off x="1410627" y="2475045"/>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1" name="Google Shape;51;p32"/>
            <p:cNvSpPr txBox="1"/>
            <p:nvPr/>
          </p:nvSpPr>
          <p:spPr>
            <a:xfrm>
              <a:off x="1440510" y="2455123"/>
              <a:ext cx="1043174"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HOW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measurements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can help</a:t>
              </a:r>
              <a:endParaRPr sz="1400" b="0" i="0" u="none" strike="noStrike" cap="none">
                <a:solidFill>
                  <a:srgbClr val="000000"/>
                </a:solidFill>
                <a:latin typeface="Arial"/>
                <a:ea typeface="Arial"/>
                <a:cs typeface="Arial"/>
                <a:sym typeface="Arial"/>
              </a:endParaRPr>
            </a:p>
          </p:txBody>
        </p:sp>
      </p:grpSp>
      <p:pic>
        <p:nvPicPr>
          <p:cNvPr id="52" name="Google Shape;52;p32"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53" name="Google Shape;53;p32"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3921"/>
              </a:srgbClr>
            </a:outerShdw>
          </a:effectLst>
        </p:spPr>
      </p:pic>
      <p:sp>
        <p:nvSpPr>
          <p:cNvPr id="54" name="Google Shape;54;p32"/>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C. How your measurements can help</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55" name="Google Shape;55;p32"/>
          <p:cNvSpPr txBox="1"/>
          <p:nvPr/>
        </p:nvSpPr>
        <p:spPr>
          <a:xfrm>
            <a:off x="1643903" y="194247"/>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56" name="Google Shape;56;p32" descr="IconHydrosphereSM.png"/>
          <p:cNvPicPr preferRelativeResize="0"/>
          <p:nvPr/>
        </p:nvPicPr>
        <p:blipFill rotWithShape="1">
          <a:blip r:embed="rId5">
            <a:alphaModFix/>
          </a:blip>
          <a:srcRect/>
          <a:stretch/>
        </p:blipFill>
        <p:spPr>
          <a:xfrm>
            <a:off x="3535656" y="264818"/>
            <a:ext cx="545060" cy="554609"/>
          </a:xfrm>
          <a:prstGeom prst="rect">
            <a:avLst/>
          </a:prstGeom>
          <a:noFill/>
          <a:ln>
            <a:noFill/>
          </a:ln>
          <a:effectLst>
            <a:outerShdw blurRad="292100" dist="139700" dir="2700000" algn="tl" rotWithShape="0">
              <a:srgbClr val="333333">
                <a:alpha val="63921"/>
              </a:srgbClr>
            </a:outerShdw>
          </a:effectLst>
        </p:spPr>
      </p:pic>
      <p:sp>
        <p:nvSpPr>
          <p:cNvPr id="57" name="Google Shape;57;p32"/>
          <p:cNvSpPr txBox="1"/>
          <p:nvPr/>
        </p:nvSpPr>
        <p:spPr>
          <a:xfrm>
            <a:off x="4193860" y="197539"/>
            <a:ext cx="3246011"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Using a Temperature Probe</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
        <p:cNvGrpSpPr/>
        <p:nvPr/>
      </p:nvGrpSpPr>
      <p:grpSpPr>
        <a:xfrm>
          <a:off x="0" y="0"/>
          <a:ext cx="0" cy="0"/>
          <a:chOff x="0" y="0"/>
          <a:chExt cx="0" cy="0"/>
        </a:xfrm>
      </p:grpSpPr>
      <p:pic>
        <p:nvPicPr>
          <p:cNvPr id="60" name="Google Shape;60;p34"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61" name="Google Shape;61;p34"/>
          <p:cNvGrpSpPr/>
          <p:nvPr/>
        </p:nvGrpSpPr>
        <p:grpSpPr>
          <a:xfrm>
            <a:off x="7884711" y="43872"/>
            <a:ext cx="1122067" cy="887461"/>
            <a:chOff x="1445312" y="854228"/>
            <a:chExt cx="1122067" cy="887461"/>
          </a:xfrm>
        </p:grpSpPr>
        <p:sp>
          <p:nvSpPr>
            <p:cNvPr id="62" name="Google Shape;62;p34"/>
            <p:cNvSpPr/>
            <p:nvPr/>
          </p:nvSpPr>
          <p:spPr>
            <a:xfrm>
              <a:off x="1445312" y="854228"/>
              <a:ext cx="1122067" cy="88746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 name="Google Shape;63;p34"/>
            <p:cNvSpPr txBox="1"/>
            <p:nvPr/>
          </p:nvSpPr>
          <p:spPr>
            <a:xfrm>
              <a:off x="1587524" y="940377"/>
              <a:ext cx="853964"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How to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collect your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DATA</a:t>
              </a:r>
              <a:endParaRPr sz="1600" b="1" i="0" u="none" strike="noStrike" cap="none">
                <a:solidFill>
                  <a:srgbClr val="FFFFFF"/>
                </a:solidFill>
                <a:latin typeface="Calibri"/>
                <a:ea typeface="Calibri"/>
                <a:cs typeface="Calibri"/>
                <a:sym typeface="Calibri"/>
              </a:endParaRPr>
            </a:p>
          </p:txBody>
        </p:sp>
      </p:grpSp>
      <p:pic>
        <p:nvPicPr>
          <p:cNvPr id="64" name="Google Shape;64;p34"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65" name="Google Shape;65;p34"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3921"/>
              </a:srgbClr>
            </a:outerShdw>
          </a:effectLst>
        </p:spPr>
      </p:pic>
      <p:sp>
        <p:nvSpPr>
          <p:cNvPr id="66" name="Google Shape;66;p34"/>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D. How to collect your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67" name="Google Shape;67;p34"/>
          <p:cNvSpPr txBox="1"/>
          <p:nvPr/>
        </p:nvSpPr>
        <p:spPr>
          <a:xfrm>
            <a:off x="1643903" y="194247"/>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68" name="Google Shape;68;p34" descr="IconHydrosphereSM.png"/>
          <p:cNvPicPr preferRelativeResize="0"/>
          <p:nvPr/>
        </p:nvPicPr>
        <p:blipFill rotWithShape="1">
          <a:blip r:embed="rId5">
            <a:alphaModFix/>
          </a:blip>
          <a:srcRect/>
          <a:stretch/>
        </p:blipFill>
        <p:spPr>
          <a:xfrm>
            <a:off x="3535656" y="264818"/>
            <a:ext cx="545060" cy="554609"/>
          </a:xfrm>
          <a:prstGeom prst="rect">
            <a:avLst/>
          </a:prstGeom>
          <a:noFill/>
          <a:ln>
            <a:noFill/>
          </a:ln>
          <a:effectLst>
            <a:outerShdw blurRad="292100" dist="139700" dir="2700000" algn="tl" rotWithShape="0">
              <a:srgbClr val="333333">
                <a:alpha val="63921"/>
              </a:srgbClr>
            </a:outerShdw>
          </a:effectLst>
        </p:spPr>
      </p:pic>
      <p:sp>
        <p:nvSpPr>
          <p:cNvPr id="69" name="Google Shape;69;p34"/>
          <p:cNvSpPr txBox="1"/>
          <p:nvPr/>
        </p:nvSpPr>
        <p:spPr>
          <a:xfrm>
            <a:off x="4193860" y="197539"/>
            <a:ext cx="3246011"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Using a Temperature Probe</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1"/>
        <p:cNvGrpSpPr/>
        <p:nvPr/>
      </p:nvGrpSpPr>
      <p:grpSpPr>
        <a:xfrm>
          <a:off x="0" y="0"/>
          <a:ext cx="0" cy="0"/>
          <a:chOff x="0" y="0"/>
          <a:chExt cx="0" cy="0"/>
        </a:xfrm>
      </p:grpSpPr>
      <p:pic>
        <p:nvPicPr>
          <p:cNvPr id="72" name="Google Shape;72;p36"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73" name="Google Shape;73;p36"/>
          <p:cNvGrpSpPr/>
          <p:nvPr/>
        </p:nvGrpSpPr>
        <p:grpSpPr>
          <a:xfrm>
            <a:off x="7948933" y="51272"/>
            <a:ext cx="1103962" cy="880267"/>
            <a:chOff x="2981189" y="2467920"/>
            <a:chExt cx="1103962" cy="880267"/>
          </a:xfrm>
        </p:grpSpPr>
        <p:sp>
          <p:nvSpPr>
            <p:cNvPr id="74" name="Google Shape;74;p36"/>
            <p:cNvSpPr/>
            <p:nvPr/>
          </p:nvSpPr>
          <p:spPr>
            <a:xfrm>
              <a:off x="2981189" y="2475046"/>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5" name="Google Shape;75;p36"/>
            <p:cNvSpPr txBox="1"/>
            <p:nvPr/>
          </p:nvSpPr>
          <p:spPr>
            <a:xfrm>
              <a:off x="3144060" y="2467920"/>
              <a:ext cx="756036"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Enter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data 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website</a:t>
              </a:r>
              <a:endParaRPr sz="1400" b="0" i="0" u="none" strike="noStrike" cap="none">
                <a:solidFill>
                  <a:srgbClr val="000000"/>
                </a:solidFill>
                <a:latin typeface="Arial"/>
                <a:ea typeface="Arial"/>
                <a:cs typeface="Arial"/>
                <a:sym typeface="Arial"/>
              </a:endParaRPr>
            </a:p>
          </p:txBody>
        </p:sp>
      </p:grpSp>
      <p:pic>
        <p:nvPicPr>
          <p:cNvPr id="76" name="Google Shape;76;p36"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77" name="Google Shape;77;p36"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3921"/>
              </a:srgbClr>
            </a:outerShdw>
          </a:effectLst>
        </p:spPr>
      </p:pic>
      <p:sp>
        <p:nvSpPr>
          <p:cNvPr id="78" name="Google Shape;78;p36"/>
          <p:cNvSpPr/>
          <p:nvPr/>
        </p:nvSpPr>
        <p:spPr>
          <a:xfrm>
            <a:off x="3" y="1179293"/>
            <a:ext cx="1153580"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E. Submitting data to GLOBE.</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79" name="Google Shape;79;p36"/>
          <p:cNvSpPr txBox="1"/>
          <p:nvPr/>
        </p:nvSpPr>
        <p:spPr>
          <a:xfrm>
            <a:off x="1643903" y="194247"/>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80" name="Google Shape;80;p36" descr="IconHydrosphereSM.png"/>
          <p:cNvPicPr preferRelativeResize="0"/>
          <p:nvPr/>
        </p:nvPicPr>
        <p:blipFill rotWithShape="1">
          <a:blip r:embed="rId5">
            <a:alphaModFix/>
          </a:blip>
          <a:srcRect/>
          <a:stretch/>
        </p:blipFill>
        <p:spPr>
          <a:xfrm>
            <a:off x="3535656" y="264818"/>
            <a:ext cx="545060" cy="554609"/>
          </a:xfrm>
          <a:prstGeom prst="rect">
            <a:avLst/>
          </a:prstGeom>
          <a:noFill/>
          <a:ln>
            <a:noFill/>
          </a:ln>
          <a:effectLst>
            <a:outerShdw blurRad="292100" dist="139700" dir="2700000" algn="tl" rotWithShape="0">
              <a:srgbClr val="333333">
                <a:alpha val="63921"/>
              </a:srgbClr>
            </a:outerShdw>
          </a:effectLst>
        </p:spPr>
      </p:pic>
      <p:sp>
        <p:nvSpPr>
          <p:cNvPr id="81" name="Google Shape;81;p36"/>
          <p:cNvSpPr txBox="1"/>
          <p:nvPr/>
        </p:nvSpPr>
        <p:spPr>
          <a:xfrm>
            <a:off x="4193860" y="197539"/>
            <a:ext cx="3246011"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Using a Temperature Probe</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pic>
        <p:nvPicPr>
          <p:cNvPr id="84" name="Google Shape;84;p38"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85" name="Google Shape;85;p38"/>
          <p:cNvGrpSpPr/>
          <p:nvPr/>
        </p:nvGrpSpPr>
        <p:grpSpPr>
          <a:xfrm>
            <a:off x="7946599" y="37026"/>
            <a:ext cx="1103962" cy="873141"/>
            <a:chOff x="4463231" y="2475168"/>
            <a:chExt cx="1103962" cy="873141"/>
          </a:xfrm>
        </p:grpSpPr>
        <p:sp>
          <p:nvSpPr>
            <p:cNvPr id="86" name="Google Shape;86;p38"/>
            <p:cNvSpPr/>
            <p:nvPr/>
          </p:nvSpPr>
          <p:spPr>
            <a:xfrm>
              <a:off x="4463231" y="2475168"/>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 name="Google Shape;87;p38"/>
            <p:cNvSpPr txBox="1"/>
            <p:nvPr/>
          </p:nvSpPr>
          <p:spPr>
            <a:xfrm>
              <a:off x="4594786" y="2553957"/>
              <a:ext cx="86098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Understand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the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DATA</a:t>
              </a:r>
              <a:endParaRPr sz="1400" b="0" i="0" u="none" strike="noStrike" cap="none">
                <a:solidFill>
                  <a:srgbClr val="000000"/>
                </a:solidFill>
                <a:latin typeface="Arial"/>
                <a:ea typeface="Arial"/>
                <a:cs typeface="Arial"/>
                <a:sym typeface="Arial"/>
              </a:endParaRPr>
            </a:p>
          </p:txBody>
        </p:sp>
      </p:grpSp>
      <p:pic>
        <p:nvPicPr>
          <p:cNvPr id="88" name="Google Shape;88;p38"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89" name="Google Shape;89;p38"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3921"/>
              </a:srgbClr>
            </a:outerShdw>
          </a:effectLst>
        </p:spPr>
      </p:pic>
      <p:sp>
        <p:nvSpPr>
          <p:cNvPr id="90" name="Google Shape;90;p38"/>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F. Understand the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91" name="Google Shape;91;p38"/>
          <p:cNvSpPr txBox="1"/>
          <p:nvPr/>
        </p:nvSpPr>
        <p:spPr>
          <a:xfrm>
            <a:off x="1643903" y="194247"/>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92" name="Google Shape;92;p38" descr="IconHydrosphereSM.png"/>
          <p:cNvPicPr preferRelativeResize="0"/>
          <p:nvPr/>
        </p:nvPicPr>
        <p:blipFill rotWithShape="1">
          <a:blip r:embed="rId5">
            <a:alphaModFix/>
          </a:blip>
          <a:srcRect/>
          <a:stretch/>
        </p:blipFill>
        <p:spPr>
          <a:xfrm>
            <a:off x="3535656" y="264818"/>
            <a:ext cx="545060" cy="554609"/>
          </a:xfrm>
          <a:prstGeom prst="rect">
            <a:avLst/>
          </a:prstGeom>
          <a:noFill/>
          <a:ln>
            <a:noFill/>
          </a:ln>
          <a:effectLst>
            <a:outerShdw blurRad="292100" dist="139700" dir="2700000" algn="tl" rotWithShape="0">
              <a:srgbClr val="333333">
                <a:alpha val="63921"/>
              </a:srgbClr>
            </a:outerShdw>
          </a:effectLst>
        </p:spPr>
      </p:pic>
      <p:sp>
        <p:nvSpPr>
          <p:cNvPr id="93" name="Google Shape;93;p38"/>
          <p:cNvSpPr txBox="1"/>
          <p:nvPr/>
        </p:nvSpPr>
        <p:spPr>
          <a:xfrm>
            <a:off x="4193860" y="197539"/>
            <a:ext cx="3246011"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Using a Temperature Probe</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
        <p:cNvGrpSpPr/>
        <p:nvPr/>
      </p:nvGrpSpPr>
      <p:grpSpPr>
        <a:xfrm>
          <a:off x="0" y="0"/>
          <a:ext cx="0" cy="0"/>
          <a:chOff x="0" y="0"/>
          <a:chExt cx="0" cy="0"/>
        </a:xfrm>
      </p:grpSpPr>
      <p:pic>
        <p:nvPicPr>
          <p:cNvPr id="96" name="Google Shape;96;p40"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97" name="Google Shape;97;p40"/>
          <p:cNvGrpSpPr/>
          <p:nvPr/>
        </p:nvGrpSpPr>
        <p:grpSpPr>
          <a:xfrm>
            <a:off x="7954321" y="51272"/>
            <a:ext cx="1103962" cy="873141"/>
            <a:chOff x="6010290" y="2485874"/>
            <a:chExt cx="1103962" cy="873141"/>
          </a:xfrm>
        </p:grpSpPr>
        <p:sp>
          <p:nvSpPr>
            <p:cNvPr id="98" name="Google Shape;98;p40"/>
            <p:cNvSpPr/>
            <p:nvPr/>
          </p:nvSpPr>
          <p:spPr>
            <a:xfrm>
              <a:off x="6010290" y="2485874"/>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40"/>
            <p:cNvSpPr txBox="1"/>
            <p:nvPr/>
          </p:nvSpPr>
          <p:spPr>
            <a:xfrm>
              <a:off x="6166643" y="2510016"/>
              <a:ext cx="811396"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TEST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knowledge</a:t>
              </a:r>
              <a:endParaRPr sz="1400" b="0" i="0" u="none" strike="noStrike" cap="none">
                <a:solidFill>
                  <a:srgbClr val="000000"/>
                </a:solidFill>
                <a:latin typeface="Arial"/>
                <a:ea typeface="Arial"/>
                <a:cs typeface="Arial"/>
                <a:sym typeface="Arial"/>
              </a:endParaRPr>
            </a:p>
          </p:txBody>
        </p:sp>
      </p:grpSp>
      <p:pic>
        <p:nvPicPr>
          <p:cNvPr id="100" name="Google Shape;100;p40"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101" name="Google Shape;101;p40"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3921"/>
              </a:srgbClr>
            </a:outerShdw>
          </a:effectLst>
        </p:spPr>
      </p:pic>
      <p:sp>
        <p:nvSpPr>
          <p:cNvPr id="102" name="Google Shape;102;p40"/>
          <p:cNvSpPr/>
          <p:nvPr/>
        </p:nvSpPr>
        <p:spPr>
          <a:xfrm>
            <a:off x="3" y="1179293"/>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temperature?</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temperature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000090"/>
                </a:solidFill>
                <a:latin typeface="Calibri"/>
                <a:ea typeface="Calibri"/>
                <a:cs typeface="Calibri"/>
                <a:sym typeface="Calibri"/>
              </a:rPr>
            </a:b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90"/>
                </a:solidFill>
                <a:latin typeface="Calibri"/>
                <a:ea typeface="Calibri"/>
                <a:cs typeface="Calibri"/>
                <a:sym typeface="Calibri"/>
              </a:rPr>
              <a:t>G. Quiz yourself</a:t>
            </a:r>
            <a:endParaRPr sz="1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
        <p:nvSpPr>
          <p:cNvPr id="103" name="Google Shape;103;p40"/>
          <p:cNvSpPr txBox="1"/>
          <p:nvPr/>
        </p:nvSpPr>
        <p:spPr>
          <a:xfrm>
            <a:off x="1643903" y="194247"/>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104" name="Google Shape;104;p40" descr="IconHydrosphereSM.png"/>
          <p:cNvPicPr preferRelativeResize="0"/>
          <p:nvPr/>
        </p:nvPicPr>
        <p:blipFill rotWithShape="1">
          <a:blip r:embed="rId5">
            <a:alphaModFix/>
          </a:blip>
          <a:srcRect/>
          <a:stretch/>
        </p:blipFill>
        <p:spPr>
          <a:xfrm>
            <a:off x="3535656" y="264818"/>
            <a:ext cx="545060" cy="554609"/>
          </a:xfrm>
          <a:prstGeom prst="rect">
            <a:avLst/>
          </a:prstGeom>
          <a:noFill/>
          <a:ln>
            <a:noFill/>
          </a:ln>
          <a:effectLst>
            <a:outerShdw blurRad="292100" dist="139700" dir="2700000" algn="tl" rotWithShape="0">
              <a:srgbClr val="333333">
                <a:alpha val="63921"/>
              </a:srgbClr>
            </a:outerShdw>
          </a:effectLst>
        </p:spPr>
      </p:pic>
      <p:sp>
        <p:nvSpPr>
          <p:cNvPr id="105" name="Google Shape;105;p40"/>
          <p:cNvSpPr txBox="1"/>
          <p:nvPr/>
        </p:nvSpPr>
        <p:spPr>
          <a:xfrm>
            <a:off x="4193860" y="197539"/>
            <a:ext cx="3246011"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Using a Temperature Probe</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
        <p:cNvGrpSpPr/>
        <p:nvPr/>
      </p:nvGrpSpPr>
      <p:grpSpPr>
        <a:xfrm>
          <a:off x="0" y="0"/>
          <a:ext cx="0" cy="0"/>
          <a:chOff x="0" y="0"/>
          <a:chExt cx="0" cy="0"/>
        </a:xfrm>
      </p:grpSpPr>
      <p:pic>
        <p:nvPicPr>
          <p:cNvPr id="108" name="Google Shape;108;p42"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pic>
        <p:nvPicPr>
          <p:cNvPr id="109" name="Google Shape;109;p42" descr="2_HydrosphereBannerOpt.png"/>
          <p:cNvPicPr preferRelativeResize="0"/>
          <p:nvPr/>
        </p:nvPicPr>
        <p:blipFill rotWithShape="1">
          <a:blip r:embed="rId3">
            <a:alphaModFix/>
          </a:blip>
          <a:srcRect/>
          <a:stretch/>
        </p:blipFill>
        <p:spPr>
          <a:xfrm rot="-5400000">
            <a:off x="-2846915" y="2846915"/>
            <a:ext cx="6858001" cy="1164169"/>
          </a:xfrm>
          <a:prstGeom prst="rect">
            <a:avLst/>
          </a:prstGeom>
          <a:noFill/>
          <a:ln>
            <a:noFill/>
          </a:ln>
        </p:spPr>
      </p:pic>
      <p:pic>
        <p:nvPicPr>
          <p:cNvPr id="110" name="Google Shape;110;p42" descr="Globe_logo.svg.png"/>
          <p:cNvPicPr preferRelativeResize="0"/>
          <p:nvPr/>
        </p:nvPicPr>
        <p:blipFill rotWithShape="1">
          <a:blip r:embed="rId4">
            <a:alphaModFix/>
          </a:blip>
          <a:srcRect/>
          <a:stretch/>
        </p:blipFill>
        <p:spPr>
          <a:xfrm>
            <a:off x="95536" y="51272"/>
            <a:ext cx="955985" cy="858895"/>
          </a:xfrm>
          <a:prstGeom prst="rect">
            <a:avLst/>
          </a:prstGeom>
          <a:noFill/>
          <a:ln>
            <a:noFill/>
          </a:ln>
          <a:effectLst>
            <a:outerShdw blurRad="292100" dist="139700" dir="2700000" algn="tl" rotWithShape="0">
              <a:srgbClr val="333333">
                <a:alpha val="63921"/>
              </a:srgbClr>
            </a:outerShdw>
          </a:effectLst>
        </p:spPr>
      </p:pic>
      <p:sp>
        <p:nvSpPr>
          <p:cNvPr id="111" name="Google Shape;111;p42"/>
          <p:cNvSpPr txBox="1"/>
          <p:nvPr/>
        </p:nvSpPr>
        <p:spPr>
          <a:xfrm>
            <a:off x="1799113" y="305089"/>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112" name="Google Shape;112;p42" descr="IconHydrosphereSM.png"/>
          <p:cNvPicPr preferRelativeResize="0"/>
          <p:nvPr/>
        </p:nvPicPr>
        <p:blipFill rotWithShape="1">
          <a:blip r:embed="rId5">
            <a:alphaModFix/>
          </a:blip>
          <a:srcRect/>
          <a:stretch/>
        </p:blipFill>
        <p:spPr>
          <a:xfrm>
            <a:off x="3747321" y="264818"/>
            <a:ext cx="545060" cy="554609"/>
          </a:xfrm>
          <a:prstGeom prst="rect">
            <a:avLst/>
          </a:prstGeom>
          <a:noFill/>
          <a:ln>
            <a:noFill/>
          </a:ln>
          <a:effectLst>
            <a:outerShdw blurRad="292100" dist="139700" dir="2700000" algn="tl" rotWithShape="0">
              <a:srgbClr val="333333">
                <a:alpha val="63921"/>
              </a:srgbClr>
            </a:outerShdw>
          </a:effectLst>
        </p:spPr>
      </p:pic>
      <p:sp>
        <p:nvSpPr>
          <p:cNvPr id="113" name="Google Shape;113;p42"/>
          <p:cNvSpPr txBox="1"/>
          <p:nvPr/>
        </p:nvSpPr>
        <p:spPr>
          <a:xfrm>
            <a:off x="4377303" y="296316"/>
            <a:ext cx="3246011"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s://www.globe.gov/documents/10157/380993/Tool+Kit"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5.png"/><Relationship Id="rId3" Type="http://schemas.openxmlformats.org/officeDocument/2006/relationships/image" Target="../media/image20.png"/><Relationship Id="rId7" Type="http://schemas.openxmlformats.org/officeDocument/2006/relationships/image" Target="../media/image16.png"/><Relationship Id="rId12"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www.globe.gov/documents/348614/ff1147e1-6ae3-4eb1-b38c-20021910c0a8" TargetMode="External"/><Relationship Id="rId11" Type="http://schemas.openxmlformats.org/officeDocument/2006/relationships/image" Target="../media/image23.png"/><Relationship Id="rId5" Type="http://schemas.openxmlformats.org/officeDocument/2006/relationships/hyperlink" Target="http://www.globe.gov/documents/11865/0cf18ded-a3df-431d-ad72-b310970b1781" TargetMode="External"/><Relationship Id="rId15" Type="http://schemas.openxmlformats.org/officeDocument/2006/relationships/image" Target="../media/image26.png"/><Relationship Id="rId10" Type="http://schemas.openxmlformats.org/officeDocument/2006/relationships/image" Target="../media/image22.png"/><Relationship Id="rId4" Type="http://schemas.openxmlformats.org/officeDocument/2006/relationships/hyperlink" Target="https://www.globe.gov/documents/11865/d618def4-6479-8244-50ce-ca039dce73ea" TargetMode="External"/><Relationship Id="rId9" Type="http://schemas.openxmlformats.org/officeDocument/2006/relationships/image" Target="../media/image21.jpg"/><Relationship Id="rId14" Type="http://schemas.openxmlformats.org/officeDocument/2006/relationships/image" Target="../media/image25.jp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hyperlink" Target="https://www.globe.gov/globe-data/data-entry/globe-observer" TargetMode="External"/><Relationship Id="rId4" Type="http://schemas.openxmlformats.org/officeDocument/2006/relationships/hyperlink" Target="https://dataentry.globe.gov/#/observerpro/hom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30.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40.jpg"/></Relationships>
</file>

<file path=ppt/slides/_rels/slide28.xml.rels><?xml version="1.0" encoding="UTF-8" standalone="yes"?>
<Relationships xmlns="http://schemas.openxmlformats.org/package/2006/relationships"><Relationship Id="rId3" Type="http://schemas.openxmlformats.org/officeDocument/2006/relationships/hyperlink" Target="http://www.globe.gov/documents/10157/7349361/Viz+tutorial.pdf"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hyperlink" Target="http://vis.globe.gov/GLOB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hyperlink" Target="mailto:training@nasaglobe.org" TargetMode="External"/><Relationship Id="rId7"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hyperlink" Target="http://climate.nasa.gov/" TargetMode="External"/><Relationship Id="rId5" Type="http://schemas.openxmlformats.org/officeDocument/2006/relationships/hyperlink" Target="http://www.nasa.gov/topics/earth/index.html" TargetMode="External"/><Relationship Id="rId4" Type="http://schemas.openxmlformats.org/officeDocument/2006/relationships/hyperlink" Target="http://www.globe.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0"/>
          <p:cNvSpPr txBox="1"/>
          <p:nvPr/>
        </p:nvSpPr>
        <p:spPr>
          <a:xfrm>
            <a:off x="1309652" y="1442820"/>
            <a:ext cx="7449702" cy="310854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Except for transparency, take water temperature before the other water measurements.</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Take the water temperature measurement as soon as possible after the water sample is taken because temperature tends to change very rapidly after a sample is collected.</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Read the temperature value on the meter while the probe is in the water. The temperature reading can change quickly once the thermometer is out of the water, especially if the air temperature is very different from the water temperature or if it is windy. Wind can cause evaporation to occur rapidly, lowering the temperature.</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300" name="Google Shape;300;p10"/>
          <p:cNvSpPr/>
          <p:nvPr/>
        </p:nvSpPr>
        <p:spPr>
          <a:xfrm>
            <a:off x="1184231" y="990484"/>
            <a:ext cx="7378943"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2"/>
                </a:solidFill>
                <a:latin typeface="Calibri"/>
                <a:ea typeface="Calibri"/>
                <a:cs typeface="Calibri"/>
                <a:sym typeface="Calibri"/>
              </a:rPr>
              <a:t>How to Collect Water Temperature Data: Measurement Procedures</a:t>
            </a:r>
            <a:endParaRPr sz="1400" b="0" i="0" u="none" strike="noStrike" cap="none">
              <a:solidFill>
                <a:srgbClr val="000000"/>
              </a:solidFill>
              <a:latin typeface="Arial"/>
              <a:ea typeface="Arial"/>
              <a:cs typeface="Arial"/>
              <a:sym typeface="Arial"/>
            </a:endParaRPr>
          </a:p>
        </p:txBody>
      </p:sp>
      <p:pic>
        <p:nvPicPr>
          <p:cNvPr id="301" name="Google Shape;301;p10" descr="A male student measuring water temperature in a bucket"/>
          <p:cNvPicPr preferRelativeResize="0"/>
          <p:nvPr/>
        </p:nvPicPr>
        <p:blipFill rotWithShape="1">
          <a:blip r:embed="rId3">
            <a:alphaModFix/>
          </a:blip>
          <a:srcRect/>
          <a:stretch/>
        </p:blipFill>
        <p:spPr>
          <a:xfrm>
            <a:off x="5926666" y="4141693"/>
            <a:ext cx="2762132" cy="2071599"/>
          </a:xfrm>
          <a:prstGeom prst="rect">
            <a:avLst/>
          </a:prstGeom>
          <a:noFill/>
          <a:ln>
            <a:noFill/>
          </a:ln>
        </p:spPr>
      </p:pic>
      <p:sp>
        <p:nvSpPr>
          <p:cNvPr id="302" name="Google Shape;302;p10"/>
          <p:cNvSpPr txBox="1"/>
          <p:nvPr/>
        </p:nvSpPr>
        <p:spPr>
          <a:xfrm>
            <a:off x="1309652" y="4366728"/>
            <a:ext cx="4274291" cy="20313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It is important that the water temperature be taken at the same place every week. There may be several degrees of difference in water temperature over a small area in your water body: sunny areas vs. shady areas, or shallow and deeper areas.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1"/>
          <p:cNvSpPr txBox="1"/>
          <p:nvPr/>
        </p:nvSpPr>
        <p:spPr>
          <a:xfrm>
            <a:off x="1440039" y="1760128"/>
            <a:ext cx="7380202" cy="1200329"/>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The probe should be stored with the cap on.</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The probe should be well rinsed with distilled water after use to avoid mineral deposit accumulation.</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The probe should periodically be cleaned with alcohol.</a:t>
            </a:r>
            <a:endParaRPr sz="1800" b="0" i="0" u="none" strike="noStrike" cap="none">
              <a:solidFill>
                <a:schemeClr val="dk1"/>
              </a:solidFill>
              <a:latin typeface="Calibri"/>
              <a:ea typeface="Calibri"/>
              <a:cs typeface="Calibri"/>
              <a:sym typeface="Calibri"/>
            </a:endParaRPr>
          </a:p>
        </p:txBody>
      </p:sp>
      <p:sp>
        <p:nvSpPr>
          <p:cNvPr id="308" name="Google Shape;308;p11"/>
          <p:cNvSpPr/>
          <p:nvPr/>
        </p:nvSpPr>
        <p:spPr>
          <a:xfrm>
            <a:off x="1309653" y="1190539"/>
            <a:ext cx="6281212"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2"/>
                </a:solidFill>
                <a:latin typeface="Calibri"/>
                <a:ea typeface="Calibri"/>
                <a:cs typeface="Calibri"/>
                <a:sym typeface="Calibri"/>
              </a:rPr>
              <a:t>How to Collect Water Temperature Data: Instrument Care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2"/>
          <p:cNvSpPr/>
          <p:nvPr/>
        </p:nvSpPr>
        <p:spPr>
          <a:xfrm>
            <a:off x="1375737" y="1145080"/>
            <a:ext cx="7494819"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Sources for Equipment You Need for the Water Temperature Protocol</a:t>
            </a:r>
            <a:endParaRPr sz="2000" b="1" i="0" u="none" strike="noStrike" cap="none">
              <a:solidFill>
                <a:srgbClr val="055000"/>
              </a:solidFill>
              <a:latin typeface="Calibri"/>
              <a:ea typeface="Calibri"/>
              <a:cs typeface="Calibri"/>
              <a:sym typeface="Calibri"/>
            </a:endParaRPr>
          </a:p>
        </p:txBody>
      </p:sp>
      <p:sp>
        <p:nvSpPr>
          <p:cNvPr id="314" name="Google Shape;314;p12"/>
          <p:cNvSpPr/>
          <p:nvPr/>
        </p:nvSpPr>
        <p:spPr>
          <a:xfrm>
            <a:off x="1375737" y="1786527"/>
            <a:ext cx="4781191" cy="258532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The following resources summarize the measurements associated with each protocol, associated skill level, scientific specifications for the instruments, and how to access the equipment you need (purchase, build, or download). </a:t>
            </a: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pic>
        <p:nvPicPr>
          <p:cNvPr id="315" name="Google Shape;315;p12"/>
          <p:cNvPicPr preferRelativeResize="0"/>
          <p:nvPr/>
        </p:nvPicPr>
        <p:blipFill rotWithShape="1">
          <a:blip r:embed="rId3">
            <a:alphaModFix/>
          </a:blip>
          <a:srcRect/>
          <a:stretch/>
        </p:blipFill>
        <p:spPr>
          <a:xfrm rot="791986">
            <a:off x="6982323" y="1921330"/>
            <a:ext cx="1666623" cy="2133816"/>
          </a:xfrm>
          <a:prstGeom prst="rect">
            <a:avLst/>
          </a:prstGeom>
          <a:noFill/>
          <a:ln>
            <a:noFill/>
          </a:ln>
          <a:effectLst>
            <a:outerShdw blurRad="292100" dist="139700" dir="2700000" algn="tl" rotWithShape="0">
              <a:srgbClr val="333333">
                <a:alpha val="63921"/>
              </a:srgbClr>
            </a:outerShdw>
          </a:effectLst>
        </p:spPr>
      </p:pic>
      <p:sp>
        <p:nvSpPr>
          <p:cNvPr id="316" name="Google Shape;316;p12"/>
          <p:cNvSpPr txBox="1"/>
          <p:nvPr/>
        </p:nvSpPr>
        <p:spPr>
          <a:xfrm>
            <a:off x="1375737" y="4254430"/>
            <a:ext cx="7768263"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Calibri"/>
                <a:ea typeface="Calibri"/>
                <a:cs typeface="Calibri"/>
                <a:sym typeface="Calibri"/>
              </a:rPr>
              <a:t>Where to find specifications for instruments used in GLOBE investigations</a:t>
            </a:r>
            <a:endParaRPr sz="18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sng" strike="noStrike" cap="none"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Where to find scientific instruments used in GLOBE investigations </a:t>
            </a:r>
            <a:endParaRPr sz="1800" b="1" i="0" u="none" strike="noStrike" cap="none" dirty="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13"/>
          <p:cNvSpPr/>
          <p:nvPr/>
        </p:nvSpPr>
        <p:spPr>
          <a:xfrm>
            <a:off x="1305418" y="1025494"/>
            <a:ext cx="7083814" cy="5663089"/>
          </a:xfrm>
          <a:prstGeom prst="rect">
            <a:avLst/>
          </a:prstGeom>
          <a:noFill/>
          <a:ln>
            <a:noFill/>
          </a:ln>
        </p:spPr>
        <p:txBody>
          <a:bodyPr spcFirstLastPara="1" wrap="square" lIns="91425" tIns="45700" rIns="91425" bIns="45700" anchor="t" anchorCtr="0">
            <a:spAutoFit/>
          </a:bodyPr>
          <a:lstStyle/>
          <a:p>
            <a:pPr marL="514350" marR="0" lvl="0" indent="-51435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Water Temperature Protocol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72"/>
                </a:solidFill>
                <a:latin typeface="Calibri"/>
                <a:ea typeface="Calibri"/>
                <a:cs typeface="Calibri"/>
                <a:sym typeface="Calibri"/>
              </a:rPr>
              <a:t>Assemble Equipment</a:t>
            </a:r>
            <a:r>
              <a:rPr lang="en-US" sz="1800" b="0" i="0" u="none" strike="noStrike" cap="none">
                <a:solidFill>
                  <a:srgbClr val="000000"/>
                </a:solidFill>
                <a:latin typeface="Calibri"/>
                <a:ea typeface="Calibri"/>
                <a:cs typeface="Calibri"/>
                <a:sym typeface="Calibri"/>
              </a:rPr>
              <a:t>:</a:t>
            </a:r>
            <a:endParaRPr sz="18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p:txBody>
      </p:sp>
      <p:grpSp>
        <p:nvGrpSpPr>
          <p:cNvPr id="323" name="Google Shape;323;p13" descr="Clipboard with equipment list including calibrated meter and probe, latex gloves, pen or pencil, clock or watch"/>
          <p:cNvGrpSpPr/>
          <p:nvPr/>
        </p:nvGrpSpPr>
        <p:grpSpPr>
          <a:xfrm>
            <a:off x="6115570" y="862126"/>
            <a:ext cx="3023347" cy="3718278"/>
            <a:chOff x="6592772" y="1178762"/>
            <a:chExt cx="3355918" cy="4057268"/>
          </a:xfrm>
        </p:grpSpPr>
        <p:pic>
          <p:nvPicPr>
            <p:cNvPr id="324" name="Google Shape;324;p13" descr="ClipboardandPaper.png"/>
            <p:cNvPicPr preferRelativeResize="0"/>
            <p:nvPr/>
          </p:nvPicPr>
          <p:blipFill rotWithShape="1">
            <a:blip r:embed="rId3">
              <a:alphaModFix/>
            </a:blip>
            <a:srcRect/>
            <a:stretch/>
          </p:blipFill>
          <p:spPr>
            <a:xfrm rot="624378">
              <a:off x="6897170" y="1397088"/>
              <a:ext cx="2747122" cy="3620616"/>
            </a:xfrm>
            <a:prstGeom prst="rect">
              <a:avLst/>
            </a:prstGeom>
            <a:noFill/>
            <a:ln>
              <a:noFill/>
            </a:ln>
            <a:effectLst>
              <a:outerShdw blurRad="292100" dist="139700" dir="2700000" algn="tl" rotWithShape="0">
                <a:srgbClr val="333333">
                  <a:alpha val="63921"/>
                </a:srgbClr>
              </a:outerShdw>
            </a:effectLst>
          </p:spPr>
        </p:pic>
        <p:sp>
          <p:nvSpPr>
            <p:cNvPr id="325" name="Google Shape;325;p13"/>
            <p:cNvSpPr txBox="1"/>
            <p:nvPr/>
          </p:nvSpPr>
          <p:spPr>
            <a:xfrm rot="624378">
              <a:off x="7240550" y="2101315"/>
              <a:ext cx="2311874" cy="198143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1" i="0" u="sng" strike="noStrike" cap="none">
                <a:solidFill>
                  <a:schemeClr val="dk1"/>
                </a:solidFill>
                <a:latin typeface="Architects Daughter"/>
                <a:ea typeface="Architects Daughter"/>
                <a:cs typeface="Architects Daughter"/>
                <a:sym typeface="Architects Daughter"/>
              </a:endParaRPr>
            </a:p>
            <a:p>
              <a:pPr marL="0" marR="0" lvl="0" indent="0" algn="l" rtl="0">
                <a:lnSpc>
                  <a:spcPct val="100000"/>
                </a:lnSpc>
                <a:spcBef>
                  <a:spcPts val="0"/>
                </a:spcBef>
                <a:spcAft>
                  <a:spcPts val="0"/>
                </a:spcAft>
                <a:buClr>
                  <a:srgbClr val="000000"/>
                </a:buClr>
                <a:buSzPts val="1400"/>
                <a:buFont typeface="Arial"/>
                <a:buNone/>
              </a:pPr>
              <a:r>
                <a:rPr lang="en-US" sz="1400" b="1" i="0" u="sng" strike="noStrike" cap="none">
                  <a:solidFill>
                    <a:schemeClr val="dk1"/>
                  </a:solidFill>
                  <a:latin typeface="Architects Daughter"/>
                  <a:ea typeface="Architects Daughter"/>
                  <a:cs typeface="Architects Daughter"/>
                  <a:sym typeface="Architects Daughter"/>
                </a:rPr>
                <a:t>Equipment List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Calibrated meter and probe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Latex gloves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Pen or pencil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Clock or watch</a:t>
              </a:r>
              <a:endParaRPr sz="14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i="0" u="sng" strike="noStrike" cap="none">
                <a:solidFill>
                  <a:schemeClr val="dk1"/>
                </a:solidFill>
                <a:latin typeface="Architects Daughter"/>
                <a:ea typeface="Architects Daughter"/>
                <a:cs typeface="Architects Daughter"/>
                <a:sym typeface="Architects Daughter"/>
              </a:endParaRPr>
            </a:p>
          </p:txBody>
        </p:sp>
      </p:grpSp>
      <p:sp>
        <p:nvSpPr>
          <p:cNvPr id="326" name="Google Shape;326;p13"/>
          <p:cNvSpPr/>
          <p:nvPr/>
        </p:nvSpPr>
        <p:spPr>
          <a:xfrm>
            <a:off x="1165414" y="4143252"/>
            <a:ext cx="8422214" cy="26776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Assemble Necessary Documents: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1" i="0" u="sng" strike="noStrike" cap="none"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Water Temperature Data Sheet</a:t>
            </a:r>
            <a:endParaRPr sz="14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400" b="1" i="0" u="sng" strike="noStrike" cap="none"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Water Temperature Protocol for Thermometer Probes Field Guide</a:t>
            </a:r>
            <a:endParaRPr sz="14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400" b="1" i="0" u="sng" strike="noStrike" cap="none" dirty="0">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Calibrating an Alcohol-filled Thermometer Lab Guide</a:t>
            </a:r>
            <a:endParaRPr sz="14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Time: </a:t>
            </a:r>
            <a:r>
              <a:rPr lang="en-US" sz="1800" b="0" i="0" u="none" strike="noStrike" cap="none" dirty="0">
                <a:solidFill>
                  <a:srgbClr val="000000"/>
                </a:solidFill>
                <a:latin typeface="Calibri"/>
                <a:ea typeface="Calibri"/>
                <a:cs typeface="Calibri"/>
                <a:sym typeface="Calibri"/>
              </a:rPr>
              <a:t>10 minutes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Calibri"/>
                <a:ea typeface="Calibri"/>
                <a:cs typeface="Calibri"/>
                <a:sym typeface="Calibri"/>
              </a:rPr>
              <a:t>Temperature probes must be calibrated</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Calibri"/>
                <a:ea typeface="Calibri"/>
                <a:cs typeface="Calibri"/>
                <a:sym typeface="Calibri"/>
              </a:rPr>
              <a:t>before each use.</a:t>
            </a:r>
            <a:endParaRPr sz="1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 Suggested Frequency</a:t>
            </a:r>
            <a:r>
              <a:rPr lang="en-US" sz="1800" b="0" i="0" u="none" strike="noStrike" cap="none" dirty="0">
                <a:solidFill>
                  <a:srgbClr val="000000"/>
                </a:solidFill>
                <a:latin typeface="Calibri"/>
                <a:ea typeface="Calibri"/>
                <a:cs typeface="Calibri"/>
                <a:sym typeface="Calibri"/>
              </a:rPr>
              <a:t>: weekly</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27" name="Google Shape;327;p13"/>
          <p:cNvSpPr txBox="1"/>
          <p:nvPr/>
        </p:nvSpPr>
        <p:spPr>
          <a:xfrm>
            <a:off x="1211301" y="1561850"/>
            <a:ext cx="3828380" cy="26776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Calibrated meter and probe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Latex gloves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Pen or pencil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Clock or watch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For Calibration: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 Thermometer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- 400 mL ice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 Distilled water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- 500 mL beaker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Calibri"/>
              <a:ea typeface="Calibri"/>
              <a:cs typeface="Calibri"/>
              <a:sym typeface="Calibri"/>
            </a:endParaRPr>
          </a:p>
        </p:txBody>
      </p:sp>
      <p:pic>
        <p:nvPicPr>
          <p:cNvPr id="328" name="Google Shape;328;p13" descr="Screen Shot 2015-12-26 at 10.40.09 PM.png"/>
          <p:cNvPicPr preferRelativeResize="0"/>
          <p:nvPr/>
        </p:nvPicPr>
        <p:blipFill rotWithShape="1">
          <a:blip r:embed="rId7">
            <a:alphaModFix/>
          </a:blip>
          <a:srcRect/>
          <a:stretch/>
        </p:blipFill>
        <p:spPr>
          <a:xfrm>
            <a:off x="6330688" y="4737881"/>
            <a:ext cx="1574523" cy="859846"/>
          </a:xfrm>
          <a:prstGeom prst="rect">
            <a:avLst/>
          </a:prstGeom>
          <a:noFill/>
          <a:ln>
            <a:noFill/>
          </a:ln>
        </p:spPr>
      </p:pic>
      <p:pic>
        <p:nvPicPr>
          <p:cNvPr id="329" name="Google Shape;329;p13" descr="Screen Shot 2015-12-26 at 10.40.19 PM.png"/>
          <p:cNvPicPr preferRelativeResize="0"/>
          <p:nvPr/>
        </p:nvPicPr>
        <p:blipFill rotWithShape="1">
          <a:blip r:embed="rId8">
            <a:alphaModFix/>
          </a:blip>
          <a:srcRect/>
          <a:stretch/>
        </p:blipFill>
        <p:spPr>
          <a:xfrm>
            <a:off x="8198582" y="5553750"/>
            <a:ext cx="136600" cy="1134833"/>
          </a:xfrm>
          <a:prstGeom prst="rect">
            <a:avLst/>
          </a:prstGeom>
          <a:noFill/>
          <a:ln>
            <a:noFill/>
          </a:ln>
        </p:spPr>
      </p:pic>
      <p:cxnSp>
        <p:nvCxnSpPr>
          <p:cNvPr id="330" name="Google Shape;330;p13"/>
          <p:cNvCxnSpPr/>
          <p:nvPr/>
        </p:nvCxnSpPr>
        <p:spPr>
          <a:xfrm>
            <a:off x="7905211" y="5553750"/>
            <a:ext cx="429971" cy="0"/>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6862"/>
              </a:srgbClr>
            </a:outerShdw>
          </a:effectLst>
        </p:spPr>
      </p:cxnSp>
      <p:pic>
        <p:nvPicPr>
          <p:cNvPr id="331" name="Google Shape;331;p13" descr="Beaker3D100mlL.jpg"/>
          <p:cNvPicPr preferRelativeResize="0"/>
          <p:nvPr/>
        </p:nvPicPr>
        <p:blipFill rotWithShape="1">
          <a:blip r:embed="rId9">
            <a:alphaModFix/>
          </a:blip>
          <a:srcRect/>
          <a:stretch/>
        </p:blipFill>
        <p:spPr>
          <a:xfrm>
            <a:off x="3270260" y="3074865"/>
            <a:ext cx="688041" cy="884172"/>
          </a:xfrm>
          <a:prstGeom prst="rect">
            <a:avLst/>
          </a:prstGeom>
          <a:noFill/>
          <a:ln>
            <a:noFill/>
          </a:ln>
        </p:spPr>
      </p:pic>
      <p:grpSp>
        <p:nvGrpSpPr>
          <p:cNvPr id="332" name="Google Shape;332;p13"/>
          <p:cNvGrpSpPr/>
          <p:nvPr/>
        </p:nvGrpSpPr>
        <p:grpSpPr>
          <a:xfrm>
            <a:off x="3375409" y="1242739"/>
            <a:ext cx="3696889" cy="3549068"/>
            <a:chOff x="3375409" y="1242739"/>
            <a:chExt cx="3696889" cy="3549068"/>
          </a:xfrm>
        </p:grpSpPr>
        <p:grpSp>
          <p:nvGrpSpPr>
            <p:cNvPr id="333" name="Google Shape;333;p13"/>
            <p:cNvGrpSpPr/>
            <p:nvPr/>
          </p:nvGrpSpPr>
          <p:grpSpPr>
            <a:xfrm rot="-1521617">
              <a:off x="4678791" y="3795406"/>
              <a:ext cx="1558386" cy="696212"/>
              <a:chOff x="5110464" y="1424636"/>
              <a:chExt cx="2652904" cy="1213715"/>
            </a:xfrm>
          </p:grpSpPr>
          <p:pic>
            <p:nvPicPr>
              <p:cNvPr id="334" name="Google Shape;334;p13" descr="Gloves.png"/>
              <p:cNvPicPr preferRelativeResize="0"/>
              <p:nvPr/>
            </p:nvPicPr>
            <p:blipFill rotWithShape="1">
              <a:blip r:embed="rId10">
                <a:alphaModFix/>
              </a:blip>
              <a:srcRect/>
              <a:stretch/>
            </p:blipFill>
            <p:spPr>
              <a:xfrm>
                <a:off x="5110464" y="1706466"/>
                <a:ext cx="1922850" cy="487834"/>
              </a:xfrm>
              <a:prstGeom prst="rect">
                <a:avLst/>
              </a:prstGeom>
              <a:noFill/>
              <a:ln>
                <a:noFill/>
              </a:ln>
            </p:spPr>
          </p:pic>
          <p:pic>
            <p:nvPicPr>
              <p:cNvPr id="335" name="Google Shape;335;p13" descr="Gloves.png"/>
              <p:cNvPicPr preferRelativeResize="0"/>
              <p:nvPr/>
            </p:nvPicPr>
            <p:blipFill rotWithShape="1">
              <a:blip r:embed="rId10">
                <a:alphaModFix/>
              </a:blip>
              <a:srcRect/>
              <a:stretch/>
            </p:blipFill>
            <p:spPr>
              <a:xfrm rot="-900000">
                <a:off x="5316574" y="1725940"/>
                <a:ext cx="2408749" cy="611108"/>
              </a:xfrm>
              <a:prstGeom prst="rect">
                <a:avLst/>
              </a:prstGeom>
              <a:noFill/>
              <a:ln>
                <a:noFill/>
              </a:ln>
              <a:effectLst>
                <a:outerShdw blurRad="292100" dist="139700" dir="2700000" algn="tl" rotWithShape="0">
                  <a:srgbClr val="333333">
                    <a:alpha val="63921"/>
                  </a:srgbClr>
                </a:outerShdw>
              </a:effectLst>
            </p:spPr>
          </p:pic>
        </p:grpSp>
        <p:pic>
          <p:nvPicPr>
            <p:cNvPr id="336" name="Google Shape;336;p13" descr="Stopwatch.png"/>
            <p:cNvPicPr preferRelativeResize="0"/>
            <p:nvPr/>
          </p:nvPicPr>
          <p:blipFill rotWithShape="1">
            <a:blip r:embed="rId11">
              <a:alphaModFix/>
            </a:blip>
            <a:srcRect/>
            <a:stretch/>
          </p:blipFill>
          <p:spPr>
            <a:xfrm>
              <a:off x="4639878" y="2615540"/>
              <a:ext cx="543783" cy="676325"/>
            </a:xfrm>
            <a:prstGeom prst="rect">
              <a:avLst/>
            </a:prstGeom>
            <a:noFill/>
            <a:ln>
              <a:noFill/>
            </a:ln>
          </p:spPr>
        </p:pic>
        <p:pic>
          <p:nvPicPr>
            <p:cNvPr id="337" name="Google Shape;337;p13" descr="Pencil.png"/>
            <p:cNvPicPr preferRelativeResize="0"/>
            <p:nvPr/>
          </p:nvPicPr>
          <p:blipFill rotWithShape="1">
            <a:blip r:embed="rId12">
              <a:alphaModFix/>
            </a:blip>
            <a:srcRect/>
            <a:stretch/>
          </p:blipFill>
          <p:spPr>
            <a:xfrm rot="-5400000">
              <a:off x="5886789" y="2410223"/>
              <a:ext cx="120543" cy="2250475"/>
            </a:xfrm>
            <a:prstGeom prst="rect">
              <a:avLst/>
            </a:prstGeom>
            <a:noFill/>
            <a:ln>
              <a:noFill/>
            </a:ln>
          </p:spPr>
        </p:pic>
        <p:pic>
          <p:nvPicPr>
            <p:cNvPr id="338" name="Google Shape;338;p13" descr="ThermometerNosFIX.png"/>
            <p:cNvPicPr preferRelativeResize="0"/>
            <p:nvPr/>
          </p:nvPicPr>
          <p:blipFill rotWithShape="1">
            <a:blip r:embed="rId13">
              <a:alphaModFix/>
            </a:blip>
            <a:srcRect/>
            <a:stretch/>
          </p:blipFill>
          <p:spPr>
            <a:xfrm>
              <a:off x="4232971" y="1458954"/>
              <a:ext cx="190647" cy="2580261"/>
            </a:xfrm>
            <a:prstGeom prst="rect">
              <a:avLst/>
            </a:prstGeom>
            <a:noFill/>
            <a:ln>
              <a:noFill/>
            </a:ln>
          </p:spPr>
        </p:pic>
        <p:pic>
          <p:nvPicPr>
            <p:cNvPr id="339" name="Google Shape;339;p13" descr="DistilledWaterJug.jpg"/>
            <p:cNvPicPr preferRelativeResize="0"/>
            <p:nvPr/>
          </p:nvPicPr>
          <p:blipFill rotWithShape="1">
            <a:blip r:embed="rId14">
              <a:alphaModFix/>
            </a:blip>
            <a:srcRect/>
            <a:stretch/>
          </p:blipFill>
          <p:spPr>
            <a:xfrm>
              <a:off x="5133798" y="1242739"/>
              <a:ext cx="1196890" cy="1710964"/>
            </a:xfrm>
            <a:prstGeom prst="rect">
              <a:avLst/>
            </a:prstGeom>
            <a:noFill/>
            <a:ln>
              <a:noFill/>
            </a:ln>
          </p:spPr>
        </p:pic>
        <p:pic>
          <p:nvPicPr>
            <p:cNvPr id="340" name="Google Shape;340;p13" descr="BeakerCrushedIce_Med.png"/>
            <p:cNvPicPr preferRelativeResize="0"/>
            <p:nvPr/>
          </p:nvPicPr>
          <p:blipFill rotWithShape="1">
            <a:blip r:embed="rId15">
              <a:alphaModFix/>
            </a:blip>
            <a:srcRect/>
            <a:stretch/>
          </p:blipFill>
          <p:spPr>
            <a:xfrm>
              <a:off x="3375409" y="3449466"/>
              <a:ext cx="605136" cy="501047"/>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14"/>
          <p:cNvSpPr txBox="1"/>
          <p:nvPr/>
        </p:nvSpPr>
        <p:spPr>
          <a:xfrm>
            <a:off x="1309651" y="1636991"/>
            <a:ext cx="7282459" cy="286232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Temperature meters must be calibrated before use. Check with your meter manufacturer to be sure it stores the most recent calibration. If it does, the temperature meter should be calibrated in the classroom or lab before going to the Hydrosphere Study Site. If your meter does not keep the most recent calibration, you will need to calibrate it just before you take your measurements taking care not to turn the meter or any associated software off.</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7" name="Google Shape;347;p14"/>
          <p:cNvSpPr txBox="1"/>
          <p:nvPr/>
        </p:nvSpPr>
        <p:spPr>
          <a:xfrm>
            <a:off x="1309651" y="1014162"/>
            <a:ext cx="761849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2"/>
                </a:solidFill>
                <a:latin typeface="Calibri"/>
                <a:ea typeface="Calibri"/>
                <a:cs typeface="Calibri"/>
                <a:sym typeface="Calibri"/>
              </a:rPr>
              <a:t>How To Collect Your Water Temperature Data: Calibration</a:t>
            </a:r>
            <a:endParaRPr sz="2400" b="1" i="0" u="none" strike="noStrike" cap="none">
              <a:solidFill>
                <a:schemeClr val="dk2"/>
              </a:solidFill>
              <a:latin typeface="Calibri"/>
              <a:ea typeface="Calibri"/>
              <a:cs typeface="Calibri"/>
              <a:sym typeface="Calibri"/>
            </a:endParaRPr>
          </a:p>
        </p:txBody>
      </p:sp>
      <p:sp>
        <p:nvSpPr>
          <p:cNvPr id="348" name="Google Shape;348;p14"/>
          <p:cNvSpPr txBox="1"/>
          <p:nvPr/>
        </p:nvSpPr>
        <p:spPr>
          <a:xfrm>
            <a:off x="1763933" y="6179895"/>
            <a:ext cx="714300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90"/>
                </a:solidFill>
                <a:latin typeface="Calibri"/>
                <a:ea typeface="Calibri"/>
                <a:cs typeface="Calibri"/>
                <a:sym typeface="Calibri"/>
              </a:rPr>
              <a:t>Pay close attention to your calibration procedure. Without the calibration step your temperature data will not be meaningful or comparable to data collected by others!  </a:t>
            </a:r>
            <a:endParaRPr sz="1400" b="1" i="0" u="none" strike="noStrike" cap="none">
              <a:solidFill>
                <a:srgbClr val="000090"/>
              </a:solidFill>
              <a:latin typeface="Calibri"/>
              <a:ea typeface="Calibri"/>
              <a:cs typeface="Calibri"/>
              <a:sym typeface="Calibri"/>
            </a:endParaRPr>
          </a:p>
        </p:txBody>
      </p:sp>
      <p:pic>
        <p:nvPicPr>
          <p:cNvPr id="349" name="Google Shape;349;p14"/>
          <p:cNvPicPr preferRelativeResize="0"/>
          <p:nvPr/>
        </p:nvPicPr>
        <p:blipFill rotWithShape="1">
          <a:blip r:embed="rId3">
            <a:alphaModFix/>
          </a:blip>
          <a:srcRect/>
          <a:stretch/>
        </p:blipFill>
        <p:spPr>
          <a:xfrm>
            <a:off x="1364523" y="6179895"/>
            <a:ext cx="399410" cy="409377"/>
          </a:xfrm>
          <a:prstGeom prst="rect">
            <a:avLst/>
          </a:prstGeom>
          <a:noFill/>
          <a:ln>
            <a:noFill/>
          </a:ln>
          <a:effectLst>
            <a:outerShdw blurRad="292100" dist="139700" dir="2700000" algn="tl" rotWithShape="0">
              <a:srgbClr val="333333">
                <a:alpha val="63921"/>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5"/>
          <p:cNvSpPr txBox="1"/>
          <p:nvPr/>
        </p:nvSpPr>
        <p:spPr>
          <a:xfrm>
            <a:off x="1309651" y="1214217"/>
            <a:ext cx="5743204"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chemeClr val="dk2"/>
                </a:solidFill>
                <a:latin typeface="Calibri"/>
                <a:ea typeface="Calibri"/>
                <a:cs typeface="Calibri"/>
                <a:sym typeface="Calibri"/>
              </a:rPr>
              <a:t>How To Collect Your Water Temperature Data: Probe (Slide 1 of 2)</a:t>
            </a:r>
            <a:endParaRPr sz="2000" b="1" i="0" u="none" strike="noStrike" cap="none" dirty="0">
              <a:solidFill>
                <a:schemeClr val="dk2"/>
              </a:solidFill>
              <a:latin typeface="Calibri"/>
              <a:ea typeface="Calibri"/>
              <a:cs typeface="Calibri"/>
              <a:sym typeface="Calibri"/>
            </a:endParaRPr>
          </a:p>
        </p:txBody>
      </p:sp>
      <p:sp>
        <p:nvSpPr>
          <p:cNvPr id="356" name="Google Shape;356;p15"/>
          <p:cNvSpPr txBox="1"/>
          <p:nvPr/>
        </p:nvSpPr>
        <p:spPr>
          <a:xfrm>
            <a:off x="1137213" y="1878929"/>
            <a:ext cx="4961400" cy="4616608"/>
          </a:xfrm>
          <a:prstGeom prst="rect">
            <a:avLst/>
          </a:prstGeom>
          <a:noFill/>
          <a:ln>
            <a:noFill/>
          </a:ln>
        </p:spPr>
        <p:txBody>
          <a:bodyPr spcFirstLastPara="1" wrap="square" lIns="91425" tIns="45700" rIns="91425" bIns="45700" anchor="t" anchorCtr="0">
            <a:spAutoFit/>
          </a:bodyPr>
          <a:lstStyle/>
          <a:p>
            <a:pPr marL="482600" marR="0" lvl="0" indent="-342900" algn="just" rtl="0">
              <a:lnSpc>
                <a:spcPct val="100000"/>
              </a:lnSpc>
              <a:spcBef>
                <a:spcPts val="0"/>
              </a:spcBef>
              <a:spcAft>
                <a:spcPts val="0"/>
              </a:spcAft>
              <a:buClr>
                <a:schemeClr val="dk1"/>
              </a:buClr>
              <a:buSzPts val="1400"/>
              <a:buFont typeface="+mj-lt"/>
              <a:buAutoNum type="arabicPeriod"/>
            </a:pPr>
            <a:r>
              <a:rPr lang="en-US" sz="1400" b="0" i="0" u="none" strike="noStrike" cap="none" dirty="0">
                <a:solidFill>
                  <a:schemeClr val="dk1"/>
                </a:solidFill>
                <a:latin typeface="Calibri"/>
                <a:ea typeface="Calibri"/>
                <a:cs typeface="Calibri"/>
                <a:sym typeface="Calibri"/>
              </a:rPr>
              <a:t>Make sure that your temperature probe and meter have been calibrated within the last 24 hours (see </a:t>
            </a:r>
            <a:r>
              <a:rPr lang="en-US" sz="1400" b="0" i="1" u="none" strike="noStrike" cap="none" dirty="0">
                <a:solidFill>
                  <a:schemeClr val="dk1"/>
                </a:solidFill>
                <a:latin typeface="Calibri"/>
                <a:ea typeface="Calibri"/>
                <a:cs typeface="Calibri"/>
                <a:sym typeface="Calibri"/>
              </a:rPr>
              <a:t>Manufacturer’s Instructions)</a:t>
            </a:r>
            <a:endParaRPr sz="1400" b="0" i="0" u="none" strike="noStrike" cap="none" dirty="0">
              <a:solidFill>
                <a:srgbClr val="000000"/>
              </a:solidFill>
              <a:latin typeface="Arial"/>
              <a:ea typeface="Arial"/>
              <a:cs typeface="Arial"/>
              <a:sym typeface="Arial"/>
            </a:endParaRPr>
          </a:p>
          <a:p>
            <a:pPr marL="800100" marR="0" lvl="0" indent="-342900" algn="just" rtl="0">
              <a:lnSpc>
                <a:spcPct val="100000"/>
              </a:lnSpc>
              <a:spcBef>
                <a:spcPts val="0"/>
              </a:spcBef>
              <a:spcAft>
                <a:spcPts val="0"/>
              </a:spcAft>
              <a:buClr>
                <a:srgbClr val="000000"/>
              </a:buClr>
              <a:buSzPts val="1400"/>
              <a:buFont typeface="+mj-lt"/>
              <a:buAutoNum type="arabicPeriod"/>
            </a:pPr>
            <a:endParaRPr sz="1400" b="0" i="1" u="none" strike="noStrike" cap="none" dirty="0">
              <a:solidFill>
                <a:schemeClr val="dk1"/>
              </a:solidFill>
              <a:latin typeface="Calibri"/>
              <a:ea typeface="Calibri"/>
              <a:cs typeface="Calibri"/>
              <a:sym typeface="Calibri"/>
            </a:endParaRPr>
          </a:p>
          <a:p>
            <a:pPr marL="482600" marR="0" lvl="0" indent="-342900" algn="just" rtl="0">
              <a:lnSpc>
                <a:spcPct val="100000"/>
              </a:lnSpc>
              <a:spcBef>
                <a:spcPts val="0"/>
              </a:spcBef>
              <a:spcAft>
                <a:spcPts val="0"/>
              </a:spcAft>
              <a:buClr>
                <a:schemeClr val="dk1"/>
              </a:buClr>
              <a:buSzPts val="1400"/>
              <a:buFont typeface="+mj-lt"/>
              <a:buAutoNum type="arabicPeriod"/>
            </a:pPr>
            <a:r>
              <a:rPr lang="en-US" sz="1400" b="0" i="0" u="none" strike="noStrike" cap="none" dirty="0">
                <a:solidFill>
                  <a:schemeClr val="dk1"/>
                </a:solidFill>
                <a:latin typeface="Calibri"/>
                <a:ea typeface="Calibri"/>
                <a:cs typeface="Calibri"/>
                <a:sym typeface="Calibri"/>
              </a:rPr>
              <a:t>Fill out the top portion of your </a:t>
            </a:r>
            <a:r>
              <a:rPr lang="en-US" sz="1400" b="0" i="1" u="none" strike="noStrike" cap="none" dirty="0">
                <a:solidFill>
                  <a:schemeClr val="dk1"/>
                </a:solidFill>
                <a:latin typeface="Calibri"/>
                <a:ea typeface="Calibri"/>
                <a:cs typeface="Calibri"/>
                <a:sym typeface="Calibri"/>
              </a:rPr>
              <a:t>Hydrosphere Investigation Data Sheet.</a:t>
            </a:r>
            <a:endParaRPr sz="1400" b="0" i="0" u="none" strike="noStrike" cap="none" dirty="0">
              <a:solidFill>
                <a:srgbClr val="000000"/>
              </a:solidFill>
              <a:latin typeface="Arial"/>
              <a:ea typeface="Arial"/>
              <a:cs typeface="Arial"/>
              <a:sym typeface="Arial"/>
            </a:endParaRPr>
          </a:p>
          <a:p>
            <a:pPr marL="800100" marR="0" lvl="0" indent="-342900" algn="just" rtl="0">
              <a:lnSpc>
                <a:spcPct val="100000"/>
              </a:lnSpc>
              <a:spcBef>
                <a:spcPts val="0"/>
              </a:spcBef>
              <a:spcAft>
                <a:spcPts val="0"/>
              </a:spcAft>
              <a:buClr>
                <a:srgbClr val="000000"/>
              </a:buClr>
              <a:buSzPts val="1400"/>
              <a:buFont typeface="+mj-lt"/>
              <a:buAutoNum type="arabicPeriod"/>
            </a:pPr>
            <a:endParaRPr sz="1400" b="0" i="1" u="none" strike="noStrike" cap="none" dirty="0">
              <a:solidFill>
                <a:schemeClr val="dk1"/>
              </a:solidFill>
              <a:latin typeface="Calibri"/>
              <a:ea typeface="Calibri"/>
              <a:cs typeface="Calibri"/>
              <a:sym typeface="Calibri"/>
            </a:endParaRPr>
          </a:p>
          <a:p>
            <a:pPr marL="482600" marR="0" lvl="0" indent="-342900" algn="just" rtl="0">
              <a:lnSpc>
                <a:spcPct val="100000"/>
              </a:lnSpc>
              <a:spcBef>
                <a:spcPts val="0"/>
              </a:spcBef>
              <a:spcAft>
                <a:spcPts val="0"/>
              </a:spcAft>
              <a:buClr>
                <a:schemeClr val="dk1"/>
              </a:buClr>
              <a:buSzPts val="1400"/>
              <a:buFont typeface="+mj-lt"/>
              <a:buAutoNum type="arabicPeriod"/>
            </a:pPr>
            <a:r>
              <a:rPr lang="en-US" sz="1400" b="0" i="0" u="none" strike="noStrike" cap="none" dirty="0">
                <a:solidFill>
                  <a:schemeClr val="dk1"/>
                </a:solidFill>
                <a:latin typeface="Calibri"/>
                <a:ea typeface="Calibri"/>
                <a:cs typeface="Calibri"/>
                <a:sym typeface="Calibri"/>
              </a:rPr>
              <a:t>Put the probe or the into the sample water to a depth of 10 cm.</a:t>
            </a:r>
            <a:endParaRPr sz="1400" b="0" i="0" u="none" strike="noStrike" cap="none" dirty="0">
              <a:solidFill>
                <a:srgbClr val="000000"/>
              </a:solidFill>
              <a:latin typeface="Arial"/>
              <a:ea typeface="Arial"/>
              <a:cs typeface="Arial"/>
              <a:sym typeface="Arial"/>
            </a:endParaRPr>
          </a:p>
          <a:p>
            <a:pPr marL="800100" marR="0" lvl="0" indent="-342900" algn="just" rtl="0">
              <a:lnSpc>
                <a:spcPct val="100000"/>
              </a:lnSpc>
              <a:spcBef>
                <a:spcPts val="0"/>
              </a:spcBef>
              <a:spcAft>
                <a:spcPts val="0"/>
              </a:spcAft>
              <a:buClr>
                <a:srgbClr val="000000"/>
              </a:buClr>
              <a:buSzPts val="1400"/>
              <a:buFont typeface="+mj-lt"/>
              <a:buAutoNum type="arabicPeriod"/>
            </a:pPr>
            <a:endParaRPr sz="1400" b="0" i="0" u="none" strike="noStrike" cap="none" dirty="0">
              <a:solidFill>
                <a:schemeClr val="dk1"/>
              </a:solidFill>
              <a:latin typeface="Calibri"/>
              <a:ea typeface="Calibri"/>
              <a:cs typeface="Calibri"/>
              <a:sym typeface="Calibri"/>
            </a:endParaRPr>
          </a:p>
          <a:p>
            <a:pPr marL="482600" marR="0" lvl="0" indent="-342900" algn="just" rtl="0">
              <a:lnSpc>
                <a:spcPct val="100000"/>
              </a:lnSpc>
              <a:spcBef>
                <a:spcPts val="0"/>
              </a:spcBef>
              <a:spcAft>
                <a:spcPts val="0"/>
              </a:spcAft>
              <a:buClr>
                <a:schemeClr val="dk1"/>
              </a:buClr>
              <a:buSzPts val="1400"/>
              <a:buFont typeface="+mj-lt"/>
              <a:buAutoNum type="arabicPeriod"/>
            </a:pPr>
            <a:r>
              <a:rPr lang="en-US" sz="1400" b="0" i="0" u="none" strike="noStrike" cap="none" dirty="0">
                <a:solidFill>
                  <a:schemeClr val="dk1"/>
                </a:solidFill>
                <a:latin typeface="Calibri"/>
                <a:ea typeface="Calibri"/>
                <a:cs typeface="Calibri"/>
                <a:sym typeface="Calibri"/>
              </a:rPr>
              <a:t>Leave the probe in the water for three minutes.</a:t>
            </a:r>
            <a:endParaRPr sz="1400" b="0" i="0" u="none" strike="noStrike" cap="none" dirty="0">
              <a:solidFill>
                <a:srgbClr val="000000"/>
              </a:solidFill>
              <a:latin typeface="Arial"/>
              <a:ea typeface="Arial"/>
              <a:cs typeface="Arial"/>
              <a:sym typeface="Arial"/>
            </a:endParaRPr>
          </a:p>
          <a:p>
            <a:pPr marL="800100" marR="0" lvl="0" indent="-342900" algn="just" rtl="0">
              <a:lnSpc>
                <a:spcPct val="100000"/>
              </a:lnSpc>
              <a:spcBef>
                <a:spcPts val="0"/>
              </a:spcBef>
              <a:spcAft>
                <a:spcPts val="0"/>
              </a:spcAft>
              <a:buClr>
                <a:srgbClr val="000000"/>
              </a:buClr>
              <a:buSzPts val="1400"/>
              <a:buFont typeface="+mj-lt"/>
              <a:buAutoNum type="arabicPeriod"/>
            </a:pPr>
            <a:endParaRPr sz="1400" b="0" i="0" u="none" strike="noStrike" cap="none" dirty="0">
              <a:solidFill>
                <a:schemeClr val="dk1"/>
              </a:solidFill>
              <a:latin typeface="Calibri"/>
              <a:ea typeface="Calibri"/>
              <a:cs typeface="Calibri"/>
              <a:sym typeface="Calibri"/>
            </a:endParaRPr>
          </a:p>
          <a:p>
            <a:pPr marL="482600" marR="0" lvl="0" indent="-342900" algn="just" rtl="0">
              <a:lnSpc>
                <a:spcPct val="100000"/>
              </a:lnSpc>
              <a:spcBef>
                <a:spcPts val="0"/>
              </a:spcBef>
              <a:spcAft>
                <a:spcPts val="0"/>
              </a:spcAft>
              <a:buClr>
                <a:schemeClr val="dk1"/>
              </a:buClr>
              <a:buSzPts val="1400"/>
              <a:buFont typeface="+mj-lt"/>
              <a:buAutoNum type="arabicPeriod"/>
            </a:pPr>
            <a:r>
              <a:rPr lang="en-US" sz="1400" b="0" i="0" u="none" strike="noStrike" cap="none" dirty="0">
                <a:solidFill>
                  <a:schemeClr val="dk1"/>
                </a:solidFill>
                <a:latin typeface="Calibri"/>
                <a:ea typeface="Calibri"/>
                <a:cs typeface="Calibri"/>
                <a:sym typeface="Calibri"/>
              </a:rPr>
              <a:t>Read the temperature on the meter without removing the probe from the water.</a:t>
            </a:r>
            <a:endParaRPr sz="1400" b="0" i="0" u="none" strike="noStrike" cap="none" dirty="0">
              <a:solidFill>
                <a:srgbClr val="000000"/>
              </a:solidFill>
              <a:latin typeface="Arial"/>
              <a:ea typeface="Arial"/>
              <a:cs typeface="Arial"/>
              <a:sym typeface="Arial"/>
            </a:endParaRPr>
          </a:p>
          <a:p>
            <a:pPr marL="800100" marR="0" lvl="0" indent="-342900" algn="just" rtl="0">
              <a:lnSpc>
                <a:spcPct val="100000"/>
              </a:lnSpc>
              <a:spcBef>
                <a:spcPts val="0"/>
              </a:spcBef>
              <a:spcAft>
                <a:spcPts val="0"/>
              </a:spcAft>
              <a:buClr>
                <a:srgbClr val="000000"/>
              </a:buClr>
              <a:buSzPts val="1400"/>
              <a:buFont typeface="+mj-lt"/>
              <a:buAutoNum type="arabicPeriod"/>
            </a:pPr>
            <a:endParaRPr sz="1400" b="0" i="0" u="none" strike="noStrike" cap="none" dirty="0">
              <a:solidFill>
                <a:schemeClr val="dk1"/>
              </a:solidFill>
              <a:latin typeface="Calibri"/>
              <a:ea typeface="Calibri"/>
              <a:cs typeface="Calibri"/>
              <a:sym typeface="Calibri"/>
            </a:endParaRPr>
          </a:p>
          <a:p>
            <a:pPr marL="482600" marR="0" lvl="0" indent="-342900" algn="just" rtl="0">
              <a:lnSpc>
                <a:spcPct val="100000"/>
              </a:lnSpc>
              <a:spcBef>
                <a:spcPts val="0"/>
              </a:spcBef>
              <a:spcAft>
                <a:spcPts val="0"/>
              </a:spcAft>
              <a:buClr>
                <a:schemeClr val="dk1"/>
              </a:buClr>
              <a:buSzPts val="1400"/>
              <a:buFont typeface="+mj-lt"/>
              <a:buAutoNum type="arabicPeriod"/>
            </a:pPr>
            <a:r>
              <a:rPr lang="en-US" sz="1400" b="0" i="0" u="none" strike="noStrike" cap="none" dirty="0">
                <a:solidFill>
                  <a:schemeClr val="dk1"/>
                </a:solidFill>
                <a:latin typeface="Calibri"/>
                <a:ea typeface="Calibri"/>
                <a:cs typeface="Calibri"/>
                <a:sym typeface="Calibri"/>
              </a:rPr>
              <a:t>Let the thermometer probe stay in the water sample for one more minute.</a:t>
            </a:r>
            <a:endParaRPr sz="1400" b="0" i="0" u="none" strike="noStrike" cap="none" dirty="0">
              <a:solidFill>
                <a:srgbClr val="000000"/>
              </a:solidFill>
              <a:latin typeface="Arial"/>
              <a:ea typeface="Arial"/>
              <a:cs typeface="Arial"/>
              <a:sym typeface="Arial"/>
            </a:endParaRPr>
          </a:p>
          <a:p>
            <a:pPr marL="482600" marR="0" lvl="0" indent="-342900" algn="just" rtl="0">
              <a:lnSpc>
                <a:spcPct val="100000"/>
              </a:lnSpc>
              <a:spcBef>
                <a:spcPts val="0"/>
              </a:spcBef>
              <a:spcAft>
                <a:spcPts val="0"/>
              </a:spcAft>
              <a:buClr>
                <a:schemeClr val="dk1"/>
              </a:buClr>
              <a:buSzPts val="1400"/>
              <a:buFont typeface="+mj-lt"/>
              <a:buAutoNum type="arabicPeriod"/>
            </a:pPr>
            <a:r>
              <a:rPr lang="en-US" sz="1400" b="0" i="0" u="none" strike="noStrike" cap="none" dirty="0">
                <a:solidFill>
                  <a:schemeClr val="dk1"/>
                </a:solidFill>
                <a:latin typeface="Calibri"/>
                <a:ea typeface="Calibri"/>
                <a:cs typeface="Calibri"/>
                <a:sym typeface="Calibri"/>
              </a:rPr>
              <a:t>Read the temperature again. If the temperature has not changed, go to Step 8. If the temperature has changed since the last reading, repeat Step 6 until the temperature stays the same.</a:t>
            </a:r>
            <a:endParaRPr sz="1400" b="0" i="0" u="none" strike="noStrike" cap="none" dirty="0">
              <a:solidFill>
                <a:srgbClr val="000000"/>
              </a:solidFill>
              <a:latin typeface="Arial"/>
              <a:ea typeface="Arial"/>
              <a:cs typeface="Arial"/>
              <a:sym typeface="Arial"/>
            </a:endParaRPr>
          </a:p>
        </p:txBody>
      </p:sp>
      <p:pic>
        <p:nvPicPr>
          <p:cNvPr id="357" name="Google Shape;357;p15"/>
          <p:cNvPicPr preferRelativeResize="0"/>
          <p:nvPr/>
        </p:nvPicPr>
        <p:blipFill rotWithShape="1">
          <a:blip r:embed="rId3">
            <a:alphaModFix/>
          </a:blip>
          <a:srcRect/>
          <a:stretch/>
        </p:blipFill>
        <p:spPr>
          <a:xfrm>
            <a:off x="6098613" y="1878929"/>
            <a:ext cx="2685764" cy="213227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6"/>
          <p:cNvSpPr txBox="1"/>
          <p:nvPr/>
        </p:nvSpPr>
        <p:spPr>
          <a:xfrm>
            <a:off x="1309651" y="1214217"/>
            <a:ext cx="5743204"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chemeClr val="dk2"/>
                </a:solidFill>
                <a:latin typeface="Calibri"/>
                <a:ea typeface="Calibri"/>
                <a:cs typeface="Calibri"/>
                <a:sym typeface="Calibri"/>
              </a:rPr>
              <a:t>How To Collect Your Water Temperature Data: Probe (Slide 2 of 2) </a:t>
            </a:r>
            <a:endParaRPr sz="2000" b="1" i="0" u="none" strike="noStrike" cap="none" dirty="0">
              <a:solidFill>
                <a:schemeClr val="dk2"/>
              </a:solidFill>
              <a:latin typeface="Calibri"/>
              <a:ea typeface="Calibri"/>
              <a:cs typeface="Calibri"/>
              <a:sym typeface="Calibri"/>
            </a:endParaRPr>
          </a:p>
        </p:txBody>
      </p:sp>
      <p:sp>
        <p:nvSpPr>
          <p:cNvPr id="363" name="Google Shape;363;p16"/>
          <p:cNvSpPr txBox="1"/>
          <p:nvPr/>
        </p:nvSpPr>
        <p:spPr>
          <a:xfrm>
            <a:off x="1309650" y="1880137"/>
            <a:ext cx="7540592" cy="2031325"/>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1800"/>
              <a:buFont typeface="Calibri"/>
              <a:buAutoNum type="arabicPeriod" startAt="8"/>
            </a:pPr>
            <a:r>
              <a:rPr lang="en-US" sz="1800" b="0" i="0" u="none" strike="noStrike" cap="none">
                <a:solidFill>
                  <a:schemeClr val="dk1"/>
                </a:solidFill>
                <a:latin typeface="Calibri"/>
                <a:ea typeface="Calibri"/>
                <a:cs typeface="Calibri"/>
                <a:sym typeface="Calibri"/>
              </a:rPr>
              <a:t>Record the temperature on the </a:t>
            </a:r>
            <a:r>
              <a:rPr lang="en-US" sz="1800" b="0" i="1" u="none" strike="noStrike" cap="none">
                <a:solidFill>
                  <a:schemeClr val="dk1"/>
                </a:solidFill>
                <a:latin typeface="Calibri"/>
                <a:ea typeface="Calibri"/>
                <a:cs typeface="Calibri"/>
                <a:sym typeface="Calibri"/>
              </a:rPr>
              <a:t>Hydrosphere Investigation Data Sheet.</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startAt="8"/>
            </a:pPr>
            <a:r>
              <a:rPr lang="en-US" sz="1800" b="0" i="0" u="none" strike="noStrike" cap="none">
                <a:solidFill>
                  <a:schemeClr val="dk1"/>
                </a:solidFill>
                <a:latin typeface="Calibri"/>
                <a:ea typeface="Calibri"/>
                <a:cs typeface="Calibri"/>
                <a:sym typeface="Calibri"/>
              </a:rPr>
              <a:t>Have two other students repeat the measurement with new water samples.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startAt="8"/>
            </a:pPr>
            <a:r>
              <a:rPr lang="en-US" sz="1800" b="0" i="0" u="none" strike="noStrike" cap="none">
                <a:solidFill>
                  <a:schemeClr val="dk1"/>
                </a:solidFill>
                <a:latin typeface="Calibri"/>
                <a:ea typeface="Calibri"/>
                <a:cs typeface="Calibri"/>
                <a:sym typeface="Calibri"/>
              </a:rPr>
              <a:t>Calculate the average of the three measurements.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startAt="8"/>
            </a:pPr>
            <a:r>
              <a:rPr lang="en-US" sz="1800" b="0" i="0" u="none" strike="noStrike" cap="none">
                <a:solidFill>
                  <a:schemeClr val="dk1"/>
                </a:solidFill>
                <a:latin typeface="Calibri"/>
                <a:ea typeface="Calibri"/>
                <a:cs typeface="Calibri"/>
                <a:sym typeface="Calibri"/>
              </a:rPr>
              <a:t>All temperatures should be within </a:t>
            </a:r>
            <a:r>
              <a:rPr lang="en-US" sz="1800" b="1" i="0" u="none" strike="noStrike" cap="none">
                <a:solidFill>
                  <a:srgbClr val="000090"/>
                </a:solidFill>
                <a:latin typeface="Calibri"/>
                <a:ea typeface="Calibri"/>
                <a:cs typeface="Calibri"/>
                <a:sym typeface="Calibri"/>
              </a:rPr>
              <a:t>1.0˚ C </a:t>
            </a:r>
            <a:r>
              <a:rPr lang="en-US" sz="1800" b="0" i="0" u="none" strike="noStrike" cap="none">
                <a:solidFill>
                  <a:schemeClr val="dk1"/>
                </a:solidFill>
                <a:latin typeface="Calibri"/>
                <a:ea typeface="Calibri"/>
                <a:cs typeface="Calibri"/>
                <a:sym typeface="Calibri"/>
              </a:rPr>
              <a:t>of the average. If they are not, repeat the measurement.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64" name="Google Shape;364;p16" descr="Screenshot of data sheet showing three spaces to enter water temperature data."/>
          <p:cNvPicPr preferRelativeResize="0"/>
          <p:nvPr/>
        </p:nvPicPr>
        <p:blipFill rotWithShape="1">
          <a:blip r:embed="rId3">
            <a:alphaModFix/>
          </a:blip>
          <a:srcRect/>
          <a:stretch/>
        </p:blipFill>
        <p:spPr>
          <a:xfrm>
            <a:off x="1646986" y="3849409"/>
            <a:ext cx="6583926" cy="2482008"/>
          </a:xfrm>
          <a:prstGeom prst="rect">
            <a:avLst/>
          </a:prstGeom>
          <a:noFill/>
          <a:ln>
            <a:noFill/>
          </a:ln>
          <a:effectLst>
            <a:outerShdw blurRad="292100" dist="139700" dir="2700000" algn="tl" rotWithShape="0">
              <a:srgbClr val="333333">
                <a:alpha val="63921"/>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7"/>
          <p:cNvSpPr txBox="1"/>
          <p:nvPr/>
        </p:nvSpPr>
        <p:spPr>
          <a:xfrm>
            <a:off x="1466850" y="11970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2060"/>
                </a:solidFill>
                <a:latin typeface="Calibri"/>
                <a:ea typeface="Calibri"/>
                <a:cs typeface="Calibri"/>
                <a:sym typeface="Calibri"/>
              </a:rPr>
              <a:t>Hydrosphere Site Creation</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370" name="Google Shape;370;p17"/>
          <p:cNvSpPr txBox="1"/>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If this is your first time making hydrosphere observations at this location, you will need to create a new Hydrosphere study site before entering data.</a:t>
            </a:r>
            <a:endParaRPr/>
          </a:p>
          <a:p>
            <a:pPr marL="0" marR="0" lvl="0" indent="0" algn="l" rtl="0">
              <a:lnSpc>
                <a:spcPct val="90000"/>
              </a:lnSpc>
              <a:spcBef>
                <a:spcPts val="0"/>
              </a:spcBef>
              <a:spcAft>
                <a:spcPts val="0"/>
              </a:spcAft>
              <a:buClr>
                <a:schemeClr val="dk1"/>
              </a:buClr>
              <a:buSzPts val="28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To do this, please review the Introduction to Hydrosphere training.</a:t>
            </a:r>
            <a:endParaRPr/>
          </a:p>
          <a:p>
            <a:pPr marL="514350" marR="0" lvl="0" indent="-336550" algn="l" rtl="0">
              <a:lnSpc>
                <a:spcPct val="90000"/>
              </a:lnSpc>
              <a:spcBef>
                <a:spcPts val="1000"/>
              </a:spcBef>
              <a:spcAft>
                <a:spcPts val="0"/>
              </a:spcAft>
              <a:buClr>
                <a:schemeClr val="dk1"/>
              </a:buClr>
              <a:buSzPts val="2800"/>
              <a:buFont typeface="Calibri"/>
              <a:buNone/>
            </a:pP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6"/>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Submit Your Data to GLOBE</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376" name="Google Shape;376;p56" descr="Screenshot showing the GLOBE Observer App homepage. Select “Data Entry” to record data."/>
          <p:cNvPicPr preferRelativeResize="0"/>
          <p:nvPr/>
        </p:nvPicPr>
        <p:blipFill rotWithShape="1">
          <a:blip r:embed="rId3">
            <a:alphaModFix/>
          </a:blip>
          <a:srcRect/>
          <a:stretch/>
        </p:blipFill>
        <p:spPr>
          <a:xfrm>
            <a:off x="6339536" y="1608020"/>
            <a:ext cx="2294228" cy="4662225"/>
          </a:xfrm>
          <a:prstGeom prst="rect">
            <a:avLst/>
          </a:prstGeom>
          <a:noFill/>
          <a:ln>
            <a:noFill/>
          </a:ln>
        </p:spPr>
      </p:pic>
      <p:sp>
        <p:nvSpPr>
          <p:cNvPr id="377" name="Google Shape;377;p56"/>
          <p:cNvSpPr txBox="1"/>
          <p:nvPr/>
        </p:nvSpPr>
        <p:spPr>
          <a:xfrm>
            <a:off x="1361073" y="2211746"/>
            <a:ext cx="4776900" cy="2523727"/>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1.</a:t>
            </a:r>
            <a:r>
              <a:rPr lang="en-US" sz="2000" b="0" i="0" u="sng" strike="noStrike" cap="none">
                <a:solidFill>
                  <a:schemeClr val="hlink"/>
                </a:solidFill>
                <a:latin typeface="Calibri"/>
                <a:ea typeface="Calibri"/>
                <a:cs typeface="Calibri"/>
                <a:sym typeface="Calibri"/>
                <a:hlinkClick r:id="rId4"/>
              </a:rPr>
              <a:t>Desktop Data Entry</a:t>
            </a:r>
            <a:r>
              <a:rPr lang="en-US" sz="2000" b="0" i="0" u="none" strike="noStrike" cap="none">
                <a:solidFill>
                  <a:schemeClr val="dk1"/>
                </a:solidFill>
                <a:latin typeface="Calibri"/>
                <a:ea typeface="Calibri"/>
                <a:cs typeface="Calibri"/>
                <a:sym typeface="Calibri"/>
              </a:rPr>
              <a:t>: Log environmental data directly on the GLOBE website.</a:t>
            </a:r>
            <a:endParaRPr sz="20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2.</a:t>
            </a:r>
            <a:r>
              <a:rPr lang="en-US" sz="2000" b="0" i="0" u="sng" strike="noStrike" cap="none">
                <a:solidFill>
                  <a:schemeClr val="hlink"/>
                </a:solidFill>
                <a:latin typeface="Calibri"/>
                <a:ea typeface="Calibri"/>
                <a:cs typeface="Calibri"/>
                <a:sym typeface="Calibri"/>
                <a:hlinkClick r:id="rId5"/>
              </a:rPr>
              <a:t>GLOBE Observer App</a:t>
            </a:r>
            <a:r>
              <a:rPr lang="en-US" sz="2000" b="0" i="0" u="none" strike="noStrike" cap="none">
                <a:solidFill>
                  <a:schemeClr val="dk1"/>
                </a:solidFill>
                <a:latin typeface="Calibri"/>
                <a:ea typeface="Calibri"/>
                <a:cs typeface="Calibri"/>
                <a:sym typeface="Calibri"/>
              </a:rPr>
              <a:t>: The app allows users to enter data directly from an iOS or Android device for any GLOBE protocol.  </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57"/>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Water Temperature Protocol Data Entry</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383" name="Google Shape;383;p57"/>
          <p:cNvSpPr txBox="1"/>
          <p:nvPr/>
        </p:nvSpPr>
        <p:spPr>
          <a:xfrm>
            <a:off x="6184128" y="2690336"/>
            <a:ext cx="2999148"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To enter data, first return to GLOBE Observer main page by clicking the home button in the bottom left.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“Data Entry”.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Next, click “New Observation(s)”</a:t>
            </a:r>
            <a:endParaRPr sz="1400" b="0" i="0" u="none" strike="noStrike" cap="none">
              <a:solidFill>
                <a:srgbClr val="000000"/>
              </a:solidFill>
              <a:latin typeface="Arial"/>
              <a:ea typeface="Arial"/>
              <a:cs typeface="Arial"/>
              <a:sym typeface="Arial"/>
            </a:endParaRPr>
          </a:p>
        </p:txBody>
      </p:sp>
      <p:pic>
        <p:nvPicPr>
          <p:cNvPr id="384" name="Google Shape;384;p57" descr="Screenshot showing the GLOBE Observer App homepage. Select “Data Entry” to record data."/>
          <p:cNvPicPr preferRelativeResize="0"/>
          <p:nvPr/>
        </p:nvPicPr>
        <p:blipFill rotWithShape="1">
          <a:blip r:embed="rId3">
            <a:alphaModFix/>
          </a:blip>
          <a:srcRect/>
          <a:stretch/>
        </p:blipFill>
        <p:spPr>
          <a:xfrm>
            <a:off x="1500275" y="1722160"/>
            <a:ext cx="2294228" cy="4662225"/>
          </a:xfrm>
          <a:prstGeom prst="rect">
            <a:avLst/>
          </a:prstGeom>
          <a:noFill/>
          <a:ln>
            <a:noFill/>
          </a:ln>
        </p:spPr>
      </p:pic>
      <p:pic>
        <p:nvPicPr>
          <p:cNvPr id="385" name="Google Shape;385;p57" descr="Screenshot showing the GLOBE Observer app Data Entry page. Select “New Observation” to enter data."/>
          <p:cNvPicPr preferRelativeResize="0"/>
          <p:nvPr/>
        </p:nvPicPr>
        <p:blipFill rotWithShape="1">
          <a:blip r:embed="rId4">
            <a:alphaModFix/>
          </a:blip>
          <a:srcRect/>
          <a:stretch/>
        </p:blipFill>
        <p:spPr>
          <a:xfrm>
            <a:off x="3886265" y="1722160"/>
            <a:ext cx="2297863" cy="4662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2" descr="1_PPTHydro_PH_Final_12_15_Lo.jpg"/>
          <p:cNvPicPr preferRelativeResize="0"/>
          <p:nvPr/>
        </p:nvPicPr>
        <p:blipFill rotWithShape="1">
          <a:blip r:embed="rId3">
            <a:alphaModFix amt="20000"/>
          </a:blip>
          <a:srcRect/>
          <a:stretch/>
        </p:blipFill>
        <p:spPr>
          <a:xfrm>
            <a:off x="1128020" y="1325143"/>
            <a:ext cx="8015979" cy="5532857"/>
          </a:xfrm>
          <a:prstGeom prst="rect">
            <a:avLst/>
          </a:prstGeom>
          <a:noFill/>
          <a:ln>
            <a:noFill/>
          </a:ln>
        </p:spPr>
      </p:pic>
      <p:sp>
        <p:nvSpPr>
          <p:cNvPr id="234" name="Google Shape;234;p2"/>
          <p:cNvSpPr txBox="1"/>
          <p:nvPr/>
        </p:nvSpPr>
        <p:spPr>
          <a:xfrm>
            <a:off x="1184449" y="986113"/>
            <a:ext cx="7959551" cy="553997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Overview</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This module: </a:t>
            </a:r>
            <a:endParaRPr sz="18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90"/>
              </a:solidFill>
              <a:latin typeface="Calibri"/>
              <a:ea typeface="Calibri"/>
              <a:cs typeface="Calibri"/>
              <a:sym typeface="Calibri"/>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Reviews the selection of a GLOBE hydrology site </a:t>
            </a:r>
            <a:endParaRPr sz="1800" b="1" i="0" u="none" strike="noStrike" cap="none">
              <a:solidFill>
                <a:srgbClr val="000090"/>
              </a:solidFill>
              <a:latin typeface="Calibri"/>
              <a:ea typeface="Calibri"/>
              <a:cs typeface="Calibri"/>
              <a:sym typeface="Calibri"/>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Reviews the water sampling technique used in GLOBE hydrology protocols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Guides the calibration of the necessary instruments for this protocol</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Provides a step by step introduction of the protocol method</a:t>
            </a:r>
            <a:endParaRPr sz="18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Learning Objectives</a:t>
            </a:r>
            <a:endParaRPr sz="24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After completing this module, you will be able to: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90"/>
              </a:solidFill>
              <a:latin typeface="Calibri"/>
              <a:ea typeface="Calibri"/>
              <a:cs typeface="Calibri"/>
              <a:sym typeface="Calibri"/>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Describe why water temperature is considered a master variable</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Explain why this measurement accompanies all other hydrology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	measurement taken using GLOBE protocols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Describe how the protocol procedures ensure the collection of accurate data</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Apply the calibration and measurement steps of this protocol</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Upload data to the GLOBE portal</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Visualize data using GLOBE’s Visualization Site</a:t>
            </a:r>
            <a:endParaRPr sz="1800" b="1" i="0" u="none" strike="noStrike" cap="none">
              <a:solidFill>
                <a:srgbClr val="00009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58"/>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2060"/>
                </a:solidFill>
                <a:latin typeface="Calibri"/>
                <a:ea typeface="Calibri"/>
                <a:cs typeface="Calibri"/>
                <a:sym typeface="Calibri"/>
              </a:rPr>
              <a:t>Water Temperature Protocol Data Entry</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391" name="Google Shape;391;p58"/>
          <p:cNvSpPr txBox="1"/>
          <p:nvPr/>
        </p:nvSpPr>
        <p:spPr>
          <a:xfrm>
            <a:off x="4913129" y="2794648"/>
            <a:ext cx="3525976"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Water Temperature from the list of Hydrosphere. Click continue at the bottom of the screen.</a:t>
            </a:r>
            <a:endParaRPr/>
          </a:p>
        </p:txBody>
      </p:sp>
      <p:pic>
        <p:nvPicPr>
          <p:cNvPr id="392" name="Google Shape;392;p58" descr="A screenshot of the protocol selection page."/>
          <p:cNvPicPr preferRelativeResize="0"/>
          <p:nvPr/>
        </p:nvPicPr>
        <p:blipFill rotWithShape="1">
          <a:blip r:embed="rId3">
            <a:alphaModFix/>
          </a:blip>
          <a:srcRect/>
          <a:stretch/>
        </p:blipFill>
        <p:spPr>
          <a:xfrm>
            <a:off x="2084438" y="2176246"/>
            <a:ext cx="2366130" cy="456745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59"/>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Water Temperature Protocol Site Information</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398" name="Google Shape;398;p59"/>
          <p:cNvSpPr txBox="1"/>
          <p:nvPr/>
        </p:nvSpPr>
        <p:spPr>
          <a:xfrm>
            <a:off x="5381009" y="2865327"/>
            <a:ext cx="3525976"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If you have not already created a Hydrosphere site, create one now.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Click “New Site” at the bottom of the site location screen and choose a name for your new site. </a:t>
            </a:r>
            <a:endParaRPr sz="1400" b="0" i="0" u="none" strike="noStrike" cap="none">
              <a:solidFill>
                <a:srgbClr val="000000"/>
              </a:solidFill>
              <a:latin typeface="Arial"/>
              <a:ea typeface="Arial"/>
              <a:cs typeface="Arial"/>
              <a:sym typeface="Arial"/>
            </a:endParaRPr>
          </a:p>
        </p:txBody>
      </p:sp>
      <p:pic>
        <p:nvPicPr>
          <p:cNvPr id="399" name="Google Shape;399;p59" descr="Screenshot showing new site creation page. If you do not already have a hydrosphere site created, make one now."/>
          <p:cNvPicPr preferRelativeResize="0"/>
          <p:nvPr/>
        </p:nvPicPr>
        <p:blipFill rotWithShape="1">
          <a:blip r:embed="rId3">
            <a:alphaModFix/>
          </a:blip>
          <a:srcRect/>
          <a:stretch/>
        </p:blipFill>
        <p:spPr>
          <a:xfrm>
            <a:off x="2628900" y="2289175"/>
            <a:ext cx="2305544" cy="436406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60"/>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Water Temperature Protocol Site Information</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405" name="Google Shape;405;p60" descr="Screenshot showing new site information fields. If you do not already have a hdyrosphere site created, enter the Water Body Name and select the Water Body Type and Water Body Source from the dropdown list of options."/>
          <p:cNvPicPr preferRelativeResize="0"/>
          <p:nvPr/>
        </p:nvPicPr>
        <p:blipFill rotWithShape="1">
          <a:blip r:embed="rId3">
            <a:alphaModFix/>
          </a:blip>
          <a:srcRect/>
          <a:stretch/>
        </p:blipFill>
        <p:spPr>
          <a:xfrm>
            <a:off x="2708353" y="2118732"/>
            <a:ext cx="2178710" cy="4236232"/>
          </a:xfrm>
          <a:prstGeom prst="rect">
            <a:avLst/>
          </a:prstGeom>
          <a:noFill/>
          <a:ln w="9525" cap="flat" cmpd="sng">
            <a:solidFill>
              <a:schemeClr val="dk1"/>
            </a:solidFill>
            <a:prstDash val="solid"/>
            <a:round/>
            <a:headEnd type="none" w="sm" len="sm"/>
            <a:tailEnd type="none" w="sm" len="sm"/>
          </a:ln>
        </p:spPr>
      </p:pic>
      <p:sp>
        <p:nvSpPr>
          <p:cNvPr id="406" name="Google Shape;406;p60"/>
          <p:cNvSpPr txBox="1"/>
          <p:nvPr/>
        </p:nvSpPr>
        <p:spPr>
          <a:xfrm>
            <a:off x="5186728"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Water Body Name.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Select the Water Body Type and Water Body Source from the dropdown list of options.</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61"/>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Entering Measurement Data</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412" name="Google Shape;412;p61"/>
          <p:cNvSpPr txBox="1"/>
          <p:nvPr/>
        </p:nvSpPr>
        <p:spPr>
          <a:xfrm>
            <a:off x="5220182"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date and time you took the measurements.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Once you enter the date, select Set Water Body State to enter your data.</a:t>
            </a:r>
            <a:endParaRPr sz="2800" b="0" i="0" u="none" strike="noStrike" cap="none">
              <a:solidFill>
                <a:schemeClr val="dk1"/>
              </a:solidFill>
              <a:latin typeface="Calibri"/>
              <a:ea typeface="Calibri"/>
              <a:cs typeface="Calibri"/>
              <a:sym typeface="Calibri"/>
            </a:endParaRPr>
          </a:p>
        </p:txBody>
      </p:sp>
      <p:pic>
        <p:nvPicPr>
          <p:cNvPr id="413" name="Google Shape;413;p61" descr="Screenshot showing date and time entry page"/>
          <p:cNvPicPr preferRelativeResize="0"/>
          <p:nvPr/>
        </p:nvPicPr>
        <p:blipFill rotWithShape="1">
          <a:blip r:embed="rId3">
            <a:alphaModFix/>
          </a:blip>
          <a:srcRect/>
          <a:stretch/>
        </p:blipFill>
        <p:spPr>
          <a:xfrm>
            <a:off x="2265885" y="2235450"/>
            <a:ext cx="2306115" cy="448602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62"/>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Enter the Water Body State</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419" name="Google Shape;419;p62"/>
          <p:cNvSpPr txBox="1"/>
          <p:nvPr/>
        </p:nvSpPr>
        <p:spPr>
          <a:xfrm>
            <a:off x="5142822" y="2909076"/>
            <a:ext cx="3731623" cy="376223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dirty="0">
                <a:solidFill>
                  <a:schemeClr val="dk1"/>
                </a:solidFill>
                <a:latin typeface="Calibri"/>
                <a:ea typeface="Calibri"/>
                <a:cs typeface="Calibri"/>
                <a:sym typeface="Calibri"/>
              </a:rPr>
              <a:t>Select the Water Body State from the dropdown list of options.</a:t>
            </a:r>
          </a:p>
          <a:p>
            <a:pPr marL="0" marR="0" lvl="0" indent="0" algn="l" rtl="0">
              <a:lnSpc>
                <a:spcPct val="90000"/>
              </a:lnSpc>
              <a:spcBef>
                <a:spcPts val="0"/>
              </a:spcBef>
              <a:spcAft>
                <a:spcPts val="0"/>
              </a:spcAft>
              <a:buClr>
                <a:srgbClr val="000000"/>
              </a:buClr>
              <a:buSzPts val="2000"/>
              <a:buFont typeface="Arial"/>
              <a:buNone/>
            </a:pPr>
            <a:endParaRPr lang="en-US" sz="2400" dirty="0">
              <a:solidFill>
                <a:schemeClr val="dk1"/>
              </a:solidFill>
              <a:latin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endParaRPr lang="en-US" sz="2400" dirty="0">
              <a:solidFill>
                <a:schemeClr val="dk1"/>
              </a:solidFill>
              <a:latin typeface="Calibri"/>
              <a:cs typeface="Calibri"/>
              <a:sym typeface="Calibri"/>
            </a:endParaRPr>
          </a:p>
          <a:p>
            <a:pPr>
              <a:lnSpc>
                <a:spcPct val="90000"/>
              </a:lnSpc>
              <a:buSzPts val="2000"/>
            </a:pPr>
            <a:r>
              <a:rPr lang="en-US" b="1" i="1" dirty="0">
                <a:latin typeface="Calibri"/>
                <a:ea typeface="Calibri"/>
                <a:cs typeface="Calibri"/>
                <a:sym typeface="Calibri"/>
              </a:rPr>
              <a:t>Data entry is allowed only when the state is set as “normal.” If the water body is dry, frozen or flooded, the system will not allow the measurements to be entered. </a:t>
            </a:r>
          </a:p>
          <a:p>
            <a:pPr marL="0" marR="0" lvl="0" indent="0" algn="l" rtl="0">
              <a:lnSpc>
                <a:spcPct val="90000"/>
              </a:lnSpc>
              <a:spcBef>
                <a:spcPts val="0"/>
              </a:spcBef>
              <a:spcAft>
                <a:spcPts val="0"/>
              </a:spcAft>
              <a:buClr>
                <a:srgbClr val="000000"/>
              </a:buClr>
              <a:buSzPts val="2000"/>
              <a:buFont typeface="Arial"/>
              <a:buNone/>
            </a:pPr>
            <a:endParaRPr dirty="0"/>
          </a:p>
        </p:txBody>
      </p:sp>
      <p:pic>
        <p:nvPicPr>
          <p:cNvPr id="420" name="Google Shape;420;p62" descr="First screenshot showing data entry for the water body state. Select the Water Body State from the list of dropdown options. Options are Normal, Frozen, Dry, Flooded, and Unreachable."/>
          <p:cNvPicPr preferRelativeResize="0"/>
          <p:nvPr/>
        </p:nvPicPr>
        <p:blipFill rotWithShape="1">
          <a:blip r:embed="rId3">
            <a:alphaModFix/>
          </a:blip>
          <a:srcRect/>
          <a:stretch/>
        </p:blipFill>
        <p:spPr>
          <a:xfrm>
            <a:off x="2397278" y="2067275"/>
            <a:ext cx="2250145" cy="4471638"/>
          </a:xfrm>
          <a:prstGeom prst="rect">
            <a:avLst/>
          </a:prstGeom>
          <a:noFill/>
          <a:ln>
            <a:noFill/>
          </a:ln>
        </p:spPr>
      </p:pic>
      <p:pic>
        <p:nvPicPr>
          <p:cNvPr id="5" name="Google Shape;472;p21" descr="1_AttentionICON_8_14_15.png">
            <a:extLst>
              <a:ext uri="{FF2B5EF4-FFF2-40B4-BE49-F238E27FC236}">
                <a16:creationId xmlns:a16="http://schemas.microsoft.com/office/drawing/2014/main" id="{8AD4A5CA-7926-A98D-12B2-BCC0D004206A}"/>
              </a:ext>
            </a:extLst>
          </p:cNvPr>
          <p:cNvPicPr preferRelativeResize="0"/>
          <p:nvPr/>
        </p:nvPicPr>
        <p:blipFill rotWithShape="1">
          <a:blip r:embed="rId4">
            <a:alphaModFix/>
          </a:blip>
          <a:srcRect/>
          <a:stretch/>
        </p:blipFill>
        <p:spPr>
          <a:xfrm>
            <a:off x="4647423" y="4495263"/>
            <a:ext cx="399410" cy="409377"/>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63"/>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Enter Water Temperature Measurement Data</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426" name="Google Shape;426;p63" descr="Screenshot of data entry. Select the type of instrument used to measure water temperature. Enter the water temperature measurement."/>
          <p:cNvPicPr preferRelativeResize="0"/>
          <p:nvPr/>
        </p:nvPicPr>
        <p:blipFill rotWithShape="1">
          <a:blip r:embed="rId3">
            <a:alphaModFix/>
          </a:blip>
          <a:srcRect/>
          <a:stretch/>
        </p:blipFill>
        <p:spPr>
          <a:xfrm>
            <a:off x="2349499" y="2250743"/>
            <a:ext cx="2383677" cy="4607257"/>
          </a:xfrm>
          <a:prstGeom prst="rect">
            <a:avLst/>
          </a:prstGeom>
          <a:noFill/>
          <a:ln>
            <a:noFill/>
          </a:ln>
        </p:spPr>
      </p:pic>
      <p:sp>
        <p:nvSpPr>
          <p:cNvPr id="427" name="Google Shape;427;p63" descr="Water temperature data entry. Select the type of instrument used to measure water temperature. Enter the water temperature measurement."/>
          <p:cNvSpPr txBox="1"/>
          <p:nvPr/>
        </p:nvSpPr>
        <p:spPr>
          <a:xfrm>
            <a:off x="5185228" y="2782710"/>
            <a:ext cx="3525976"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the type of instrument used to measure water temperature. </a:t>
            </a:r>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Enter the water temperature measurement.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64"/>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Review Data Entry and Send Data</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433" name="Google Shape;433;p64"/>
          <p:cNvSpPr txBox="1"/>
          <p:nvPr/>
        </p:nvSpPr>
        <p:spPr>
          <a:xfrm>
            <a:off x="5511800" y="2723237"/>
            <a:ext cx="2545202"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Review the data you entered and check for errors.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When complete, select Finish to complete the send the observation to GLOBE.</a:t>
            </a:r>
            <a:endParaRPr sz="1400" b="0" i="0" u="none" strike="noStrike" cap="none">
              <a:solidFill>
                <a:srgbClr val="000000"/>
              </a:solidFill>
              <a:latin typeface="Arial"/>
              <a:ea typeface="Arial"/>
              <a:cs typeface="Arial"/>
              <a:sym typeface="Arial"/>
            </a:endParaRPr>
          </a:p>
        </p:txBody>
      </p:sp>
      <p:pic>
        <p:nvPicPr>
          <p:cNvPr id="434" name="Google Shape;434;p64" descr="Screenshot showing the Water Temperature data review page. Check that the data you entered is correct and select Finish."/>
          <p:cNvPicPr preferRelativeResize="0"/>
          <p:nvPr/>
        </p:nvPicPr>
        <p:blipFill rotWithShape="1">
          <a:blip r:embed="rId3">
            <a:alphaModFix/>
          </a:blip>
          <a:srcRect/>
          <a:stretch/>
        </p:blipFill>
        <p:spPr>
          <a:xfrm>
            <a:off x="2697051" y="2209800"/>
            <a:ext cx="2268340" cy="44069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65"/>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Data System Responses</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440" name="Google Shape;440;p65"/>
          <p:cNvSpPr txBox="1"/>
          <p:nvPr/>
        </p:nvSpPr>
        <p:spPr>
          <a:xfrm>
            <a:off x="1571759" y="2214344"/>
            <a:ext cx="2497497" cy="37548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If your observations are within the appropriate ranges, you will see a green smiley face.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You can review or edit your observation if needed.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When ready, select “Send these measurements now” to send your data to GLOBE. When it has been sent, you will see a “Success” message.</a:t>
            </a:r>
            <a:endParaRPr sz="1400" b="0" i="0" u="none" strike="noStrike" cap="none">
              <a:solidFill>
                <a:srgbClr val="000000"/>
              </a:solidFill>
              <a:latin typeface="Arial"/>
              <a:ea typeface="Arial"/>
              <a:cs typeface="Arial"/>
              <a:sym typeface="Arial"/>
            </a:endParaRPr>
          </a:p>
        </p:txBody>
      </p:sp>
      <p:pic>
        <p:nvPicPr>
          <p:cNvPr id="441" name="Google Shape;441;p65" descr="Screenshot showing a green smiley face with text stating Your Data has been saved on this device. This means your observations are within the appropriate ranges. On the same page you can send your measurements or review/edit your observations."/>
          <p:cNvPicPr preferRelativeResize="0"/>
          <p:nvPr/>
        </p:nvPicPr>
        <p:blipFill rotWithShape="1">
          <a:blip r:embed="rId3">
            <a:alphaModFix/>
          </a:blip>
          <a:srcRect/>
          <a:stretch/>
        </p:blipFill>
        <p:spPr>
          <a:xfrm>
            <a:off x="4069256" y="2214345"/>
            <a:ext cx="2154697" cy="4364937"/>
          </a:xfrm>
          <a:prstGeom prst="rect">
            <a:avLst/>
          </a:prstGeom>
          <a:noFill/>
          <a:ln>
            <a:noFill/>
          </a:ln>
        </p:spPr>
      </p:pic>
      <p:pic>
        <p:nvPicPr>
          <p:cNvPr id="442" name="Google Shape;442;p65" descr="Screenshot showing a popup window which says Success, your observation has been successfully sent to GLOBE."/>
          <p:cNvPicPr preferRelativeResize="0"/>
          <p:nvPr/>
        </p:nvPicPr>
        <p:blipFill rotWithShape="1">
          <a:blip r:embed="rId4">
            <a:alphaModFix/>
          </a:blip>
          <a:srcRect/>
          <a:stretch/>
        </p:blipFill>
        <p:spPr>
          <a:xfrm>
            <a:off x="6347101" y="2214344"/>
            <a:ext cx="2274458" cy="4364938"/>
          </a:xfrm>
          <a:prstGeom prst="rect">
            <a:avLst/>
          </a:prstGeom>
          <a:noFill/>
          <a:ln>
            <a:noFill/>
          </a:ln>
        </p:spPr>
      </p:pic>
      <p:cxnSp>
        <p:nvCxnSpPr>
          <p:cNvPr id="443" name="Google Shape;443;p65"/>
          <p:cNvCxnSpPr/>
          <p:nvPr/>
        </p:nvCxnSpPr>
        <p:spPr>
          <a:xfrm rot="10800000" flipH="1">
            <a:off x="3472543" y="2431768"/>
            <a:ext cx="583033" cy="147831"/>
          </a:xfrm>
          <a:prstGeom prst="straightConnector1">
            <a:avLst/>
          </a:prstGeom>
          <a:noFill/>
          <a:ln w="57150" cap="flat" cmpd="sng">
            <a:solidFill>
              <a:srgbClr val="FF0000"/>
            </a:solidFill>
            <a:prstDash val="solid"/>
            <a:round/>
            <a:headEnd type="none" w="sm" len="sm"/>
            <a:tailEnd type="triangle" w="med" len="med"/>
          </a:ln>
        </p:spPr>
      </p:cxnSp>
      <p:cxnSp>
        <p:nvCxnSpPr>
          <p:cNvPr id="444" name="Google Shape;444;p65"/>
          <p:cNvCxnSpPr/>
          <p:nvPr/>
        </p:nvCxnSpPr>
        <p:spPr>
          <a:xfrm rot="10800000" flipH="1">
            <a:off x="3592286" y="3648287"/>
            <a:ext cx="586437" cy="279625"/>
          </a:xfrm>
          <a:prstGeom prst="straightConnector1">
            <a:avLst/>
          </a:prstGeom>
          <a:noFill/>
          <a:ln w="57150" cap="flat" cmpd="sng">
            <a:solidFill>
              <a:srgbClr val="FF0000"/>
            </a:solidFill>
            <a:prstDash val="solid"/>
            <a:round/>
            <a:headEnd type="none" w="sm" len="sm"/>
            <a:tailEnd type="triangle" w="med" len="med"/>
          </a:ln>
        </p:spPr>
      </p:cxnSp>
      <p:cxnSp>
        <p:nvCxnSpPr>
          <p:cNvPr id="445" name="Google Shape;445;p65"/>
          <p:cNvCxnSpPr/>
          <p:nvPr/>
        </p:nvCxnSpPr>
        <p:spPr>
          <a:xfrm rot="10800000" flipH="1">
            <a:off x="3905319" y="4113970"/>
            <a:ext cx="2728614" cy="1068688"/>
          </a:xfrm>
          <a:prstGeom prst="straightConnector1">
            <a:avLst/>
          </a:prstGeom>
          <a:noFill/>
          <a:ln w="57150" cap="flat" cmpd="sng">
            <a:solidFill>
              <a:srgbClr val="FF0000"/>
            </a:solidFill>
            <a:prstDash val="solid"/>
            <a:round/>
            <a:headEnd type="none" w="sm" len="sm"/>
            <a:tailEnd type="triangle" w="med" len="med"/>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1" name="Google Shape;451;p18"/>
          <p:cNvSpPr txBox="1"/>
          <p:nvPr/>
        </p:nvSpPr>
        <p:spPr>
          <a:xfrm>
            <a:off x="1388532" y="1016892"/>
            <a:ext cx="7270751" cy="31393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Calibri"/>
              <a:ea typeface="Calibri"/>
              <a:cs typeface="Calibri"/>
              <a:sym typeface="Calibri"/>
            </a:endParaRPr>
          </a:p>
        </p:txBody>
      </p:sp>
      <p:sp>
        <p:nvSpPr>
          <p:cNvPr id="452" name="Google Shape;452;p18"/>
          <p:cNvSpPr txBox="1"/>
          <p:nvPr/>
        </p:nvSpPr>
        <p:spPr>
          <a:xfrm>
            <a:off x="1389764" y="6118086"/>
            <a:ext cx="744190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Link</a:t>
            </a:r>
            <a:r>
              <a:rPr lang="en-US" sz="1800" b="1" i="0" u="none" strike="noStrike" cap="none">
                <a:solidFill>
                  <a:schemeClr val="dk1"/>
                </a:solidFill>
                <a:latin typeface="Calibri"/>
                <a:ea typeface="Calibri"/>
                <a:cs typeface="Calibri"/>
                <a:sym typeface="Calibri"/>
              </a:rPr>
              <a:t> to step-by-step tutorial on using the GLOBE Data Visualization Tool</a:t>
            </a:r>
            <a:endParaRPr sz="1800" b="1" i="0" u="none" strike="noStrike" cap="none">
              <a:solidFill>
                <a:schemeClr val="dk1"/>
              </a:solidFill>
              <a:latin typeface="Calibri"/>
              <a:ea typeface="Calibri"/>
              <a:cs typeface="Calibri"/>
              <a:sym typeface="Calibri"/>
            </a:endParaRPr>
          </a:p>
        </p:txBody>
      </p:sp>
      <p:sp>
        <p:nvSpPr>
          <p:cNvPr id="453" name="Google Shape;453;p18"/>
          <p:cNvSpPr txBox="1"/>
          <p:nvPr/>
        </p:nvSpPr>
        <p:spPr>
          <a:xfrm>
            <a:off x="1284405" y="1140518"/>
            <a:ext cx="7270751" cy="43704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Visualize and Retrieve Water Temperature Data</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GLOBE provides the ability to view and interact with data measured across the world. Select our</a:t>
            </a:r>
            <a:r>
              <a:rPr lang="en-US" sz="1600" b="0" i="0" u="sng" strike="noStrike" cap="none"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visualization tool</a:t>
            </a:r>
            <a:r>
              <a:rPr lang="en-US" sz="1600" b="0" i="0" u="none" strike="noStrike" cap="none" dirty="0">
                <a:solidFill>
                  <a:schemeClr val="dk1"/>
                </a:solidFill>
                <a:latin typeface="Calibri"/>
                <a:ea typeface="Calibri"/>
                <a:cs typeface="Calibri"/>
                <a:sym typeface="Calibri"/>
              </a:rPr>
              <a:t> to map, graph, filter and export water temperature data that have been measured across GLOBE protocols since 1995. Here are screenshots  steps you will use when you use the visualization tool: </a:t>
            </a:r>
            <a:endParaRPr sz="1800" b="0" i="0" u="none" strike="noStrike" cap="none" dirty="0">
              <a:solidFill>
                <a:schemeClr val="dk1"/>
              </a:solidFill>
              <a:latin typeface="Calibri"/>
              <a:ea typeface="Calibri"/>
              <a:cs typeface="Calibri"/>
              <a:sym typeface="Calibri"/>
            </a:endParaRPr>
          </a:p>
          <a:p>
            <a:pPr marL="285750" marR="0" lvl="0" indent="-171450" algn="l" rtl="0">
              <a:lnSpc>
                <a:spcPct val="100000"/>
              </a:lnSpc>
              <a:spcBef>
                <a:spcPts val="6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chemeClr val="dk2"/>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chemeClr val="dk2"/>
              </a:solidFill>
              <a:latin typeface="Calibri"/>
              <a:ea typeface="Calibri"/>
              <a:cs typeface="Calibri"/>
              <a:sym typeface="Calibri"/>
            </a:endParaRPr>
          </a:p>
        </p:txBody>
      </p:sp>
      <p:sp>
        <p:nvSpPr>
          <p:cNvPr id="454" name="Google Shape;454;p18"/>
          <p:cNvSpPr txBox="1"/>
          <p:nvPr/>
        </p:nvSpPr>
        <p:spPr>
          <a:xfrm>
            <a:off x="6385165" y="4156213"/>
            <a:ext cx="2283412"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Calibri"/>
                <a:ea typeface="Calibri"/>
                <a:cs typeface="Calibri"/>
                <a:sym typeface="Calibri"/>
              </a:rPr>
              <a:t>Select water temperature from drop down menu, click “Submit”</a:t>
            </a:r>
            <a:endParaRPr sz="1800" b="1" i="0" u="none" strike="noStrike" cap="none" dirty="0">
              <a:solidFill>
                <a:schemeClr val="dk1"/>
              </a:solidFill>
              <a:latin typeface="Calibri"/>
              <a:ea typeface="Calibri"/>
              <a:cs typeface="Calibri"/>
              <a:sym typeface="Calibri"/>
            </a:endParaRPr>
          </a:p>
        </p:txBody>
      </p:sp>
      <p:pic>
        <p:nvPicPr>
          <p:cNvPr id="3" name="Picture 2" descr="Screenshot of map interface, GLOBE Visualization System.From drop down menu, select “Water temperature”">
            <a:extLst>
              <a:ext uri="{FF2B5EF4-FFF2-40B4-BE49-F238E27FC236}">
                <a16:creationId xmlns:a16="http://schemas.microsoft.com/office/drawing/2014/main" id="{78ABE6D7-C1BB-9B9B-5723-18086D92E62F}"/>
              </a:ext>
            </a:extLst>
          </p:cNvPr>
          <p:cNvPicPr>
            <a:picLocks noChangeAspect="1"/>
          </p:cNvPicPr>
          <p:nvPr/>
        </p:nvPicPr>
        <p:blipFill>
          <a:blip r:embed="rId5"/>
          <a:srcRect b="16750"/>
          <a:stretch>
            <a:fillRect/>
          </a:stretch>
        </p:blipFill>
        <p:spPr>
          <a:xfrm>
            <a:off x="1388532" y="2811969"/>
            <a:ext cx="4864623" cy="3029139"/>
          </a:xfrm>
          <a:prstGeom prst="rect">
            <a:avLst/>
          </a:prstGeom>
        </p:spPr>
      </p:pic>
      <p:cxnSp>
        <p:nvCxnSpPr>
          <p:cNvPr id="5" name="Straight Arrow Connector 4">
            <a:extLst>
              <a:ext uri="{FF2B5EF4-FFF2-40B4-BE49-F238E27FC236}">
                <a16:creationId xmlns:a16="http://schemas.microsoft.com/office/drawing/2014/main" id="{5C46C9C5-B688-A5AC-C8DD-DA1F72129DAD}"/>
              </a:ext>
            </a:extLst>
          </p:cNvPr>
          <p:cNvCxnSpPr/>
          <p:nvPr/>
        </p:nvCxnSpPr>
        <p:spPr>
          <a:xfrm flipH="1">
            <a:off x="3005847" y="4617857"/>
            <a:ext cx="3379318" cy="46164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19"/>
          <p:cNvSpPr txBox="1"/>
          <p:nvPr/>
        </p:nvSpPr>
        <p:spPr>
          <a:xfrm>
            <a:off x="1738505" y="1140518"/>
            <a:ext cx="7270751" cy="10310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Visualize and Retrieve Water Temperature Data</a:t>
            </a:r>
            <a:endParaRPr sz="24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60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Select the date for which you need water temperature data,  add layer and you can see where data are available. </a:t>
            </a:r>
            <a:endParaRPr sz="1800" b="0" i="0" u="none" strike="noStrike" cap="none" dirty="0">
              <a:solidFill>
                <a:schemeClr val="dk1"/>
              </a:solidFill>
              <a:latin typeface="Calibri"/>
              <a:ea typeface="Calibri"/>
              <a:cs typeface="Calibri"/>
              <a:sym typeface="Calibri"/>
            </a:endParaRPr>
          </a:p>
        </p:txBody>
      </p:sp>
      <p:pic>
        <p:nvPicPr>
          <p:cNvPr id="3" name="Picture 2" descr="Locations where water temperature data are available for the dates selected&#10;">
            <a:extLst>
              <a:ext uri="{FF2B5EF4-FFF2-40B4-BE49-F238E27FC236}">
                <a16:creationId xmlns:a16="http://schemas.microsoft.com/office/drawing/2014/main" id="{85D5D9F5-95DF-42EE-CE11-95EE03813B2D}"/>
              </a:ext>
            </a:extLst>
          </p:cNvPr>
          <p:cNvPicPr>
            <a:picLocks noChangeAspect="1"/>
          </p:cNvPicPr>
          <p:nvPr/>
        </p:nvPicPr>
        <p:blipFill>
          <a:blip r:embed="rId3"/>
          <a:stretch>
            <a:fillRect/>
          </a:stretch>
        </p:blipFill>
        <p:spPr>
          <a:xfrm>
            <a:off x="1778137" y="2489864"/>
            <a:ext cx="5245955" cy="3801004"/>
          </a:xfrm>
          <a:prstGeom prst="rect">
            <a:avLst/>
          </a:prstGeom>
        </p:spPr>
      </p:pic>
      <p:sp>
        <p:nvSpPr>
          <p:cNvPr id="4" name="TextBox 3" descr="Locations where water temperature data are available for the dates selected&#10;">
            <a:extLst>
              <a:ext uri="{FF2B5EF4-FFF2-40B4-BE49-F238E27FC236}">
                <a16:creationId xmlns:a16="http://schemas.microsoft.com/office/drawing/2014/main" id="{1A15F928-C44D-3A92-AA5B-2D45A7E4066A}"/>
              </a:ext>
            </a:extLst>
          </p:cNvPr>
          <p:cNvSpPr txBox="1"/>
          <p:nvPr/>
        </p:nvSpPr>
        <p:spPr>
          <a:xfrm>
            <a:off x="7190767" y="3301477"/>
            <a:ext cx="1719769" cy="1169551"/>
          </a:xfrm>
          <a:prstGeom prst="rect">
            <a:avLst/>
          </a:prstGeom>
          <a:noFill/>
        </p:spPr>
        <p:txBody>
          <a:bodyPr wrap="square" rtlCol="0">
            <a:spAutoFit/>
          </a:bodyPr>
          <a:lstStyle/>
          <a:p>
            <a:r>
              <a:rPr lang="en-US" dirty="0"/>
              <a:t>Locations where water temperature data are available for the dates selected</a:t>
            </a:r>
          </a:p>
        </p:txBody>
      </p:sp>
      <p:cxnSp>
        <p:nvCxnSpPr>
          <p:cNvPr id="6" name="Straight Arrow Connector 5">
            <a:extLst>
              <a:ext uri="{FF2B5EF4-FFF2-40B4-BE49-F238E27FC236}">
                <a16:creationId xmlns:a16="http://schemas.microsoft.com/office/drawing/2014/main" id="{7C6417A5-4FE7-0C8B-4FAD-275E4097E5D4}"/>
              </a:ext>
            </a:extLst>
          </p:cNvPr>
          <p:cNvCxnSpPr/>
          <p:nvPr/>
        </p:nvCxnSpPr>
        <p:spPr>
          <a:xfrm>
            <a:off x="4401114" y="2013626"/>
            <a:ext cx="0" cy="3891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id="{6030AADD-3402-1E42-A2CA-7CADF088A227}"/>
              </a:ext>
            </a:extLst>
          </p:cNvPr>
          <p:cNvCxnSpPr>
            <a:stCxn id="4" idx="1"/>
          </p:cNvCxnSpPr>
          <p:nvPr/>
        </p:nvCxnSpPr>
        <p:spPr>
          <a:xfrm flipH="1">
            <a:off x="5194570" y="3886253"/>
            <a:ext cx="1996197" cy="34527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
          <p:cNvSpPr txBox="1"/>
          <p:nvPr/>
        </p:nvSpPr>
        <p:spPr>
          <a:xfrm>
            <a:off x="1265988" y="1077322"/>
            <a:ext cx="7518179"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The Hydrosphere</a:t>
            </a:r>
            <a:endParaRPr sz="2000" b="0" i="0" u="none" strike="noStrike" cap="none">
              <a:solidFill>
                <a:schemeClr val="dk1"/>
              </a:solidFill>
              <a:latin typeface="Calibri"/>
              <a:ea typeface="Calibri"/>
              <a:cs typeface="Calibri"/>
              <a:sym typeface="Calibri"/>
            </a:endParaRPr>
          </a:p>
        </p:txBody>
      </p:sp>
      <p:sp>
        <p:nvSpPr>
          <p:cNvPr id="240" name="Google Shape;240;p3"/>
          <p:cNvSpPr txBox="1"/>
          <p:nvPr/>
        </p:nvSpPr>
        <p:spPr>
          <a:xfrm>
            <a:off x="1315137" y="1477432"/>
            <a:ext cx="3955363" cy="526298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The hydrosphere is the part of the Earth system that includes water, ice and water vapor. Water participates in many important natural chemical reactions and is a good solvent. Changing any part of the Earth system, such as the amount or type of vegetation in a region or from natural land cover to an impervious one, can affect the rest of the system. Rain and snow capture aerosols from the air. Acidic water slowly dissolves rocks, placing dissolved solids in water. Dissolved or suspended impurities determine water's chemical composition.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Current measurement programs in many areas of the world cover only a few water bodies a few times during the year. GLOBE Hydrosphere protocols will allow you to collect valuable data to help fill these gaps and improve our understanding of Earth's natural waters.</a:t>
            </a:r>
            <a:endParaRPr sz="1600" b="0" i="0" u="none" strike="noStrike" cap="none">
              <a:solidFill>
                <a:schemeClr val="dk1"/>
              </a:solidFill>
              <a:latin typeface="Calibri"/>
              <a:ea typeface="Calibri"/>
              <a:cs typeface="Calibri"/>
              <a:sym typeface="Calibri"/>
            </a:endParaRPr>
          </a:p>
        </p:txBody>
      </p:sp>
      <p:pic>
        <p:nvPicPr>
          <p:cNvPr id="241" name="Google Shape;241;p3" descr="Earth system diagram: Energy flows and matter cycles through the Earth's biosphere, hydrosphere, atmosphere and pedosphere (soil). The cycles are powered by the Sun's energy. "/>
          <p:cNvPicPr preferRelativeResize="0"/>
          <p:nvPr/>
        </p:nvPicPr>
        <p:blipFill rotWithShape="1">
          <a:blip r:embed="rId3">
            <a:alphaModFix/>
          </a:blip>
          <a:srcRect/>
          <a:stretch/>
        </p:blipFill>
        <p:spPr>
          <a:xfrm>
            <a:off x="5270500" y="1477432"/>
            <a:ext cx="3801354" cy="3616717"/>
          </a:xfrm>
          <a:prstGeom prst="rect">
            <a:avLst/>
          </a:prstGeom>
          <a:noFill/>
          <a:ln>
            <a:noFill/>
          </a:ln>
        </p:spPr>
      </p:pic>
      <p:sp>
        <p:nvSpPr>
          <p:cNvPr id="242" name="Google Shape;242;p3"/>
          <p:cNvSpPr txBox="1"/>
          <p:nvPr/>
        </p:nvSpPr>
        <p:spPr>
          <a:xfrm>
            <a:off x="5702301" y="5094149"/>
            <a:ext cx="274743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chemeClr val="dk1"/>
                </a:solidFill>
                <a:latin typeface="Calibri"/>
                <a:ea typeface="Calibri"/>
                <a:cs typeface="Calibri"/>
                <a:sym typeface="Calibri"/>
              </a:rPr>
              <a:t>The Earth System: Energy flows and matter cycles. </a:t>
            </a:r>
            <a:endParaRPr sz="1400" b="0" i="1" u="none" strike="noStrike" cap="none">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1" name="Google Shape;471;p20"/>
          <p:cNvSpPr txBox="1"/>
          <p:nvPr/>
        </p:nvSpPr>
        <p:spPr>
          <a:xfrm>
            <a:off x="1397294" y="1140518"/>
            <a:ext cx="7270751" cy="36009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Visualize and Retrieve Water Temperature Data</a:t>
            </a:r>
            <a:endParaRPr sz="2400" b="1" i="0" u="none" strike="noStrike" cap="none">
              <a:solidFill>
                <a:srgbClr val="000072"/>
              </a:solidFill>
              <a:latin typeface="Calibri"/>
              <a:ea typeface="Calibri"/>
              <a:cs typeface="Calibri"/>
              <a:sym typeface="Calibri"/>
            </a:endParaRPr>
          </a:p>
          <a:p>
            <a:pPr marL="0" marR="0" lvl="0" indent="0" algn="l" rtl="0">
              <a:lnSpc>
                <a:spcPct val="100000"/>
              </a:lnSpc>
              <a:spcBef>
                <a:spcPts val="60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Select the sampling site for which you need  water temperature data,  and a box will open with data summary for that site. </a:t>
            </a: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6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Calibri"/>
              <a:ea typeface="Calibri"/>
              <a:cs typeface="Calibri"/>
              <a:sym typeface="Calibri"/>
            </a:endParaRPr>
          </a:p>
        </p:txBody>
      </p:sp>
      <p:sp>
        <p:nvSpPr>
          <p:cNvPr id="472" name="Google Shape;472;p20" descr="Clicking on a location will open to a map note providing water temperature data for that location and time.  Follow instructions in the tutorial to download data as a .csv file for analysis.&#10;"/>
          <p:cNvSpPr txBox="1"/>
          <p:nvPr/>
        </p:nvSpPr>
        <p:spPr>
          <a:xfrm>
            <a:off x="6713772" y="4741504"/>
            <a:ext cx="2065867" cy="11695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Calibri"/>
                <a:ea typeface="Calibri"/>
                <a:cs typeface="Calibri"/>
                <a:sym typeface="Calibri"/>
              </a:rPr>
              <a:t>Clicking on a location will open to a map note providing water temperature data for that location and time.  </a:t>
            </a:r>
            <a:endParaRPr sz="1400" b="1" i="0" u="none" strike="noStrike" cap="none" dirty="0">
              <a:solidFill>
                <a:schemeClr val="dk1"/>
              </a:solidFill>
              <a:latin typeface="Calibri"/>
              <a:ea typeface="Calibri"/>
              <a:cs typeface="Calibri"/>
              <a:sym typeface="Calibri"/>
            </a:endParaRPr>
          </a:p>
        </p:txBody>
      </p:sp>
      <p:pic>
        <p:nvPicPr>
          <p:cNvPr id="3" name="Picture 2" descr="Screenshot of map interface, GLOBE Visualization System. Clicking on a location will open to a map note providing Temperature data for that location and time. Follow instructions in the tutorial to download data as a .csv file for analysis. ">
            <a:extLst>
              <a:ext uri="{FF2B5EF4-FFF2-40B4-BE49-F238E27FC236}">
                <a16:creationId xmlns:a16="http://schemas.microsoft.com/office/drawing/2014/main" id="{529D38BE-E48A-2320-39C7-4C95B70E1453}"/>
              </a:ext>
            </a:extLst>
          </p:cNvPr>
          <p:cNvPicPr>
            <a:picLocks noChangeAspect="1"/>
          </p:cNvPicPr>
          <p:nvPr/>
        </p:nvPicPr>
        <p:blipFill>
          <a:blip r:embed="rId3"/>
          <a:stretch>
            <a:fillRect/>
          </a:stretch>
        </p:blipFill>
        <p:spPr>
          <a:xfrm>
            <a:off x="1505222" y="2424188"/>
            <a:ext cx="5141334" cy="3733421"/>
          </a:xfrm>
          <a:prstGeom prst="rect">
            <a:avLst/>
          </a:prstGeom>
        </p:spPr>
      </p:pic>
      <p:cxnSp>
        <p:nvCxnSpPr>
          <p:cNvPr id="5" name="Straight Arrow Connector 4">
            <a:extLst>
              <a:ext uri="{FF2B5EF4-FFF2-40B4-BE49-F238E27FC236}">
                <a16:creationId xmlns:a16="http://schemas.microsoft.com/office/drawing/2014/main" id="{04B60BC0-F6D8-A485-9235-7A64D896AE5E}"/>
              </a:ext>
            </a:extLst>
          </p:cNvPr>
          <p:cNvCxnSpPr>
            <a:cxnSpLocks/>
            <a:stCxn id="472" idx="1"/>
          </p:cNvCxnSpPr>
          <p:nvPr/>
        </p:nvCxnSpPr>
        <p:spPr>
          <a:xfrm flipH="1" flipV="1">
            <a:off x="4075889" y="4620638"/>
            <a:ext cx="2637883" cy="7056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21"/>
          <p:cNvSpPr txBox="1"/>
          <p:nvPr/>
        </p:nvSpPr>
        <p:spPr>
          <a:xfrm>
            <a:off x="1792111" y="1270000"/>
            <a:ext cx="563033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9" name="Google Shape;479;p21"/>
          <p:cNvSpPr/>
          <p:nvPr/>
        </p:nvSpPr>
        <p:spPr>
          <a:xfrm>
            <a:off x="1326444" y="1115495"/>
            <a:ext cx="7253111" cy="58169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Review questions to help you prepare to conduct the water temperature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Which measurement should you take first, if you are conducting water protocols:  dissolved oxygen,  pH, or temperature?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Do you read the water temperature measurement when the probe or thermometer is in the water, or held just above the water surface?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What step must be conducted on the instruments before the water temperature measurement is made?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All  three replicate measurements should be within  ___˚ C of the average.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Water has a (higher/lower)  heat capacity than air, so it heats and cools more (slowly/quickly).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Warmer water tends to have higher/lower concentrations of dissolved oxygen.</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Where would you get the most representative water temperature sample: from a still area of the water, from rapids, or from a riffle?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What are the safety precautions you should take when doing any of the hydrology protocols?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pic>
        <p:nvPicPr>
          <p:cNvPr id="480" name="Google Shape;480;p21" descr="1_PPTHydro_PH_Final_12_15_Lo.jpg"/>
          <p:cNvPicPr preferRelativeResize="0"/>
          <p:nvPr/>
        </p:nvPicPr>
        <p:blipFill rotWithShape="1">
          <a:blip r:embed="rId3">
            <a:alphaModFix amt="20000"/>
          </a:blip>
          <a:srcRect/>
          <a:stretch/>
        </p:blipFill>
        <p:spPr>
          <a:xfrm>
            <a:off x="1128021" y="1325143"/>
            <a:ext cx="8015979" cy="553285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22"/>
          <p:cNvSpPr txBox="1"/>
          <p:nvPr/>
        </p:nvSpPr>
        <p:spPr>
          <a:xfrm>
            <a:off x="1503810" y="1413065"/>
            <a:ext cx="7001071" cy="4525963"/>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You have now completed the slide stack. If you are ready to take the quiz, sign on and take the quiz corresponding to </a:t>
            </a:r>
            <a:r>
              <a:rPr lang="en-US" sz="2400" b="1" i="0" u="none" strike="noStrike" cap="none">
                <a:solidFill>
                  <a:srgbClr val="000072"/>
                </a:solidFill>
                <a:latin typeface="Calibri"/>
                <a:ea typeface="Calibri"/>
                <a:cs typeface="Calibri"/>
                <a:sym typeface="Calibri"/>
              </a:rPr>
              <a:t>Water Temperature Protocol</a:t>
            </a:r>
            <a:r>
              <a:rPr lang="en-US" sz="2400" b="1" i="0" u="none" strike="noStrike" cap="none">
                <a:solidFill>
                  <a:srgbClr val="055000"/>
                </a:solidFill>
                <a:latin typeface="Calibri"/>
                <a:ea typeface="Calibri"/>
                <a:cs typeface="Calibri"/>
                <a:sym typeface="Calibri"/>
              </a:rPr>
              <a:t>.</a:t>
            </a:r>
            <a:endParaRPr sz="2400" b="1" i="0" u="none" strike="noStrike" cap="none">
              <a:solidFill>
                <a:srgbClr val="055000"/>
              </a:solidFill>
              <a:latin typeface="Calibri"/>
              <a:ea typeface="Calibri"/>
              <a:cs typeface="Calibri"/>
              <a:sym typeface="Calibri"/>
            </a:endParaRPr>
          </a:p>
          <a:p>
            <a:pPr marL="342900" marR="0" lvl="0" indent="-190500" algn="l" rtl="0">
              <a:lnSpc>
                <a:spcPct val="100000"/>
              </a:lnSpc>
              <a:spcBef>
                <a:spcPts val="48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48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You can also review the slide stack, post questions on the discussion board, or look at the FAQs on the next page. </a:t>
            </a:r>
            <a:endParaRPr sz="1400" b="0" i="0" u="none" strike="noStrike" cap="none">
              <a:solidFill>
                <a:srgbClr val="000000"/>
              </a:solidFill>
              <a:latin typeface="Arial"/>
              <a:ea typeface="Arial"/>
              <a:cs typeface="Arial"/>
              <a:sym typeface="Arial"/>
            </a:endParaRPr>
          </a:p>
          <a:p>
            <a:pPr marL="342900" marR="0" lvl="0" indent="-190500" algn="l" rtl="0">
              <a:lnSpc>
                <a:spcPct val="100000"/>
              </a:lnSpc>
              <a:spcBef>
                <a:spcPts val="48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48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When you pass the quiz, you are ready to </a:t>
            </a:r>
            <a:r>
              <a:rPr lang="en-US" sz="2400" b="1" i="0" u="none" strike="noStrike" cap="none">
                <a:solidFill>
                  <a:srgbClr val="000072"/>
                </a:solidFill>
                <a:latin typeface="Calibri"/>
                <a:ea typeface="Calibri"/>
                <a:cs typeface="Calibri"/>
                <a:sym typeface="Calibri"/>
              </a:rPr>
              <a:t>Water Temperature Protocol </a:t>
            </a:r>
            <a:r>
              <a:rPr lang="en-US" sz="2400" b="0" i="0" u="none" strike="noStrike" cap="none">
                <a:solidFill>
                  <a:srgbClr val="000000"/>
                </a:solidFill>
                <a:latin typeface="Calibri"/>
                <a:ea typeface="Calibri"/>
                <a:cs typeface="Calibri"/>
                <a:sym typeface="Calibri"/>
              </a:rPr>
              <a:t>measurements! </a:t>
            </a:r>
            <a:endParaRPr sz="1400" b="0" i="0" u="none" strike="noStrike" cap="none">
              <a:solidFill>
                <a:srgbClr val="000000"/>
              </a:solidFill>
              <a:latin typeface="Arial"/>
              <a:ea typeface="Arial"/>
              <a:cs typeface="Arial"/>
              <a:sym typeface="Arial"/>
            </a:endParaRPr>
          </a:p>
          <a:p>
            <a:pPr marL="342900" marR="0" lvl="0" indent="-139700" algn="l" rtl="0">
              <a:lnSpc>
                <a:spcPct val="100000"/>
              </a:lnSpc>
              <a:spcBef>
                <a:spcPts val="640"/>
              </a:spcBef>
              <a:spcAft>
                <a:spcPts val="0"/>
              </a:spcAft>
              <a:buClr>
                <a:schemeClr val="dk1"/>
              </a:buClr>
              <a:buSzPts val="3200"/>
              <a:buFont typeface="Arial"/>
              <a:buNone/>
            </a:pPr>
            <a:endParaRPr sz="3200" b="0" i="0" u="none" strike="noStrike" cap="non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grpSp>
        <p:nvGrpSpPr>
          <p:cNvPr id="490" name="Google Shape;490;p23"/>
          <p:cNvGrpSpPr/>
          <p:nvPr/>
        </p:nvGrpSpPr>
        <p:grpSpPr>
          <a:xfrm>
            <a:off x="7913124" y="102610"/>
            <a:ext cx="1103962" cy="873141"/>
            <a:chOff x="1375335" y="3781280"/>
            <a:chExt cx="1103962" cy="873141"/>
          </a:xfrm>
        </p:grpSpPr>
        <p:sp>
          <p:nvSpPr>
            <p:cNvPr id="491" name="Google Shape;491;p23"/>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2" name="Google Shape;492;p23"/>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sp>
        <p:nvSpPr>
          <p:cNvPr id="493" name="Google Shape;493;p23"/>
          <p:cNvSpPr/>
          <p:nvPr/>
        </p:nvSpPr>
        <p:spPr>
          <a:xfrm>
            <a:off x="3" y="1079021"/>
            <a:ext cx="1153580" cy="56323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Entering data on GLOBE Website.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resources</a:t>
            </a:r>
            <a:endParaRPr sz="1200" b="1" i="0" u="none" strike="noStrike" cap="none">
              <a:solidFill>
                <a:srgbClr val="000072"/>
              </a:solidFill>
              <a:latin typeface="Calibri"/>
              <a:ea typeface="Calibri"/>
              <a:cs typeface="Calibri"/>
              <a:sym typeface="Calibri"/>
            </a:endParaRPr>
          </a:p>
        </p:txBody>
      </p:sp>
      <p:sp>
        <p:nvSpPr>
          <p:cNvPr id="494" name="Google Shape;494;p23"/>
          <p:cNvSpPr/>
          <p:nvPr/>
        </p:nvSpPr>
        <p:spPr>
          <a:xfrm>
            <a:off x="1285498" y="1092652"/>
            <a:ext cx="7199518"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FAQ:  Frequently Asked Question</a:t>
            </a:r>
            <a:r>
              <a:rPr lang="en-US" sz="2000" b="1" i="0" u="none" strike="noStrike" cap="none">
                <a:solidFill>
                  <a:srgbClr val="000090"/>
                </a:solidFill>
                <a:latin typeface="Calibri"/>
                <a:ea typeface="Calibri"/>
                <a:cs typeface="Calibri"/>
                <a:sym typeface="Calibri"/>
              </a:rPr>
              <a:t>s</a:t>
            </a:r>
            <a:endParaRPr sz="20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5" name="Google Shape;495;p23"/>
          <p:cNvSpPr txBox="1"/>
          <p:nvPr/>
        </p:nvSpPr>
        <p:spPr>
          <a:xfrm>
            <a:off x="1285498" y="1641055"/>
            <a:ext cx="7316254" cy="2862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90"/>
                </a:solidFill>
                <a:latin typeface="Calibri"/>
                <a:ea typeface="Calibri"/>
                <a:cs typeface="Calibri"/>
                <a:sym typeface="Calibri"/>
              </a:rPr>
              <a:t>I noticed on the GLOBE Web site that some schools were reporting water temperatures below 0.0˚ C. Is this possible?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Calibri"/>
                <a:ea typeface="Calibri"/>
                <a:cs typeface="Calibri"/>
                <a:sym typeface="Calibri"/>
              </a:rPr>
              <a:t>Yes. Distilled water will freeze at 0.0˚ C, but adding dissolved particles in the water may lower the freezing point.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90"/>
                </a:solidFill>
                <a:latin typeface="Calibri"/>
                <a:ea typeface="Calibri"/>
                <a:cs typeface="Calibri"/>
                <a:sym typeface="Calibri"/>
              </a:rPr>
              <a:t>Why is the water temperature sometimes colder and sometimes warmer than the air temperature?</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Calibri"/>
                <a:ea typeface="Calibri"/>
                <a:cs typeface="Calibri"/>
                <a:sym typeface="Calibri"/>
              </a:rPr>
              <a:t>Water has a higher </a:t>
            </a:r>
            <a:r>
              <a:rPr lang="en-US" sz="1800" b="0" i="1" u="none" strike="noStrike" cap="none" dirty="0">
                <a:solidFill>
                  <a:schemeClr val="dk1"/>
                </a:solidFill>
                <a:latin typeface="Calibri"/>
                <a:ea typeface="Calibri"/>
                <a:cs typeface="Calibri"/>
                <a:sym typeface="Calibri"/>
              </a:rPr>
              <a:t>specific heat than </a:t>
            </a:r>
            <a:r>
              <a:rPr lang="en-US" sz="1800" b="0" i="0" u="none" strike="noStrike" cap="none" dirty="0">
                <a:solidFill>
                  <a:schemeClr val="dk1"/>
                </a:solidFill>
                <a:latin typeface="Calibri"/>
                <a:ea typeface="Calibri"/>
                <a:cs typeface="Calibri"/>
                <a:sym typeface="Calibri"/>
              </a:rPr>
              <a:t>air. This means it takes water longer to heat up and longer to cool down than it does air. As a result, air responds much more quickly than water to changes in temperature.</a:t>
            </a:r>
            <a:endParaRPr sz="1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grpSp>
        <p:nvGrpSpPr>
          <p:cNvPr id="500" name="Google Shape;500;p24"/>
          <p:cNvGrpSpPr/>
          <p:nvPr/>
        </p:nvGrpSpPr>
        <p:grpSpPr>
          <a:xfrm>
            <a:off x="7913124" y="102610"/>
            <a:ext cx="1103962" cy="873141"/>
            <a:chOff x="1375335" y="3781280"/>
            <a:chExt cx="1103962" cy="873141"/>
          </a:xfrm>
        </p:grpSpPr>
        <p:sp>
          <p:nvSpPr>
            <p:cNvPr id="501" name="Google Shape;501;p24"/>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2" name="Google Shape;502;p24"/>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sp>
        <p:nvSpPr>
          <p:cNvPr id="503" name="Google Shape;503;p24"/>
          <p:cNvSpPr/>
          <p:nvPr/>
        </p:nvSpPr>
        <p:spPr>
          <a:xfrm>
            <a:off x="3" y="1079021"/>
            <a:ext cx="1153580" cy="56323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Entering data on GLOBE Website.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resources</a:t>
            </a:r>
            <a:endParaRPr sz="1200" b="1" i="0" u="none" strike="noStrike" cap="none">
              <a:solidFill>
                <a:srgbClr val="000072"/>
              </a:solidFill>
              <a:latin typeface="Calibri"/>
              <a:ea typeface="Calibri"/>
              <a:cs typeface="Calibri"/>
              <a:sym typeface="Calibri"/>
            </a:endParaRPr>
          </a:p>
        </p:txBody>
      </p:sp>
      <p:sp>
        <p:nvSpPr>
          <p:cNvPr id="504" name="Google Shape;504;p24"/>
          <p:cNvSpPr txBox="1"/>
          <p:nvPr/>
        </p:nvSpPr>
        <p:spPr>
          <a:xfrm>
            <a:off x="1360776" y="1171004"/>
            <a:ext cx="7174999" cy="27084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2"/>
                </a:solidFill>
                <a:latin typeface="Calibri"/>
                <a:ea typeface="Calibri"/>
                <a:cs typeface="Calibri"/>
                <a:sym typeface="Calibri"/>
              </a:rPr>
              <a:t>Questions for Further Investigation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How does a sudden change in air temperature affect water temperature?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Is the range of air temperature different in areas next to large water bodies as compared to areas away from water bodies?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How do water temperatures compare to air temperatures in the winter? In the summer?</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grpSp>
        <p:nvGrpSpPr>
          <p:cNvPr id="509" name="Google Shape;509;p25"/>
          <p:cNvGrpSpPr/>
          <p:nvPr/>
        </p:nvGrpSpPr>
        <p:grpSpPr>
          <a:xfrm>
            <a:off x="7913124" y="102610"/>
            <a:ext cx="1103962" cy="873141"/>
            <a:chOff x="1375335" y="3781280"/>
            <a:chExt cx="1103962" cy="873141"/>
          </a:xfrm>
        </p:grpSpPr>
        <p:sp>
          <p:nvSpPr>
            <p:cNvPr id="510" name="Google Shape;510;p25"/>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11" name="Google Shape;511;p25"/>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sp>
        <p:nvSpPr>
          <p:cNvPr id="512" name="Google Shape;512;p25"/>
          <p:cNvSpPr/>
          <p:nvPr/>
        </p:nvSpPr>
        <p:spPr>
          <a:xfrm>
            <a:off x="3" y="1079021"/>
            <a:ext cx="1153580" cy="56323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Entering data on GLOBE Website.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resources</a:t>
            </a:r>
            <a:endParaRPr sz="1200" b="1" i="0" u="none" strike="noStrike" cap="none">
              <a:solidFill>
                <a:srgbClr val="000072"/>
              </a:solidFill>
              <a:latin typeface="Calibri"/>
              <a:ea typeface="Calibri"/>
              <a:cs typeface="Calibri"/>
              <a:sym typeface="Calibri"/>
            </a:endParaRPr>
          </a:p>
        </p:txBody>
      </p:sp>
      <p:sp>
        <p:nvSpPr>
          <p:cNvPr id="513" name="Google Shape;513;p25"/>
          <p:cNvSpPr txBox="1"/>
          <p:nvPr/>
        </p:nvSpPr>
        <p:spPr>
          <a:xfrm>
            <a:off x="1346026" y="717559"/>
            <a:ext cx="7646401"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sz="2800" b="1" dirty="0">
                <a:solidFill>
                  <a:srgbClr val="000072"/>
                </a:solidFill>
                <a:latin typeface="Calibri"/>
                <a:ea typeface="Calibri"/>
                <a:cs typeface="Calibri"/>
                <a:sym typeface="Calibri"/>
              </a:rPr>
              <a:t>We want your Feedback!</a:t>
            </a:r>
            <a:endParaRPr sz="2800" b="1" dirty="0">
              <a:solidFill>
                <a:srgbClr val="000072"/>
              </a:solidFill>
              <a:latin typeface="Calibri"/>
              <a:ea typeface="Calibri"/>
              <a:cs typeface="Calibri"/>
              <a:sym typeface="Calibri"/>
            </a:endParaRPr>
          </a:p>
        </p:txBody>
      </p:sp>
      <p:sp>
        <p:nvSpPr>
          <p:cNvPr id="514" name="Google Shape;514;p25"/>
          <p:cNvSpPr txBox="1"/>
          <p:nvPr/>
        </p:nvSpPr>
        <p:spPr>
          <a:xfrm>
            <a:off x="1329205" y="1728540"/>
            <a:ext cx="7646400" cy="43512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None/>
            </a:pPr>
            <a:r>
              <a:rPr lang="en-US" sz="1800" dirty="0">
                <a:solidFill>
                  <a:srgbClr val="000000"/>
                </a:solidFill>
                <a:latin typeface="Calibri"/>
                <a:ea typeface="Calibri"/>
                <a:cs typeface="Calibri"/>
                <a:sym typeface="Calibri"/>
              </a:rPr>
              <a:t>Please provide us with feedback about this module. This is a community project and we welcome your comments, suggestions and edits! Please take a minute to comment here:  </a:t>
            </a:r>
            <a:r>
              <a:rPr lang="en-US" sz="1800" u="sng" dirty="0">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Training@nasaglobe.org</a:t>
            </a:r>
            <a:endParaRPr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2800" b="1" dirty="0">
                <a:solidFill>
                  <a:srgbClr val="002060"/>
                </a:solidFill>
                <a:latin typeface="Calibri"/>
                <a:ea typeface="Calibri"/>
                <a:cs typeface="Calibri"/>
                <a:sym typeface="Calibri"/>
              </a:rPr>
              <a:t>Credits:</a:t>
            </a:r>
            <a:endParaRPr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dirty="0">
                <a:solidFill>
                  <a:srgbClr val="000000"/>
                </a:solidFill>
                <a:latin typeface="Calibri"/>
                <a:ea typeface="Calibri"/>
                <a:cs typeface="Calibri"/>
                <a:sym typeface="Calibri"/>
              </a:rPr>
              <a:t>Slides:  </a:t>
            </a:r>
            <a:endParaRPr sz="1800" dirty="0">
              <a:solidFill>
                <a:srgbClr val="000000"/>
              </a:solidFill>
              <a:latin typeface="Calibri"/>
              <a:ea typeface="Calibri"/>
              <a:cs typeface="Calibri"/>
              <a:sym typeface="Calibri"/>
            </a:endParaRPr>
          </a:p>
          <a:p>
            <a:pPr marL="0" lvl="0" indent="0" algn="l" rtl="0">
              <a:spcBef>
                <a:spcPts val="1000"/>
              </a:spcBef>
              <a:spcAft>
                <a:spcPts val="0"/>
              </a:spcAft>
              <a:buNone/>
            </a:pPr>
            <a:r>
              <a:rPr lang="en-US" sz="1800" dirty="0" err="1">
                <a:solidFill>
                  <a:srgbClr val="000000"/>
                </a:solidFill>
                <a:latin typeface="Calibri"/>
                <a:ea typeface="Calibri"/>
                <a:cs typeface="Calibri"/>
                <a:sym typeface="Calibri"/>
              </a:rPr>
              <a:t>Russanne</a:t>
            </a:r>
            <a:r>
              <a:rPr lang="en-US" sz="1800" dirty="0">
                <a:solidFill>
                  <a:srgbClr val="000000"/>
                </a:solidFill>
                <a:latin typeface="Calibri"/>
                <a:ea typeface="Calibri"/>
                <a:cs typeface="Calibri"/>
                <a:sym typeface="Calibri"/>
              </a:rPr>
              <a:t> Low, Ph.D., University of Nebraska-Lincoln, USA </a:t>
            </a:r>
            <a:endParaRPr sz="1800" dirty="0">
              <a:solidFill>
                <a:srgbClr val="000000"/>
              </a:solidFill>
              <a:latin typeface="Calibri"/>
              <a:ea typeface="Calibri"/>
              <a:cs typeface="Calibri"/>
              <a:sym typeface="Calibri"/>
            </a:endParaRPr>
          </a:p>
          <a:p>
            <a:pPr marL="0" lvl="0" indent="0" algn="l" rtl="0">
              <a:spcBef>
                <a:spcPts val="1000"/>
              </a:spcBef>
              <a:spcAft>
                <a:spcPts val="0"/>
              </a:spcAft>
              <a:buNone/>
            </a:pPr>
            <a:r>
              <a:rPr lang="en-US" sz="1800" dirty="0">
                <a:solidFill>
                  <a:srgbClr val="000000"/>
                </a:solidFill>
                <a:latin typeface="Calibri"/>
                <a:ea typeface="Calibri"/>
                <a:cs typeface="Calibri"/>
                <a:sym typeface="Calibri"/>
              </a:rPr>
              <a:t>Rebecca Boger, Ph.D., Brooklyn College, NYC, USA</a:t>
            </a:r>
            <a:endParaRPr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dirty="0">
                <a:solidFill>
                  <a:srgbClr val="000000"/>
                </a:solidFill>
                <a:latin typeface="Calibri"/>
                <a:ea typeface="Calibri"/>
                <a:cs typeface="Calibri"/>
                <a:sym typeface="Calibri"/>
              </a:rPr>
              <a:t>Photos: </a:t>
            </a:r>
            <a:r>
              <a:rPr lang="en-US" sz="1800" dirty="0" err="1">
                <a:solidFill>
                  <a:srgbClr val="000000"/>
                </a:solidFill>
                <a:latin typeface="Calibri"/>
                <a:ea typeface="Calibri"/>
                <a:cs typeface="Calibri"/>
                <a:sym typeface="Calibri"/>
              </a:rPr>
              <a:t>Russanne</a:t>
            </a:r>
            <a:r>
              <a:rPr lang="en-US" sz="1800" dirty="0">
                <a:solidFill>
                  <a:srgbClr val="000000"/>
                </a:solidFill>
                <a:latin typeface="Calibri"/>
                <a:ea typeface="Calibri"/>
                <a:cs typeface="Calibri"/>
                <a:sym typeface="Calibri"/>
              </a:rPr>
              <a:t> Low</a:t>
            </a:r>
            <a:endParaRPr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dirty="0">
                <a:solidFill>
                  <a:srgbClr val="000000"/>
                </a:solidFill>
                <a:latin typeface="Calibri"/>
                <a:ea typeface="Calibri"/>
                <a:cs typeface="Calibri"/>
                <a:sym typeface="Calibri"/>
              </a:rPr>
              <a:t>Art: </a:t>
            </a:r>
            <a:r>
              <a:rPr lang="en-US" sz="1800" dirty="0">
                <a:solidFill>
                  <a:srgbClr val="000000"/>
                </a:solidFill>
                <a:latin typeface="Calibri"/>
                <a:ea typeface="Calibri"/>
                <a:cs typeface="Calibri"/>
                <a:sym typeface="Calibri"/>
              </a:rPr>
              <a:t>Jenn Glaser, </a:t>
            </a:r>
            <a:r>
              <a:rPr lang="en-US" sz="1800" i="1" dirty="0" err="1">
                <a:solidFill>
                  <a:srgbClr val="000000"/>
                </a:solidFill>
                <a:latin typeface="Calibri"/>
                <a:ea typeface="Calibri"/>
                <a:cs typeface="Calibri"/>
                <a:sym typeface="Calibri"/>
              </a:rPr>
              <a:t>ScribeArts</a:t>
            </a:r>
            <a:endParaRPr sz="1800" i="1"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dirty="0">
                <a:solidFill>
                  <a:srgbClr val="000000"/>
                </a:solidFill>
                <a:latin typeface="Calibri"/>
                <a:ea typeface="Calibri"/>
                <a:cs typeface="Calibri"/>
                <a:sym typeface="Calibri"/>
              </a:rPr>
              <a:t>More Information:</a:t>
            </a:r>
            <a:endParaRPr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u="sng" dirty="0">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GLOBE Program</a:t>
            </a:r>
            <a:r>
              <a:rPr lang="en-US" sz="1800" b="1" dirty="0">
                <a:solidFill>
                  <a:srgbClr val="000000"/>
                </a:solidFill>
                <a:latin typeface="Calibri"/>
                <a:ea typeface="Calibri"/>
                <a:cs typeface="Calibri"/>
                <a:sym typeface="Calibri"/>
              </a:rPr>
              <a:t>, </a:t>
            </a:r>
            <a:r>
              <a:rPr lang="en-US" sz="1800" b="1" u="sng" dirty="0">
                <a:solidFill>
                  <a:srgbClr val="0563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NASA Earth Science </a:t>
            </a:r>
            <a:endParaRPr sz="1800" b="1"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u="sng" dirty="0">
                <a:solidFill>
                  <a:srgbClr val="0563C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NASA Global Climate Change: Vital Signs of the Planet</a:t>
            </a:r>
            <a:endParaRPr sz="1800" b="1"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dirty="0">
                <a:solidFill>
                  <a:srgbClr val="000000"/>
                </a:solidFill>
                <a:latin typeface="Calibri"/>
                <a:ea typeface="Calibri"/>
                <a:cs typeface="Calibri"/>
                <a:sym typeface="Calibri"/>
              </a:rPr>
              <a:t>The GLOBE Program is sponsored by these organizations: </a:t>
            </a:r>
            <a:endParaRPr sz="1800" dirty="0">
              <a:solidFill>
                <a:srgbClr val="000000"/>
              </a:solidFill>
              <a:latin typeface="Calibri"/>
              <a:ea typeface="Calibri"/>
              <a:cs typeface="Calibri"/>
              <a:sym typeface="Calibri"/>
            </a:endParaRPr>
          </a:p>
        </p:txBody>
      </p:sp>
      <p:pic>
        <p:nvPicPr>
          <p:cNvPr id="515" name="Google Shape;515;p25" descr="Logos for NASA, NOAA, NSF and the U.S. Department of State."/>
          <p:cNvPicPr preferRelativeResize="0"/>
          <p:nvPr/>
        </p:nvPicPr>
        <p:blipFill rotWithShape="1">
          <a:blip r:embed="rId7">
            <a:alphaModFix/>
          </a:blip>
          <a:srcRect/>
          <a:stretch/>
        </p:blipFill>
        <p:spPr>
          <a:xfrm>
            <a:off x="6511860" y="5502521"/>
            <a:ext cx="2505226" cy="524283"/>
          </a:xfrm>
          <a:prstGeom prst="rect">
            <a:avLst/>
          </a:prstGeom>
          <a:noFill/>
          <a:ln>
            <a:noFill/>
          </a:ln>
        </p:spPr>
      </p:pic>
      <p:sp>
        <p:nvSpPr>
          <p:cNvPr id="516" name="Google Shape;516;p25"/>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35</a:t>
            </a:fld>
            <a:endParaRPr sz="1200">
              <a:solidFill>
                <a:srgbClr val="888888"/>
              </a:solidFill>
              <a:latin typeface="Calibri"/>
              <a:ea typeface="Calibri"/>
              <a:cs typeface="Calibri"/>
              <a:sym typeface="Calibri"/>
            </a:endParaRPr>
          </a:p>
        </p:txBody>
      </p:sp>
      <p:sp>
        <p:nvSpPr>
          <p:cNvPr id="517" name="Google Shape;517;p25"/>
          <p:cNvSpPr txBox="1"/>
          <p:nvPr/>
        </p:nvSpPr>
        <p:spPr>
          <a:xfrm>
            <a:off x="1329205" y="6026803"/>
            <a:ext cx="6730200" cy="543225"/>
          </a:xfrm>
          <a:prstGeom prst="rect">
            <a:avLst/>
          </a:prstGeom>
          <a:noFill/>
          <a:ln>
            <a:noFill/>
          </a:ln>
        </p:spPr>
        <p:txBody>
          <a:bodyPr spcFirstLastPara="1" wrap="square" lIns="91425" tIns="91425" rIns="91425" bIns="91425" anchor="t" anchorCtr="0">
            <a:noAutofit/>
          </a:bodyPr>
          <a:lstStyle/>
          <a:p>
            <a:r>
              <a:rPr lang="en-US" sz="1000" b="1" dirty="0"/>
              <a:t>Version 11/19/25. Modified by GLOBE Implementation Office – Science, Training, Education, and Public Engagement. If you edit and modify this slide set for use for educational purposes, please note “modified by (and your name and date)" on this page. Thank you.</a:t>
            </a:r>
          </a:p>
          <a:p>
            <a:br>
              <a:rPr lang="en-US" sz="1200" dirty="0"/>
            </a:br>
            <a:endParaRPr sz="2800" dirty="0">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
          <p:cNvSpPr txBox="1"/>
          <p:nvPr/>
        </p:nvSpPr>
        <p:spPr>
          <a:xfrm>
            <a:off x="1286934" y="1066800"/>
            <a:ext cx="5334001" cy="12618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What is Water Temperature?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4"/>
          <p:cNvSpPr txBox="1"/>
          <p:nvPr/>
        </p:nvSpPr>
        <p:spPr>
          <a:xfrm>
            <a:off x="1286934" y="1811866"/>
            <a:ext cx="4943834" cy="31393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The measurement of water temperature determines how hot or cold the water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It is sometimes called a master variable because almost all properties of water, as well as chemical reactions taking place in it, are affected by it.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Sudden increases or decreases of water temperature are unusual. Water has a higher heat capacity (specific heat) than air, thus it heats and cools more slowly.</a:t>
            </a:r>
            <a:endParaRPr sz="1800" b="0" i="0" u="none" strike="noStrike" cap="none">
              <a:solidFill>
                <a:schemeClr val="dk1"/>
              </a:solidFill>
              <a:latin typeface="Calibri"/>
              <a:ea typeface="Calibri"/>
              <a:cs typeface="Calibri"/>
              <a:sym typeface="Calibri"/>
            </a:endParaRPr>
          </a:p>
        </p:txBody>
      </p:sp>
      <p:sp>
        <p:nvSpPr>
          <p:cNvPr id="250" name="Google Shape;250;p4" descr="List of GLOBE Hydrosphere Measurements. Hydrosphere Study Site, Water Temperature, Water Transparency, Conductivity, pH, Mosquito Larvae, Alkalinity, Dissolved Oxygen, Salinity, Nitrates, and Freshwater Macroinvertebrates. This is the water temperature protocol. "/>
          <p:cNvSpPr txBox="1"/>
          <p:nvPr/>
        </p:nvSpPr>
        <p:spPr>
          <a:xfrm>
            <a:off x="6129960" y="1119669"/>
            <a:ext cx="2675374" cy="5632310"/>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endParaRPr sz="1600" b="1" i="0" u="sng"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sng" strike="noStrike" cap="none">
                <a:solidFill>
                  <a:srgbClr val="000072"/>
                </a:solidFill>
                <a:latin typeface="Calibri"/>
                <a:ea typeface="Calibri"/>
                <a:cs typeface="Calibri"/>
                <a:sym typeface="Calibri"/>
              </a:rPr>
              <a:t>GLOBE Hydrosphere Measurements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Hydrosphere Study 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Water Temperature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Conductivity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pH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Mosquito Larvae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Alkalinity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Dissolved  Oxygen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Salinity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Nitrates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Freshwater Macroinvertebrates</a:t>
            </a:r>
            <a:endParaRPr sz="1400" b="1" i="0" u="none" strike="noStrike" cap="none">
              <a:solidFill>
                <a:srgbClr val="000072"/>
              </a:solidFill>
              <a:latin typeface="Calibri"/>
              <a:ea typeface="Calibri"/>
              <a:cs typeface="Calibri"/>
              <a:sym typeface="Calibri"/>
            </a:endParaRPr>
          </a:p>
        </p:txBody>
      </p:sp>
      <p:sp>
        <p:nvSpPr>
          <p:cNvPr id="251" name="Google Shape;251;p4"/>
          <p:cNvSpPr/>
          <p:nvPr/>
        </p:nvSpPr>
        <p:spPr>
          <a:xfrm>
            <a:off x="6363886" y="2571523"/>
            <a:ext cx="2138990" cy="280381"/>
          </a:xfrm>
          <a:prstGeom prst="ellipse">
            <a:avLst/>
          </a:prstGeom>
          <a:noFill/>
          <a:ln w="9525" cap="flat" cmpd="sng">
            <a:solidFill>
              <a:srgbClr val="FF0000"/>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5"/>
          <p:cNvSpPr txBox="1"/>
          <p:nvPr/>
        </p:nvSpPr>
        <p:spPr>
          <a:xfrm>
            <a:off x="1219622" y="1469581"/>
            <a:ext cx="4142600" cy="286232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Temperature influences the amount and diversity of aquatic life. Lakes that are cold and have little plant life in winter, bloom in spring and summer when water temperatures rise and the nutrient-rich bottom waters mix with the upper waters. Because of this mixing and the warmer water temperatures, the spring overturn is followed by a period of rapid growth of microscopic aquatic plants and animals. </a:t>
            </a:r>
            <a:endParaRPr sz="1800" b="0" i="0" u="none" strike="noStrike" cap="none">
              <a:solidFill>
                <a:schemeClr val="dk1"/>
              </a:solidFill>
              <a:latin typeface="Calibri"/>
              <a:ea typeface="Calibri"/>
              <a:cs typeface="Calibri"/>
              <a:sym typeface="Calibri"/>
            </a:endParaRPr>
          </a:p>
        </p:txBody>
      </p:sp>
      <p:pic>
        <p:nvPicPr>
          <p:cNvPr id="257" name="Google Shape;257;p5" descr="Teacher shows students how to read thermometer "/>
          <p:cNvPicPr preferRelativeResize="0"/>
          <p:nvPr/>
        </p:nvPicPr>
        <p:blipFill rotWithShape="1">
          <a:blip r:embed="rId3">
            <a:alphaModFix/>
          </a:blip>
          <a:srcRect/>
          <a:stretch/>
        </p:blipFill>
        <p:spPr>
          <a:xfrm>
            <a:off x="5660489" y="1610693"/>
            <a:ext cx="3207137" cy="2354529"/>
          </a:xfrm>
          <a:prstGeom prst="rect">
            <a:avLst/>
          </a:prstGeom>
          <a:noFill/>
          <a:ln>
            <a:noFill/>
          </a:ln>
        </p:spPr>
      </p:pic>
      <p:sp>
        <p:nvSpPr>
          <p:cNvPr id="258" name="Google Shape;258;p5"/>
          <p:cNvSpPr txBox="1"/>
          <p:nvPr/>
        </p:nvSpPr>
        <p:spPr>
          <a:xfrm>
            <a:off x="1219622" y="4464802"/>
            <a:ext cx="7182556" cy="20313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Many fish and other aquatic animals also spawn at this time of year when the temperatures rise and food is abundant. Shallow lakes are an exception to this cycle, as they mix throughout the year.</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Water temperature is also important because warm water can be fatal for sensitive species, such as trout or salmon, which require cold, oxygen-rich conditions. Warmer water tends to have lower levels of dissolved oxygen.</a:t>
            </a:r>
            <a:endParaRPr sz="1400" b="0" i="0" u="none" strike="noStrike" cap="none">
              <a:solidFill>
                <a:srgbClr val="000000"/>
              </a:solidFill>
              <a:latin typeface="Arial"/>
              <a:ea typeface="Arial"/>
              <a:cs typeface="Arial"/>
              <a:sym typeface="Arial"/>
            </a:endParaRPr>
          </a:p>
        </p:txBody>
      </p:sp>
      <p:sp>
        <p:nvSpPr>
          <p:cNvPr id="259" name="Google Shape;259;p5"/>
          <p:cNvSpPr txBox="1"/>
          <p:nvPr/>
        </p:nvSpPr>
        <p:spPr>
          <a:xfrm>
            <a:off x="1219622" y="1044222"/>
            <a:ext cx="614637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2"/>
                </a:solidFill>
                <a:latin typeface="Calibri"/>
                <a:ea typeface="Calibri"/>
                <a:cs typeface="Calibri"/>
                <a:sym typeface="Calibri"/>
              </a:rPr>
              <a:t>Why Collect Water Temperature Data?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6"/>
          <p:cNvSpPr txBox="1"/>
          <p:nvPr/>
        </p:nvSpPr>
        <p:spPr>
          <a:xfrm>
            <a:off x="1223917" y="1512462"/>
            <a:ext cx="7524222" cy="147732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Water temperature is important for understanding local and global weather patterns. Water temperatures change differently than air temperatures because water has a higher heat capacity than air. Water also helps to change air temperature through the processes of evaporation and condensation. The flow of energy, the hydrologic cycle and weather are closely connected.</a:t>
            </a:r>
            <a:endParaRPr sz="1800" b="0" i="0" u="none" strike="noStrike" cap="none">
              <a:solidFill>
                <a:schemeClr val="dk1"/>
              </a:solidFill>
              <a:latin typeface="Calibri"/>
              <a:ea typeface="Calibri"/>
              <a:cs typeface="Calibri"/>
              <a:sym typeface="Calibri"/>
            </a:endParaRPr>
          </a:p>
        </p:txBody>
      </p:sp>
      <p:pic>
        <p:nvPicPr>
          <p:cNvPr id="266" name="Google Shape;266;p6" descr="Water cycle graphic showing evaporation from oceans, lakes and streams; condensation; transpiration from plants; precipitation; and surface runoff"/>
          <p:cNvPicPr preferRelativeResize="0"/>
          <p:nvPr/>
        </p:nvPicPr>
        <p:blipFill rotWithShape="1">
          <a:blip r:embed="rId3">
            <a:alphaModFix/>
          </a:blip>
          <a:srcRect/>
          <a:stretch/>
        </p:blipFill>
        <p:spPr>
          <a:xfrm>
            <a:off x="1900583" y="3165723"/>
            <a:ext cx="5981700" cy="3175000"/>
          </a:xfrm>
          <a:prstGeom prst="rect">
            <a:avLst/>
          </a:prstGeom>
          <a:noFill/>
          <a:ln>
            <a:noFill/>
          </a:ln>
        </p:spPr>
      </p:pic>
      <p:sp>
        <p:nvSpPr>
          <p:cNvPr id="267" name="Google Shape;267;p6"/>
          <p:cNvSpPr txBox="1"/>
          <p:nvPr/>
        </p:nvSpPr>
        <p:spPr>
          <a:xfrm>
            <a:off x="6227764" y="6393802"/>
            <a:ext cx="165451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chemeClr val="dk1"/>
                </a:solidFill>
                <a:latin typeface="Calibri"/>
                <a:ea typeface="Calibri"/>
                <a:cs typeface="Calibri"/>
                <a:sym typeface="Calibri"/>
              </a:rPr>
              <a:t>Image Credit: NASA</a:t>
            </a:r>
            <a:endParaRPr sz="1400" b="0" i="1" u="none" strike="noStrike" cap="none">
              <a:solidFill>
                <a:schemeClr val="dk1"/>
              </a:solidFill>
              <a:latin typeface="Calibri"/>
              <a:ea typeface="Calibri"/>
              <a:cs typeface="Calibri"/>
              <a:sym typeface="Calibri"/>
            </a:endParaRPr>
          </a:p>
        </p:txBody>
      </p:sp>
      <p:sp>
        <p:nvSpPr>
          <p:cNvPr id="268" name="Google Shape;268;p6"/>
          <p:cNvSpPr txBox="1"/>
          <p:nvPr/>
        </p:nvSpPr>
        <p:spPr>
          <a:xfrm>
            <a:off x="1108888" y="1019194"/>
            <a:ext cx="5147263"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2"/>
                </a:solidFill>
                <a:latin typeface="Calibri"/>
                <a:ea typeface="Calibri"/>
                <a:cs typeface="Calibri"/>
                <a:sym typeface="Calibri"/>
              </a:rPr>
              <a:t>Why Collect Water Temperature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7"/>
          <p:cNvSpPr txBox="1"/>
          <p:nvPr/>
        </p:nvSpPr>
        <p:spPr>
          <a:xfrm>
            <a:off x="1186805" y="1024788"/>
            <a:ext cx="7500734" cy="27084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F497D"/>
                </a:solidFill>
                <a:latin typeface="Calibri"/>
                <a:ea typeface="Calibri"/>
                <a:cs typeface="Calibri"/>
                <a:sym typeface="Calibri"/>
              </a:rPr>
              <a:t>How Your Measurements Can Help</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1" i="0" u="none" strike="noStrike" cap="none">
              <a:solidFill>
                <a:srgbClr val="1F497D"/>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Your water temperature measurements can help in different ways. At the local scale, you are monitoring your local water body and over time keeping track on how it is changing throughout the seasons and over the years.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On a regional and global scale, you and and other GLOBE measurements of water temperature data are helping to better understand hydrologic and energy cycles.</a:t>
            </a:r>
            <a:endParaRPr sz="1400" b="0" i="0" u="none" strike="noStrike" cap="none">
              <a:solidFill>
                <a:srgbClr val="000000"/>
              </a:solidFill>
              <a:latin typeface="Arial"/>
              <a:ea typeface="Arial"/>
              <a:cs typeface="Arial"/>
              <a:sym typeface="Arial"/>
            </a:endParaRPr>
          </a:p>
        </p:txBody>
      </p:sp>
      <p:pic>
        <p:nvPicPr>
          <p:cNvPr id="274" name="Google Shape;274;p7" descr="Thermometer in placed in a bucket to measure water temperature."/>
          <p:cNvPicPr preferRelativeResize="0"/>
          <p:nvPr/>
        </p:nvPicPr>
        <p:blipFill rotWithShape="1">
          <a:blip r:embed="rId3">
            <a:alphaModFix/>
          </a:blip>
          <a:srcRect/>
          <a:stretch/>
        </p:blipFill>
        <p:spPr>
          <a:xfrm>
            <a:off x="5253179" y="3832000"/>
            <a:ext cx="3338519" cy="2503889"/>
          </a:xfrm>
          <a:prstGeom prst="rect">
            <a:avLst/>
          </a:prstGeom>
          <a:noFill/>
          <a:ln>
            <a:noFill/>
          </a:ln>
        </p:spPr>
      </p:pic>
      <p:pic>
        <p:nvPicPr>
          <p:cNvPr id="275" name="Google Shape;275;p7" descr="Young students measuring the temperature of water in a bucket."/>
          <p:cNvPicPr preferRelativeResize="0"/>
          <p:nvPr/>
        </p:nvPicPr>
        <p:blipFill rotWithShape="1">
          <a:blip r:embed="rId4">
            <a:alphaModFix/>
          </a:blip>
          <a:srcRect/>
          <a:stretch/>
        </p:blipFill>
        <p:spPr>
          <a:xfrm>
            <a:off x="1542816" y="3832000"/>
            <a:ext cx="3338519" cy="250388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8"/>
          <p:cNvSpPr txBox="1"/>
          <p:nvPr/>
        </p:nvSpPr>
        <p:spPr>
          <a:xfrm>
            <a:off x="1236134" y="1448791"/>
            <a:ext cx="3522133" cy="455509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endParaRPr sz="1600" b="1" i="0" u="none" strike="noStrike" cap="none">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Select a specific site where the hydrosphere measurements (water temperature, dissolved oxygen, nitrate, pH, alkalinity, turbidity, and either conductivity or salinity) will be taken. If the selected study site is a moving body of water (i.e. stream or river), locate your sampling site at a riffle area as opposed to still water or rapids. This will provide a more representative measurement of the water in the stream or river.</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2" name="Google Shape;282;p8"/>
          <p:cNvSpPr txBox="1"/>
          <p:nvPr/>
        </p:nvSpPr>
        <p:spPr>
          <a:xfrm>
            <a:off x="1236134" y="1098385"/>
            <a:ext cx="8366567" cy="67710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Site Selection: Hydrosphere Study Site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83" name="Google Shape;283;p8" descr="Collecting a water sample from a bridge using a bucket."/>
          <p:cNvPicPr preferRelativeResize="0"/>
          <p:nvPr/>
        </p:nvPicPr>
        <p:blipFill rotWithShape="1">
          <a:blip r:embed="rId3">
            <a:alphaModFix/>
          </a:blip>
          <a:srcRect/>
          <a:stretch/>
        </p:blipFill>
        <p:spPr>
          <a:xfrm>
            <a:off x="4887248" y="1775493"/>
            <a:ext cx="3502899" cy="2627174"/>
          </a:xfrm>
          <a:prstGeom prst="rect">
            <a:avLst/>
          </a:prstGeom>
          <a:noFill/>
          <a:ln>
            <a:noFill/>
          </a:ln>
        </p:spPr>
      </p:pic>
      <p:sp>
        <p:nvSpPr>
          <p:cNvPr id="284" name="Google Shape;284;p8"/>
          <p:cNvSpPr txBox="1"/>
          <p:nvPr/>
        </p:nvSpPr>
        <p:spPr>
          <a:xfrm>
            <a:off x="1236134" y="4680445"/>
            <a:ext cx="7274799" cy="132343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If the selected study site is a still body of water i.e. a lake or reservoir), find a sampling site near the outlet area or along the middle of the water body. Avoid inlet areas. A bridge or a pier are good choices. If your water body is brackish or salty, you will need to know the times of high and low tide at a location as close as possible to your study site.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9"/>
          <p:cNvSpPr txBox="1"/>
          <p:nvPr/>
        </p:nvSpPr>
        <p:spPr>
          <a:xfrm>
            <a:off x="1319573" y="1150854"/>
            <a:ext cx="5764205" cy="53860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2"/>
                </a:solidFill>
                <a:latin typeface="Calibri"/>
                <a:ea typeface="Calibri"/>
                <a:cs typeface="Calibri"/>
                <a:sym typeface="Calibri"/>
              </a:rPr>
              <a:t>How to Collect Water Temperature Data</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There are two ways to ways to collect water temperature for GLOBE: using alcohol-filled thermometers or a probe. This slide stack will discuss the calibration and use of the thermometer probe.</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When using temperature probes, you will hear references to either temperature probes or meters. For clarification, probes are the instruments that measure voltage or resistance in a water sample. Meters are instruments that convert voltage or resistance measurements to concentrations. In order to measure temperature (or other types of measurements), both a probe and meter are required. Sometimes the probe and meter are within one instrument and cannot be taken apart. Other instruments have probes that are separate from the meters and need to be connected to the meters in order to take the water measurements.</a:t>
            </a:r>
            <a:endParaRPr sz="1800" b="0" i="0" u="none" strike="noStrike" cap="none">
              <a:solidFill>
                <a:schemeClr val="dk1"/>
              </a:solidFill>
              <a:latin typeface="Calibri"/>
              <a:ea typeface="Calibri"/>
              <a:cs typeface="Calibri"/>
              <a:sym typeface="Calibri"/>
            </a:endParaRPr>
          </a:p>
        </p:txBody>
      </p:sp>
      <p:pic>
        <p:nvPicPr>
          <p:cNvPr id="290" name="Google Shape;290;p9" descr="Alcohol-filled thermometer"/>
          <p:cNvPicPr preferRelativeResize="0"/>
          <p:nvPr/>
        </p:nvPicPr>
        <p:blipFill rotWithShape="1">
          <a:blip r:embed="rId3">
            <a:alphaModFix/>
          </a:blip>
          <a:srcRect/>
          <a:stretch/>
        </p:blipFill>
        <p:spPr>
          <a:xfrm>
            <a:off x="8258287" y="1150854"/>
            <a:ext cx="245863" cy="3327564"/>
          </a:xfrm>
          <a:prstGeom prst="rect">
            <a:avLst/>
          </a:prstGeom>
          <a:noFill/>
          <a:ln>
            <a:noFill/>
          </a:ln>
        </p:spPr>
      </p:pic>
      <p:grpSp>
        <p:nvGrpSpPr>
          <p:cNvPr id="291" name="Google Shape;291;p9" descr="Thermometer probe"/>
          <p:cNvGrpSpPr/>
          <p:nvPr/>
        </p:nvGrpSpPr>
        <p:grpSpPr>
          <a:xfrm>
            <a:off x="7317540" y="4818855"/>
            <a:ext cx="1375709" cy="1386198"/>
            <a:chOff x="7317540" y="4818855"/>
            <a:chExt cx="1375709" cy="1386198"/>
          </a:xfrm>
        </p:grpSpPr>
        <p:pic>
          <p:nvPicPr>
            <p:cNvPr id="292" name="Google Shape;292;p9" descr="Screen Shot 2015-12-26 at 10.40.09 PM.png"/>
            <p:cNvPicPr preferRelativeResize="0"/>
            <p:nvPr/>
          </p:nvPicPr>
          <p:blipFill rotWithShape="1">
            <a:blip r:embed="rId4">
              <a:alphaModFix/>
            </a:blip>
            <a:srcRect/>
            <a:stretch/>
          </p:blipFill>
          <p:spPr>
            <a:xfrm>
              <a:off x="7317540" y="4818855"/>
              <a:ext cx="1128925" cy="616505"/>
            </a:xfrm>
            <a:prstGeom prst="rect">
              <a:avLst/>
            </a:prstGeom>
            <a:noFill/>
            <a:ln>
              <a:noFill/>
            </a:ln>
          </p:spPr>
        </p:pic>
        <p:pic>
          <p:nvPicPr>
            <p:cNvPr id="293" name="Google Shape;293;p9" descr="Screen Shot 2015-12-26 at 10.40.19 PM.png"/>
            <p:cNvPicPr preferRelativeResize="0"/>
            <p:nvPr/>
          </p:nvPicPr>
          <p:blipFill rotWithShape="1">
            <a:blip r:embed="rId5">
              <a:alphaModFix/>
            </a:blip>
            <a:srcRect/>
            <a:stretch/>
          </p:blipFill>
          <p:spPr>
            <a:xfrm>
              <a:off x="8595308" y="5391384"/>
              <a:ext cx="97941" cy="813669"/>
            </a:xfrm>
            <a:prstGeom prst="rect">
              <a:avLst/>
            </a:prstGeom>
            <a:noFill/>
            <a:ln>
              <a:noFill/>
            </a:ln>
          </p:spPr>
        </p:pic>
      </p:grpSp>
      <p:cxnSp>
        <p:nvCxnSpPr>
          <p:cNvPr id="294" name="Google Shape;294;p9"/>
          <p:cNvCxnSpPr/>
          <p:nvPr/>
        </p:nvCxnSpPr>
        <p:spPr>
          <a:xfrm>
            <a:off x="8426182" y="5391384"/>
            <a:ext cx="232024" cy="0"/>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6862"/>
              </a:srgbClr>
            </a:outerShdw>
          </a:effectLst>
        </p:spPr>
      </p:cxnSp>
    </p:spTree>
  </p:cSld>
  <p:clrMapOvr>
    <a:masterClrMapping/>
  </p:clrMapOvr>
</p:sld>
</file>

<file path=ppt/theme/theme1.xml><?xml version="1.0" encoding="utf-8"?>
<a:theme xmlns:a="http://schemas.openxmlformats.org/drawingml/2006/main" name="Water Temperature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D. How Collect Data TIME REQ">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D. How Collect Data SITE SELEC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D. How to Collect data MATERIALS">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D. How to collect data SITE DEFINI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H. Additional Informa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LIBRARY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Inside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 Why collect xxx Hydro Dat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 How your measurements can help">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D. How to collect your data">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E. Entering data on GLOBE website">
  <a:themeElements>
    <a:clrScheme name="hydro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7"/>
      </a:hlink>
      <a:folHlink>
        <a:srgbClr val="749E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F. Understand the data">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G. Quiz yourself">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I. BLANK INSIDE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TotalTime>
  <Words>3021</Words>
  <Application>Microsoft Macintosh PowerPoint</Application>
  <PresentationFormat>On-screen Show (4:3)</PresentationFormat>
  <Paragraphs>337</Paragraphs>
  <Slides>35</Slides>
  <Notes>35</Notes>
  <HiddenSlides>0</HiddenSlides>
  <MMClips>0</MMClips>
  <ScaleCrop>false</ScaleCrop>
  <HeadingPairs>
    <vt:vector size="6" baseType="variant">
      <vt:variant>
        <vt:lpstr>Fonts Used</vt:lpstr>
      </vt:variant>
      <vt:variant>
        <vt:i4>3</vt:i4>
      </vt:variant>
      <vt:variant>
        <vt:lpstr>Theme</vt:lpstr>
      </vt:variant>
      <vt:variant>
        <vt:i4>15</vt:i4>
      </vt:variant>
      <vt:variant>
        <vt:lpstr>Slide Titles</vt:lpstr>
      </vt:variant>
      <vt:variant>
        <vt:i4>35</vt:i4>
      </vt:variant>
    </vt:vector>
  </HeadingPairs>
  <TitlesOfParts>
    <vt:vector size="53" baseType="lpstr">
      <vt:lpstr>Arial</vt:lpstr>
      <vt:lpstr>Calibri</vt:lpstr>
      <vt:lpstr>Architects Daughter</vt:lpstr>
      <vt:lpstr>Water Temperature template</vt:lpstr>
      <vt:lpstr>2_Inside page</vt:lpstr>
      <vt:lpstr>B. Why collect xxx Hydro Data</vt:lpstr>
      <vt:lpstr>C. How your measurements can help</vt:lpstr>
      <vt:lpstr>D. How to collect your data</vt:lpstr>
      <vt:lpstr>E. Entering data on GLOBE website</vt:lpstr>
      <vt:lpstr>F. Understand the data</vt:lpstr>
      <vt:lpstr>G. Quiz yourself</vt:lpstr>
      <vt:lpstr>I. BLANK INSIDE PAGE</vt:lpstr>
      <vt:lpstr>D. How Collect Data TIME REQ</vt:lpstr>
      <vt:lpstr>D. How Collect Data SITE SELECTION</vt:lpstr>
      <vt:lpstr>D. How to Collect data MATERIALS</vt:lpstr>
      <vt:lpstr>D. How to collect data SITE DEFINITION</vt:lpstr>
      <vt:lpstr>H. Additional Information</vt:lpstr>
      <vt:lpstr>LIBRARY 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russanne low</dc:creator>
  <cp:lastModifiedBy>Alison Mote</cp:lastModifiedBy>
  <cp:revision>5</cp:revision>
  <dcterms:created xsi:type="dcterms:W3CDTF">2015-12-27T04:09:05Z</dcterms:created>
  <dcterms:modified xsi:type="dcterms:W3CDTF">2026-01-16T18:21:47Z</dcterms:modified>
</cp:coreProperties>
</file>