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 id="2147483670" r:id="rId12"/>
    <p:sldMasterId id="2147483672" r:id="rId13"/>
    <p:sldMasterId id="2147483674" r:id="rId14"/>
    <p:sldMasterId id="2147483676" r:id="rId15"/>
  </p:sldMasterIdLst>
  <p:notesMasterIdLst>
    <p:notesMasterId r:id="rId52"/>
  </p:notes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 id="291" r:id="rId51"/>
  </p:sldIdLst>
  <p:sldSz cx="9144000" cy="6858000" type="screen4x3"/>
  <p:notesSz cx="6858000" cy="9144000"/>
  <p:embeddedFontLst>
    <p:embeddedFont>
      <p:font typeface="Architects Daughter" pitchFamily="2" charset="0"/>
      <p:regular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g8w+d0J6XP74ldwhJdZV5/f9//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521" autoAdjust="0"/>
  </p:normalViewPr>
  <p:slideViewPr>
    <p:cSldViewPr snapToGrid="0">
      <p:cViewPr varScale="1">
        <p:scale>
          <a:sx n="120" d="100"/>
          <a:sy n="120" d="100"/>
        </p:scale>
        <p:origin x="1944"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font" Target="fonts/font1.fntdata"/><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viewProps" Target="viewProps.xml"/><Relationship Id="rId20" Type="http://schemas.openxmlformats.org/officeDocument/2006/relationships/slide" Target="slides/slide5.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customschemas.google.com/relationships/presentationmetadata" Target="metadata"/><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notesMaster" Target="notesMasters/notesMaster1.xml"/><Relationship Id="rId6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28" name="Google Shape;328;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7" name="Google Shape;33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6" name="Google Shape;35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3" name="Google Shape;36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0" name="Google Shape;370;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3" name="Google Shape;383;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1" name="Google Shape;391;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8" name="Google Shape;398;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5" name="Google Shape;405;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2" name="Google Shape;412;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9" name="Google Shape;419;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6" name="Google Shape;426;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0" name="Google Shape;440;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1" name="Google Shape;45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2" name="Google Shape;46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473" name="Google Shape;473;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1" name="Google Shape;481;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7" name="Google Shape;487;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2" name="Google Shape;492;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2" name="Google Shape;502;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1" name="Google Shape;511;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47" name="Google Shape;247;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61" name="Google Shape;26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75" name="Google Shape;27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1"/>
        <p:cNvGrpSpPr/>
        <p:nvPr/>
      </p:nvGrpSpPr>
      <p:grpSpPr>
        <a:xfrm>
          <a:off x="0" y="0"/>
          <a:ext cx="0" cy="0"/>
          <a:chOff x="0" y="0"/>
          <a:chExt cx="0" cy="0"/>
        </a:xfrm>
      </p:grpSpPr>
      <p:pic>
        <p:nvPicPr>
          <p:cNvPr id="22" name="Google Shape;22;p28"/>
          <p:cNvPicPr preferRelativeResize="0"/>
          <p:nvPr/>
        </p:nvPicPr>
        <p:blipFill rotWithShape="1">
          <a:blip r:embed="rId2">
            <a:alphaModFix/>
          </a:blip>
          <a:srcRect/>
          <a:stretch/>
        </p:blipFill>
        <p:spPr>
          <a:xfrm>
            <a:off x="20096" y="-30144"/>
            <a:ext cx="3597309" cy="79696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4"/>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2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8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6"/>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globe.gov/" TargetMode="Externa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15.xml.rels><?xml version="1.0" encoding="UTF-8" standalone="yes"?>
<Relationships xmlns="http://schemas.openxmlformats.org/package/2006/relationships"><Relationship Id="rId3" Type="http://schemas.openxmlformats.org/officeDocument/2006/relationships/hyperlink" Target="https://www.globe.gov/documents/355050/ba6cd381-02be-4525-8fd4-f061515b9862" TargetMode="External"/><Relationship Id="rId2" Type="http://schemas.openxmlformats.org/officeDocument/2006/relationships/theme" Target="../theme/theme15.xml"/><Relationship Id="rId1" Type="http://schemas.openxmlformats.org/officeDocument/2006/relationships/slideLayout" Target="../slideLayouts/slideLayout15.xml"/><Relationship Id="rId5" Type="http://schemas.openxmlformats.org/officeDocument/2006/relationships/image" Target="../media/image8.png"/><Relationship Id="rId4"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7" descr="2_HydrosphereBannerOpt.png"/>
          <p:cNvPicPr preferRelativeResize="0"/>
          <p:nvPr/>
        </p:nvPicPr>
        <p:blipFill rotWithShape="1">
          <a:blip r:embed="rId3">
            <a:alphaModFix/>
          </a:blip>
          <a:srcRect/>
          <a:stretch/>
        </p:blipFill>
        <p:spPr>
          <a:xfrm>
            <a:off x="1" y="-8415"/>
            <a:ext cx="9144000" cy="819058"/>
          </a:xfrm>
          <a:prstGeom prst="rect">
            <a:avLst/>
          </a:prstGeom>
          <a:noFill/>
          <a:ln>
            <a:noFill/>
          </a:ln>
        </p:spPr>
      </p:pic>
      <p:grpSp>
        <p:nvGrpSpPr>
          <p:cNvPr id="11" name="Google Shape;11;p27"/>
          <p:cNvGrpSpPr/>
          <p:nvPr/>
        </p:nvGrpSpPr>
        <p:grpSpPr>
          <a:xfrm>
            <a:off x="1" y="-53364"/>
            <a:ext cx="6400828" cy="821267"/>
            <a:chOff x="0" y="0"/>
            <a:chExt cx="6400828" cy="821267"/>
          </a:xfrm>
        </p:grpSpPr>
        <p:sp>
          <p:nvSpPr>
            <p:cNvPr id="12" name="Google Shape;12;p27"/>
            <p:cNvSpPr txBox="1"/>
            <p:nvPr/>
          </p:nvSpPr>
          <p:spPr>
            <a:xfrm>
              <a:off x="4775228" y="107377"/>
              <a:ext cx="16256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1A2659"/>
                </a:solidFill>
                <a:latin typeface="Calibri"/>
                <a:ea typeface="Calibri"/>
                <a:cs typeface="Calibri"/>
                <a:sym typeface="Calibri"/>
              </a:endParaRPr>
            </a:p>
          </p:txBody>
        </p:sp>
        <p:sp>
          <p:nvSpPr>
            <p:cNvPr id="13" name="Google Shape;13;p27"/>
            <p:cNvSpPr/>
            <p:nvPr/>
          </p:nvSpPr>
          <p:spPr>
            <a:xfrm>
              <a:off x="0" y="0"/>
              <a:ext cx="3674533" cy="821267"/>
            </a:xfrm>
            <a:prstGeom prst="rect">
              <a:avLst/>
            </a:prstGeom>
            <a:solidFill>
              <a:srgbClr val="1A2659"/>
            </a:solidFill>
            <a:ln w="9525" cap="flat" cmpd="sng">
              <a:solidFill>
                <a:srgbClr val="4A7DBA"/>
              </a:solidFill>
              <a:prstDash val="solid"/>
              <a:round/>
              <a:headEnd type="none" w="sm" len="sm"/>
              <a:tailEnd type="none" w="sm" len="sm"/>
            </a:ln>
            <a:effectLst>
              <a:outerShdw blurRad="346075" dist="635000" dir="2520000" sx="43000" sy="43000" algn="tl" rotWithShape="0">
                <a:srgbClr val="000000">
                  <a:alpha val="6352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 name="Google Shape;14;p27" descr="1b_GLOBE_FULL2011White.png">
              <a:hlinkClick r:id="rId4"/>
            </p:cNvPr>
            <p:cNvPicPr preferRelativeResize="0"/>
            <p:nvPr/>
          </p:nvPicPr>
          <p:blipFill rotWithShape="1">
            <a:blip r:embed="rId5">
              <a:alphaModFix/>
            </a:blip>
            <a:srcRect/>
            <a:stretch/>
          </p:blipFill>
          <p:spPr>
            <a:xfrm>
              <a:off x="160879" y="101600"/>
              <a:ext cx="3073388" cy="401229"/>
            </a:xfrm>
            <a:prstGeom prst="rect">
              <a:avLst/>
            </a:prstGeom>
            <a:noFill/>
            <a:ln>
              <a:noFill/>
            </a:ln>
          </p:spPr>
        </p:pic>
        <p:sp>
          <p:nvSpPr>
            <p:cNvPr id="15" name="Google Shape;15;p27"/>
            <p:cNvSpPr txBox="1"/>
            <p:nvPr/>
          </p:nvSpPr>
          <p:spPr>
            <a:xfrm>
              <a:off x="601120" y="451743"/>
              <a:ext cx="276861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A worldwide science and education program</a:t>
              </a:r>
              <a:endParaRPr sz="1100" b="0" i="0" u="none" strike="noStrike" cap="none">
                <a:solidFill>
                  <a:schemeClr val="lt1"/>
                </a:solidFill>
                <a:latin typeface="Calibri"/>
                <a:ea typeface="Calibri"/>
                <a:cs typeface="Calibri"/>
                <a:sym typeface="Calibri"/>
              </a:endParaRPr>
            </a:p>
          </p:txBody>
        </p:sp>
        <p:pic>
          <p:nvPicPr>
            <p:cNvPr id="16" name="Google Shape;16;p27" descr="IconHydrosphereSM.png"/>
            <p:cNvPicPr preferRelativeResize="0"/>
            <p:nvPr/>
          </p:nvPicPr>
          <p:blipFill rotWithShape="1">
            <a:blip r:embed="rId6">
              <a:alphaModFix/>
            </a:blip>
            <a:srcRect/>
            <a:stretch/>
          </p:blipFill>
          <p:spPr>
            <a:xfrm>
              <a:off x="3675069" y="135658"/>
              <a:ext cx="630768" cy="632169"/>
            </a:xfrm>
            <a:prstGeom prst="rect">
              <a:avLst/>
            </a:prstGeom>
            <a:noFill/>
            <a:ln>
              <a:noFill/>
            </a:ln>
            <a:effectLst>
              <a:outerShdw blurRad="292100" dist="139700" dir="2700000" algn="tl" rotWithShape="0">
                <a:srgbClr val="333333">
                  <a:alpha val="64313"/>
                </a:srgbClr>
              </a:outerShdw>
            </a:effectLst>
          </p:spPr>
        </p:pic>
      </p:grpSp>
      <p:sp>
        <p:nvSpPr>
          <p:cNvPr id="17" name="Google Shape;17;p27"/>
          <p:cNvSpPr txBox="1"/>
          <p:nvPr/>
        </p:nvSpPr>
        <p:spPr>
          <a:xfrm>
            <a:off x="5884190" y="103867"/>
            <a:ext cx="3246011"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400"/>
              <a:buFont typeface="Calibri"/>
              <a:buNone/>
            </a:pPr>
            <a:r>
              <a:rPr lang="en-US" sz="1400" b="1" i="0" u="none" strike="noStrike" cap="none">
                <a:solidFill>
                  <a:srgbClr val="1A2659"/>
                </a:solidFill>
                <a:latin typeface="Calibri"/>
                <a:ea typeface="Calibri"/>
                <a:cs typeface="Calibri"/>
                <a:sym typeface="Calibri"/>
              </a:rPr>
              <a:t> Using an Alcohol-Filled Thermometer </a:t>
            </a:r>
            <a:endParaRPr sz="14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27"/>
          <p:cNvSpPr/>
          <p:nvPr/>
        </p:nvSpPr>
        <p:spPr>
          <a:xfrm>
            <a:off x="4293762" y="109786"/>
            <a:ext cx="15440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sp>
        <p:nvSpPr>
          <p:cNvPr id="19" name="Google Shape;19;p27"/>
          <p:cNvSpPr/>
          <p:nvPr/>
        </p:nvSpPr>
        <p:spPr>
          <a:xfrm>
            <a:off x="5782554" y="25651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 name="Google Shape;20;p27" descr="1_PPT_HydroGenericWaterscapeEverglades_Lo.jpg"/>
          <p:cNvPicPr preferRelativeResize="0"/>
          <p:nvPr/>
        </p:nvPicPr>
        <p:blipFill rotWithShape="1">
          <a:blip r:embed="rId7">
            <a:alphaModFix/>
          </a:blip>
          <a:srcRect/>
          <a:stretch/>
        </p:blipFill>
        <p:spPr>
          <a:xfrm>
            <a:off x="0" y="905467"/>
            <a:ext cx="9144000" cy="595253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pic>
        <p:nvPicPr>
          <p:cNvPr id="116" name="Google Shape;116;p45"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17" name="Google Shape;117;p45"/>
          <p:cNvGrpSpPr/>
          <p:nvPr/>
        </p:nvGrpSpPr>
        <p:grpSpPr>
          <a:xfrm>
            <a:off x="7919805" y="51272"/>
            <a:ext cx="1103962" cy="873141"/>
            <a:chOff x="2932656" y="872333"/>
            <a:chExt cx="1103962" cy="873141"/>
          </a:xfrm>
        </p:grpSpPr>
        <p:sp>
          <p:nvSpPr>
            <p:cNvPr id="118" name="Google Shape;118;p45"/>
            <p:cNvSpPr/>
            <p:nvPr/>
          </p:nvSpPr>
          <p:spPr>
            <a:xfrm>
              <a:off x="2932656" y="872333"/>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 name="Google Shape;119;p45"/>
            <p:cNvSpPr txBox="1"/>
            <p:nvPr/>
          </p:nvSpPr>
          <p:spPr>
            <a:xfrm>
              <a:off x="3002417" y="965650"/>
              <a:ext cx="963412"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requirements</a:t>
              </a:r>
              <a:endParaRPr sz="1400" b="0" i="0" u="none" strike="noStrike" cap="none">
                <a:solidFill>
                  <a:srgbClr val="000000"/>
                </a:solidFill>
                <a:latin typeface="Arial"/>
                <a:ea typeface="Arial"/>
                <a:cs typeface="Arial"/>
                <a:sym typeface="Arial"/>
              </a:endParaRPr>
            </a:p>
          </p:txBody>
        </p:sp>
      </p:grpSp>
      <p:pic>
        <p:nvPicPr>
          <p:cNvPr id="120" name="Google Shape;120;p45"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121" name="Google Shape;121;p45"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22" name="Google Shape;122;p45"/>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D. How to collect your data.</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123" name="Google Shape;123;p45"/>
          <p:cNvSpPr txBox="1"/>
          <p:nvPr/>
        </p:nvSpPr>
        <p:spPr>
          <a:xfrm>
            <a:off x="1799113" y="305089"/>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124" name="Google Shape;124;p45" descr="IconHydrosphereSM.png"/>
          <p:cNvPicPr preferRelativeResize="0"/>
          <p:nvPr/>
        </p:nvPicPr>
        <p:blipFill rotWithShape="1">
          <a:blip r:embed="rId5">
            <a:alphaModFix/>
          </a:blip>
          <a:srcRect/>
          <a:stretch/>
        </p:blipFill>
        <p:spPr>
          <a:xfrm>
            <a:off x="3747321" y="264818"/>
            <a:ext cx="545060" cy="554609"/>
          </a:xfrm>
          <a:prstGeom prst="rect">
            <a:avLst/>
          </a:prstGeom>
          <a:noFill/>
          <a:ln>
            <a:noFill/>
          </a:ln>
          <a:effectLst>
            <a:outerShdw blurRad="292100" dist="139700" dir="2700000" algn="tl" rotWithShape="0">
              <a:srgbClr val="333333">
                <a:alpha val="64313"/>
              </a:srgbClr>
            </a:outerShdw>
          </a:effectLst>
        </p:spPr>
      </p:pic>
      <p:sp>
        <p:nvSpPr>
          <p:cNvPr id="125" name="Google Shape;125;p45"/>
          <p:cNvSpPr txBox="1"/>
          <p:nvPr/>
        </p:nvSpPr>
        <p:spPr>
          <a:xfrm>
            <a:off x="4438501" y="301438"/>
            <a:ext cx="3246011"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400"/>
              <a:buFont typeface="Calibri"/>
              <a:buNone/>
            </a:pPr>
            <a:r>
              <a:rPr lang="en-US" sz="1400" b="1" i="0" u="none" strike="noStrike" cap="none">
                <a:solidFill>
                  <a:srgbClr val="1A2659"/>
                </a:solidFill>
                <a:latin typeface="Calibri"/>
                <a:ea typeface="Calibri"/>
                <a:cs typeface="Calibri"/>
                <a:sym typeface="Calibri"/>
              </a:rPr>
              <a:t> Using an Alcohol-Filled Thermometer </a:t>
            </a:r>
            <a:endParaRPr sz="14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pic>
        <p:nvPicPr>
          <p:cNvPr id="128" name="Google Shape;128;p47"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29" name="Google Shape;129;p47"/>
          <p:cNvGrpSpPr/>
          <p:nvPr/>
        </p:nvGrpSpPr>
        <p:grpSpPr>
          <a:xfrm>
            <a:off x="7932915" y="55980"/>
            <a:ext cx="1103962" cy="873142"/>
            <a:chOff x="6285205" y="3863282"/>
            <a:chExt cx="1103962" cy="873142"/>
          </a:xfrm>
        </p:grpSpPr>
        <p:sp>
          <p:nvSpPr>
            <p:cNvPr id="130" name="Google Shape;130;p47"/>
            <p:cNvSpPr/>
            <p:nvPr/>
          </p:nvSpPr>
          <p:spPr>
            <a:xfrm>
              <a:off x="6285205"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1" name="Google Shape;131;p47"/>
            <p:cNvSpPr txBox="1"/>
            <p:nvPr/>
          </p:nvSpPr>
          <p:spPr>
            <a:xfrm>
              <a:off x="6497594" y="3982371"/>
              <a:ext cx="69933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selection</a:t>
              </a:r>
              <a:endParaRPr sz="1600" b="1" i="0" u="none" strike="noStrike" cap="none">
                <a:solidFill>
                  <a:srgbClr val="FFFFFF"/>
                </a:solidFill>
                <a:latin typeface="Calibri"/>
                <a:ea typeface="Calibri"/>
                <a:cs typeface="Calibri"/>
                <a:sym typeface="Calibri"/>
              </a:endParaRPr>
            </a:p>
          </p:txBody>
        </p:sp>
      </p:grpSp>
      <p:pic>
        <p:nvPicPr>
          <p:cNvPr id="132" name="Google Shape;132;p47"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133" name="Google Shape;133;p47"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34" name="Google Shape;134;p47"/>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D. How to collect your data.</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135" name="Google Shape;135;p47"/>
          <p:cNvSpPr txBox="1"/>
          <p:nvPr/>
        </p:nvSpPr>
        <p:spPr>
          <a:xfrm>
            <a:off x="1799113" y="305089"/>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136" name="Google Shape;136;p47" descr="IconHydrosphereSM.png"/>
          <p:cNvPicPr preferRelativeResize="0"/>
          <p:nvPr/>
        </p:nvPicPr>
        <p:blipFill rotWithShape="1">
          <a:blip r:embed="rId5">
            <a:alphaModFix/>
          </a:blip>
          <a:srcRect/>
          <a:stretch/>
        </p:blipFill>
        <p:spPr>
          <a:xfrm>
            <a:off x="3747321" y="264818"/>
            <a:ext cx="545060" cy="554609"/>
          </a:xfrm>
          <a:prstGeom prst="rect">
            <a:avLst/>
          </a:prstGeom>
          <a:noFill/>
          <a:ln>
            <a:noFill/>
          </a:ln>
          <a:effectLst>
            <a:outerShdw blurRad="292100" dist="139700" dir="2700000" algn="tl" rotWithShape="0">
              <a:srgbClr val="333333">
                <a:alpha val="64313"/>
              </a:srgbClr>
            </a:outerShdw>
          </a:effectLst>
        </p:spPr>
      </p:pic>
      <p:sp>
        <p:nvSpPr>
          <p:cNvPr id="137" name="Google Shape;137;p47"/>
          <p:cNvSpPr txBox="1"/>
          <p:nvPr/>
        </p:nvSpPr>
        <p:spPr>
          <a:xfrm>
            <a:off x="4438501" y="301438"/>
            <a:ext cx="3246011"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400"/>
              <a:buFont typeface="Calibri"/>
              <a:buNone/>
            </a:pPr>
            <a:r>
              <a:rPr lang="en-US" sz="1400" b="1" i="0" u="none" strike="noStrike" cap="none">
                <a:solidFill>
                  <a:srgbClr val="1A2659"/>
                </a:solidFill>
                <a:latin typeface="Calibri"/>
                <a:ea typeface="Calibri"/>
                <a:cs typeface="Calibri"/>
                <a:sym typeface="Calibri"/>
              </a:rPr>
              <a:t> Using an Alcohol-Filled Thermometer </a:t>
            </a:r>
            <a:endParaRPr sz="14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pic>
        <p:nvPicPr>
          <p:cNvPr id="140" name="Google Shape;140;p49"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41" name="Google Shape;141;p49"/>
          <p:cNvGrpSpPr/>
          <p:nvPr/>
        </p:nvGrpSpPr>
        <p:grpSpPr>
          <a:xfrm>
            <a:off x="7925433" y="51272"/>
            <a:ext cx="1172116" cy="873142"/>
            <a:chOff x="4838174" y="5007913"/>
            <a:chExt cx="1172116" cy="873142"/>
          </a:xfrm>
        </p:grpSpPr>
        <p:sp>
          <p:nvSpPr>
            <p:cNvPr id="142" name="Google Shape;142;p49"/>
            <p:cNvSpPr/>
            <p:nvPr/>
          </p:nvSpPr>
          <p:spPr>
            <a:xfrm>
              <a:off x="4862177" y="5007913"/>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Google Shape;143;p49"/>
            <p:cNvSpPr txBox="1"/>
            <p:nvPr/>
          </p:nvSpPr>
          <p:spPr>
            <a:xfrm>
              <a:off x="4838174" y="5232832"/>
              <a:ext cx="117211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MATERIALS</a:t>
              </a:r>
              <a:endParaRPr sz="1400" b="0" i="0" u="none" strike="noStrike" cap="none">
                <a:solidFill>
                  <a:srgbClr val="000000"/>
                </a:solidFill>
                <a:latin typeface="Arial"/>
                <a:ea typeface="Arial"/>
                <a:cs typeface="Arial"/>
                <a:sym typeface="Arial"/>
              </a:endParaRPr>
            </a:p>
          </p:txBody>
        </p:sp>
      </p:grpSp>
      <p:pic>
        <p:nvPicPr>
          <p:cNvPr id="144" name="Google Shape;144;p49"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145" name="Google Shape;145;p49"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46" name="Google Shape;146;p49"/>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D. How to collect your data.</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147" name="Google Shape;147;p49"/>
          <p:cNvSpPr txBox="1"/>
          <p:nvPr/>
        </p:nvSpPr>
        <p:spPr>
          <a:xfrm>
            <a:off x="1799113" y="305089"/>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148" name="Google Shape;148;p49" descr="IconHydrosphereSM.png"/>
          <p:cNvPicPr preferRelativeResize="0"/>
          <p:nvPr/>
        </p:nvPicPr>
        <p:blipFill rotWithShape="1">
          <a:blip r:embed="rId5">
            <a:alphaModFix/>
          </a:blip>
          <a:srcRect/>
          <a:stretch/>
        </p:blipFill>
        <p:spPr>
          <a:xfrm>
            <a:off x="3747321" y="264818"/>
            <a:ext cx="545060" cy="554609"/>
          </a:xfrm>
          <a:prstGeom prst="rect">
            <a:avLst/>
          </a:prstGeom>
          <a:noFill/>
          <a:ln>
            <a:noFill/>
          </a:ln>
          <a:effectLst>
            <a:outerShdw blurRad="292100" dist="139700" dir="2700000" algn="tl" rotWithShape="0">
              <a:srgbClr val="333333">
                <a:alpha val="64313"/>
              </a:srgbClr>
            </a:outerShdw>
          </a:effectLst>
        </p:spPr>
      </p:pic>
      <p:sp>
        <p:nvSpPr>
          <p:cNvPr id="149" name="Google Shape;149;p49"/>
          <p:cNvSpPr txBox="1"/>
          <p:nvPr/>
        </p:nvSpPr>
        <p:spPr>
          <a:xfrm>
            <a:off x="4438501" y="301438"/>
            <a:ext cx="3246011"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400"/>
              <a:buFont typeface="Calibri"/>
              <a:buNone/>
            </a:pPr>
            <a:r>
              <a:rPr lang="en-US" sz="1400" b="1" i="0" u="none" strike="noStrike" cap="none">
                <a:solidFill>
                  <a:srgbClr val="1A2659"/>
                </a:solidFill>
                <a:latin typeface="Calibri"/>
                <a:ea typeface="Calibri"/>
                <a:cs typeface="Calibri"/>
                <a:sym typeface="Calibri"/>
              </a:rPr>
              <a:t> Using an Alcohol-Filled Thermometer </a:t>
            </a:r>
            <a:endParaRPr sz="14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pic>
        <p:nvPicPr>
          <p:cNvPr id="152" name="Google Shape;152;p51"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53" name="Google Shape;153;p51"/>
          <p:cNvGrpSpPr/>
          <p:nvPr/>
        </p:nvGrpSpPr>
        <p:grpSpPr>
          <a:xfrm>
            <a:off x="7980619" y="51272"/>
            <a:ext cx="1103962" cy="873142"/>
            <a:chOff x="1375335" y="4888824"/>
            <a:chExt cx="1103962" cy="873142"/>
          </a:xfrm>
        </p:grpSpPr>
        <p:sp>
          <p:nvSpPr>
            <p:cNvPr id="154" name="Google Shape;154;p51"/>
            <p:cNvSpPr/>
            <p:nvPr/>
          </p:nvSpPr>
          <p:spPr>
            <a:xfrm>
              <a:off x="1375335" y="4888824"/>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5" name="Google Shape;155;p51"/>
            <p:cNvSpPr txBox="1"/>
            <p:nvPr/>
          </p:nvSpPr>
          <p:spPr>
            <a:xfrm>
              <a:off x="1568782" y="5007913"/>
              <a:ext cx="737214"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definition</a:t>
              </a:r>
              <a:endParaRPr sz="1600" b="1" i="0" u="none" strike="noStrike" cap="none">
                <a:solidFill>
                  <a:srgbClr val="FFFFFF"/>
                </a:solidFill>
                <a:latin typeface="Calibri"/>
                <a:ea typeface="Calibri"/>
                <a:cs typeface="Calibri"/>
                <a:sym typeface="Calibri"/>
              </a:endParaRPr>
            </a:p>
          </p:txBody>
        </p:sp>
      </p:grpSp>
      <p:pic>
        <p:nvPicPr>
          <p:cNvPr id="156" name="Google Shape;156;p51"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157" name="Google Shape;157;p51"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58" name="Google Shape;158;p51"/>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D. How to collect your data.</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159" name="Google Shape;159;p51"/>
          <p:cNvSpPr txBox="1"/>
          <p:nvPr/>
        </p:nvSpPr>
        <p:spPr>
          <a:xfrm>
            <a:off x="1799113" y="305089"/>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160" name="Google Shape;160;p51" descr="IconHydrosphereSM.png"/>
          <p:cNvPicPr preferRelativeResize="0"/>
          <p:nvPr/>
        </p:nvPicPr>
        <p:blipFill rotWithShape="1">
          <a:blip r:embed="rId5">
            <a:alphaModFix/>
          </a:blip>
          <a:srcRect/>
          <a:stretch/>
        </p:blipFill>
        <p:spPr>
          <a:xfrm>
            <a:off x="3747321" y="264818"/>
            <a:ext cx="545060" cy="554609"/>
          </a:xfrm>
          <a:prstGeom prst="rect">
            <a:avLst/>
          </a:prstGeom>
          <a:noFill/>
          <a:ln>
            <a:noFill/>
          </a:ln>
          <a:effectLst>
            <a:outerShdw blurRad="292100" dist="139700" dir="2700000" algn="tl" rotWithShape="0">
              <a:srgbClr val="333333">
                <a:alpha val="64313"/>
              </a:srgbClr>
            </a:outerShdw>
          </a:effectLst>
        </p:spPr>
      </p:pic>
      <p:sp>
        <p:nvSpPr>
          <p:cNvPr id="161" name="Google Shape;161;p51"/>
          <p:cNvSpPr txBox="1"/>
          <p:nvPr/>
        </p:nvSpPr>
        <p:spPr>
          <a:xfrm>
            <a:off x="4438501" y="301438"/>
            <a:ext cx="3246011"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400"/>
              <a:buFont typeface="Calibri"/>
              <a:buNone/>
            </a:pPr>
            <a:r>
              <a:rPr lang="en-US" sz="1400" b="1" i="0" u="none" strike="noStrike" cap="none">
                <a:solidFill>
                  <a:srgbClr val="1A2659"/>
                </a:solidFill>
                <a:latin typeface="Calibri"/>
                <a:ea typeface="Calibri"/>
                <a:cs typeface="Calibri"/>
                <a:sym typeface="Calibri"/>
              </a:rPr>
              <a:t> Using an Alcohol-Filled Thermometer </a:t>
            </a:r>
            <a:endParaRPr sz="14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pic>
        <p:nvPicPr>
          <p:cNvPr id="164" name="Google Shape;164;p53"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165" name="Google Shape;165;p53"/>
          <p:cNvGrpSpPr/>
          <p:nvPr/>
        </p:nvGrpSpPr>
        <p:grpSpPr>
          <a:xfrm>
            <a:off x="7980619" y="51272"/>
            <a:ext cx="1103962" cy="873141"/>
            <a:chOff x="1375335" y="3781280"/>
            <a:chExt cx="1103962" cy="873141"/>
          </a:xfrm>
        </p:grpSpPr>
        <p:sp>
          <p:nvSpPr>
            <p:cNvPr id="166" name="Google Shape;166;p53"/>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7" name="Google Shape;167;p53"/>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Additional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INFO</a:t>
              </a:r>
              <a:endParaRPr sz="1400" b="0" i="0" u="none" strike="noStrike" cap="none">
                <a:solidFill>
                  <a:srgbClr val="000000"/>
                </a:solidFill>
                <a:latin typeface="Arial"/>
                <a:ea typeface="Arial"/>
                <a:cs typeface="Arial"/>
                <a:sym typeface="Arial"/>
              </a:endParaRPr>
            </a:p>
          </p:txBody>
        </p:sp>
      </p:grpSp>
      <p:pic>
        <p:nvPicPr>
          <p:cNvPr id="168" name="Google Shape;168;p53"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169" name="Google Shape;169;p53"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70" name="Google Shape;170;p53"/>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538CD5"/>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538CD5"/>
                </a:solidFill>
                <a:latin typeface="Calibri"/>
                <a:ea typeface="Calibri"/>
                <a:cs typeface="Calibri"/>
                <a:sym typeface="Calibri"/>
              </a:rPr>
              <a:t>D. How to collect your data.</a:t>
            </a:r>
            <a:br>
              <a:rPr lang="en-US" sz="1200" b="1" i="0" u="none" strike="noStrike" cap="none">
                <a:solidFill>
                  <a:srgbClr val="538CD5"/>
                </a:solidFill>
                <a:latin typeface="Calibri"/>
                <a:ea typeface="Calibri"/>
                <a:cs typeface="Calibri"/>
                <a:sym typeface="Calibri"/>
              </a:rPr>
            </a:br>
            <a:endParaRPr sz="1200" b="1" i="0" u="none" strike="noStrike" cap="none">
              <a:solidFill>
                <a:srgbClr val="538CD5"/>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resources</a:t>
            </a:r>
            <a:endParaRPr sz="1200" b="1" i="0" u="none" strike="noStrike" cap="none">
              <a:solidFill>
                <a:srgbClr val="000090"/>
              </a:solidFill>
              <a:latin typeface="Calibri"/>
              <a:ea typeface="Calibri"/>
              <a:cs typeface="Calibri"/>
              <a:sym typeface="Calibri"/>
            </a:endParaRPr>
          </a:p>
        </p:txBody>
      </p:sp>
      <p:sp>
        <p:nvSpPr>
          <p:cNvPr id="171" name="Google Shape;171;p53"/>
          <p:cNvSpPr txBox="1"/>
          <p:nvPr/>
        </p:nvSpPr>
        <p:spPr>
          <a:xfrm>
            <a:off x="1799113" y="305089"/>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172" name="Google Shape;172;p53" descr="IconHydrosphereSM.png"/>
          <p:cNvPicPr preferRelativeResize="0"/>
          <p:nvPr/>
        </p:nvPicPr>
        <p:blipFill rotWithShape="1">
          <a:blip r:embed="rId5">
            <a:alphaModFix/>
          </a:blip>
          <a:srcRect/>
          <a:stretch/>
        </p:blipFill>
        <p:spPr>
          <a:xfrm>
            <a:off x="3747321" y="264818"/>
            <a:ext cx="545060" cy="554609"/>
          </a:xfrm>
          <a:prstGeom prst="rect">
            <a:avLst/>
          </a:prstGeom>
          <a:noFill/>
          <a:ln>
            <a:noFill/>
          </a:ln>
          <a:effectLst>
            <a:outerShdw blurRad="292100" dist="139700" dir="2700000" algn="tl" rotWithShape="0">
              <a:srgbClr val="333333">
                <a:alpha val="64313"/>
              </a:srgbClr>
            </a:outerShdw>
          </a:effectLst>
        </p:spPr>
      </p:pic>
      <p:sp>
        <p:nvSpPr>
          <p:cNvPr id="173" name="Google Shape;173;p53"/>
          <p:cNvSpPr txBox="1"/>
          <p:nvPr/>
        </p:nvSpPr>
        <p:spPr>
          <a:xfrm>
            <a:off x="4438501" y="301438"/>
            <a:ext cx="3246011"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400"/>
              <a:buFont typeface="Calibri"/>
              <a:buNone/>
            </a:pPr>
            <a:r>
              <a:rPr lang="en-US" sz="1400" b="1" i="0" u="none" strike="noStrike" cap="none">
                <a:solidFill>
                  <a:srgbClr val="1A2659"/>
                </a:solidFill>
                <a:latin typeface="Calibri"/>
                <a:ea typeface="Calibri"/>
                <a:cs typeface="Calibri"/>
                <a:sym typeface="Calibri"/>
              </a:rPr>
              <a:t> Using an Alcohol-Filled Thermometer </a:t>
            </a:r>
            <a:endParaRPr sz="14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grpSp>
        <p:nvGrpSpPr>
          <p:cNvPr id="176" name="Google Shape;176;p55"/>
          <p:cNvGrpSpPr/>
          <p:nvPr/>
        </p:nvGrpSpPr>
        <p:grpSpPr>
          <a:xfrm>
            <a:off x="1445312" y="854228"/>
            <a:ext cx="1122067" cy="887461"/>
            <a:chOff x="1445312" y="854228"/>
            <a:chExt cx="1122067" cy="887461"/>
          </a:xfrm>
        </p:grpSpPr>
        <p:sp>
          <p:nvSpPr>
            <p:cNvPr id="177" name="Google Shape;177;p55"/>
            <p:cNvSpPr/>
            <p:nvPr/>
          </p:nvSpPr>
          <p:spPr>
            <a:xfrm>
              <a:off x="1445312" y="854228"/>
              <a:ext cx="1122067" cy="88746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8" name="Google Shape;178;p55"/>
            <p:cNvSpPr txBox="1"/>
            <p:nvPr/>
          </p:nvSpPr>
          <p:spPr>
            <a:xfrm>
              <a:off x="1587524" y="940377"/>
              <a:ext cx="853964"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How to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collect your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Calibri"/>
                  <a:ea typeface="Calibri"/>
                  <a:cs typeface="Calibri"/>
                  <a:sym typeface="Calibri"/>
                </a:rPr>
                <a:t>DATA</a:t>
              </a:r>
              <a:endParaRPr sz="1600" b="1" i="0" u="none" strike="noStrike" cap="none">
                <a:solidFill>
                  <a:srgbClr val="FFFFFF"/>
                </a:solidFill>
                <a:latin typeface="Calibri"/>
                <a:ea typeface="Calibri"/>
                <a:cs typeface="Calibri"/>
                <a:sym typeface="Calibri"/>
              </a:endParaRPr>
            </a:p>
          </p:txBody>
        </p:sp>
      </p:grpSp>
      <p:grpSp>
        <p:nvGrpSpPr>
          <p:cNvPr id="179" name="Google Shape;179;p55"/>
          <p:cNvGrpSpPr/>
          <p:nvPr/>
        </p:nvGrpSpPr>
        <p:grpSpPr>
          <a:xfrm>
            <a:off x="2932656" y="872333"/>
            <a:ext cx="1103962" cy="873141"/>
            <a:chOff x="2932656" y="872333"/>
            <a:chExt cx="1103962" cy="873141"/>
          </a:xfrm>
        </p:grpSpPr>
        <p:sp>
          <p:nvSpPr>
            <p:cNvPr id="180" name="Google Shape;180;p55"/>
            <p:cNvSpPr/>
            <p:nvPr/>
          </p:nvSpPr>
          <p:spPr>
            <a:xfrm>
              <a:off x="2932656" y="872333"/>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1" name="Google Shape;181;p55"/>
            <p:cNvSpPr txBox="1"/>
            <p:nvPr/>
          </p:nvSpPr>
          <p:spPr>
            <a:xfrm>
              <a:off x="3002417" y="965650"/>
              <a:ext cx="963412"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TIME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requirements</a:t>
              </a:r>
              <a:endParaRPr sz="1400" b="0" i="0" u="none" strike="noStrike" cap="none">
                <a:solidFill>
                  <a:srgbClr val="000000"/>
                </a:solidFill>
                <a:latin typeface="Arial"/>
                <a:ea typeface="Arial"/>
                <a:cs typeface="Arial"/>
                <a:sym typeface="Arial"/>
              </a:endParaRPr>
            </a:p>
          </p:txBody>
        </p:sp>
      </p:grpSp>
      <p:grpSp>
        <p:nvGrpSpPr>
          <p:cNvPr id="182" name="Google Shape;182;p55"/>
          <p:cNvGrpSpPr/>
          <p:nvPr/>
        </p:nvGrpSpPr>
        <p:grpSpPr>
          <a:xfrm>
            <a:off x="4418556" y="967979"/>
            <a:ext cx="1103962" cy="873141"/>
            <a:chOff x="4418556" y="967979"/>
            <a:chExt cx="1103962" cy="873141"/>
          </a:xfrm>
        </p:grpSpPr>
        <p:sp>
          <p:nvSpPr>
            <p:cNvPr id="183" name="Google Shape;183;p55"/>
            <p:cNvSpPr/>
            <p:nvPr/>
          </p:nvSpPr>
          <p:spPr>
            <a:xfrm>
              <a:off x="4418556" y="967979"/>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4" name="Google Shape;184;p55"/>
            <p:cNvSpPr txBox="1"/>
            <p:nvPr/>
          </p:nvSpPr>
          <p:spPr>
            <a:xfrm>
              <a:off x="4477907" y="1025602"/>
              <a:ext cx="1005403"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WHAT 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Water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Temperature?</a:t>
              </a:r>
              <a:endParaRPr sz="1400" b="0" i="0" u="none" strike="noStrike" cap="none">
                <a:solidFill>
                  <a:srgbClr val="000000"/>
                </a:solidFill>
                <a:latin typeface="Arial"/>
                <a:ea typeface="Arial"/>
                <a:cs typeface="Arial"/>
                <a:sym typeface="Arial"/>
              </a:endParaRPr>
            </a:p>
          </p:txBody>
        </p:sp>
      </p:grpSp>
      <p:grpSp>
        <p:nvGrpSpPr>
          <p:cNvPr id="185" name="Google Shape;185;p55"/>
          <p:cNvGrpSpPr/>
          <p:nvPr/>
        </p:nvGrpSpPr>
        <p:grpSpPr>
          <a:xfrm>
            <a:off x="1410627" y="2455123"/>
            <a:ext cx="1103962" cy="893063"/>
            <a:chOff x="1410627" y="2455123"/>
            <a:chExt cx="1103962" cy="893063"/>
          </a:xfrm>
        </p:grpSpPr>
        <p:sp>
          <p:nvSpPr>
            <p:cNvPr id="186" name="Google Shape;186;p55"/>
            <p:cNvSpPr/>
            <p:nvPr/>
          </p:nvSpPr>
          <p:spPr>
            <a:xfrm>
              <a:off x="1410627" y="2475045"/>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7" name="Google Shape;187;p55"/>
            <p:cNvSpPr txBox="1"/>
            <p:nvPr/>
          </p:nvSpPr>
          <p:spPr>
            <a:xfrm>
              <a:off x="1440510" y="2455123"/>
              <a:ext cx="1043174"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HOW</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your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measurements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can help</a:t>
              </a:r>
              <a:endParaRPr sz="1400" b="0" i="0" u="none" strike="noStrike" cap="none">
                <a:solidFill>
                  <a:srgbClr val="000000"/>
                </a:solidFill>
                <a:latin typeface="Arial"/>
                <a:ea typeface="Arial"/>
                <a:cs typeface="Arial"/>
                <a:sym typeface="Arial"/>
              </a:endParaRPr>
            </a:p>
          </p:txBody>
        </p:sp>
      </p:grpSp>
      <p:grpSp>
        <p:nvGrpSpPr>
          <p:cNvPr id="188" name="Google Shape;188;p55"/>
          <p:cNvGrpSpPr/>
          <p:nvPr/>
        </p:nvGrpSpPr>
        <p:grpSpPr>
          <a:xfrm>
            <a:off x="2981189" y="2475046"/>
            <a:ext cx="1103962" cy="873141"/>
            <a:chOff x="2981189" y="2475046"/>
            <a:chExt cx="1103962" cy="873141"/>
          </a:xfrm>
        </p:grpSpPr>
        <p:sp>
          <p:nvSpPr>
            <p:cNvPr id="189" name="Google Shape;189;p55"/>
            <p:cNvSpPr/>
            <p:nvPr/>
          </p:nvSpPr>
          <p:spPr>
            <a:xfrm>
              <a:off x="2981189" y="2475046"/>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0" name="Google Shape;190;p55"/>
            <p:cNvSpPr txBox="1"/>
            <p:nvPr/>
          </p:nvSpPr>
          <p:spPr>
            <a:xfrm>
              <a:off x="3144059" y="2518160"/>
              <a:ext cx="821769" cy="67706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Submitting</a:t>
              </a:r>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data to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GLOBE</a:t>
              </a:r>
              <a:endParaRPr sz="1400" b="0" i="0" u="none" strike="noStrike" cap="none">
                <a:solidFill>
                  <a:srgbClr val="000000"/>
                </a:solidFill>
                <a:latin typeface="Arial"/>
                <a:ea typeface="Arial"/>
                <a:cs typeface="Arial"/>
                <a:sym typeface="Arial"/>
              </a:endParaRPr>
            </a:p>
          </p:txBody>
        </p:sp>
      </p:grpSp>
      <p:grpSp>
        <p:nvGrpSpPr>
          <p:cNvPr id="191" name="Google Shape;191;p55"/>
          <p:cNvGrpSpPr/>
          <p:nvPr/>
        </p:nvGrpSpPr>
        <p:grpSpPr>
          <a:xfrm>
            <a:off x="4463231" y="2475168"/>
            <a:ext cx="1103962" cy="873141"/>
            <a:chOff x="4463231" y="2475168"/>
            <a:chExt cx="1103962" cy="873141"/>
          </a:xfrm>
        </p:grpSpPr>
        <p:sp>
          <p:nvSpPr>
            <p:cNvPr id="192" name="Google Shape;192;p55"/>
            <p:cNvSpPr/>
            <p:nvPr/>
          </p:nvSpPr>
          <p:spPr>
            <a:xfrm>
              <a:off x="4463231" y="2475168"/>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3" name="Google Shape;193;p55"/>
            <p:cNvSpPr txBox="1"/>
            <p:nvPr/>
          </p:nvSpPr>
          <p:spPr>
            <a:xfrm>
              <a:off x="4594786" y="2553957"/>
              <a:ext cx="860989"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Understand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the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DATA</a:t>
              </a:r>
              <a:endParaRPr sz="1400" b="0" i="0" u="none" strike="noStrike" cap="none">
                <a:solidFill>
                  <a:srgbClr val="000000"/>
                </a:solidFill>
                <a:latin typeface="Arial"/>
                <a:ea typeface="Arial"/>
                <a:cs typeface="Arial"/>
                <a:sym typeface="Arial"/>
              </a:endParaRPr>
            </a:p>
          </p:txBody>
        </p:sp>
      </p:grpSp>
      <p:grpSp>
        <p:nvGrpSpPr>
          <p:cNvPr id="194" name="Google Shape;194;p55"/>
          <p:cNvGrpSpPr/>
          <p:nvPr/>
        </p:nvGrpSpPr>
        <p:grpSpPr>
          <a:xfrm>
            <a:off x="6010290" y="2485874"/>
            <a:ext cx="1103962" cy="873141"/>
            <a:chOff x="6010290" y="2485874"/>
            <a:chExt cx="1103962" cy="873141"/>
          </a:xfrm>
        </p:grpSpPr>
        <p:sp>
          <p:nvSpPr>
            <p:cNvPr id="195" name="Google Shape;195;p55"/>
            <p:cNvSpPr/>
            <p:nvPr/>
          </p:nvSpPr>
          <p:spPr>
            <a:xfrm>
              <a:off x="6010290" y="2485874"/>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6" name="Google Shape;196;p55"/>
            <p:cNvSpPr txBox="1"/>
            <p:nvPr/>
          </p:nvSpPr>
          <p:spPr>
            <a:xfrm>
              <a:off x="6166643" y="2510016"/>
              <a:ext cx="811396"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TEST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your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knowledge</a:t>
              </a:r>
              <a:endParaRPr sz="1400" b="0" i="0" u="none" strike="noStrike" cap="none">
                <a:solidFill>
                  <a:srgbClr val="000000"/>
                </a:solidFill>
                <a:latin typeface="Arial"/>
                <a:ea typeface="Arial"/>
                <a:cs typeface="Arial"/>
                <a:sym typeface="Arial"/>
              </a:endParaRPr>
            </a:p>
          </p:txBody>
        </p:sp>
      </p:grpSp>
      <p:grpSp>
        <p:nvGrpSpPr>
          <p:cNvPr id="197" name="Google Shape;197;p55"/>
          <p:cNvGrpSpPr/>
          <p:nvPr/>
        </p:nvGrpSpPr>
        <p:grpSpPr>
          <a:xfrm>
            <a:off x="5902565" y="945552"/>
            <a:ext cx="1103962" cy="879786"/>
            <a:chOff x="5902565" y="945552"/>
            <a:chExt cx="1103962" cy="879786"/>
          </a:xfrm>
        </p:grpSpPr>
        <p:sp>
          <p:nvSpPr>
            <p:cNvPr id="198" name="Google Shape;198;p55"/>
            <p:cNvSpPr/>
            <p:nvPr/>
          </p:nvSpPr>
          <p:spPr>
            <a:xfrm>
              <a:off x="5902565" y="952197"/>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 name="Google Shape;199;p55"/>
            <p:cNvSpPr txBox="1"/>
            <p:nvPr/>
          </p:nvSpPr>
          <p:spPr>
            <a:xfrm>
              <a:off x="5985565" y="945552"/>
              <a:ext cx="958109"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WHY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collect water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Salinity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 data?</a:t>
              </a:r>
              <a:endParaRPr sz="1400" b="0" i="0" u="none" strike="noStrike" cap="none">
                <a:solidFill>
                  <a:srgbClr val="000000"/>
                </a:solidFill>
                <a:latin typeface="Arial"/>
                <a:ea typeface="Arial"/>
                <a:cs typeface="Arial"/>
                <a:sym typeface="Arial"/>
              </a:endParaRPr>
            </a:p>
          </p:txBody>
        </p:sp>
      </p:grpSp>
      <p:grpSp>
        <p:nvGrpSpPr>
          <p:cNvPr id="200" name="Google Shape;200;p55"/>
          <p:cNvGrpSpPr/>
          <p:nvPr/>
        </p:nvGrpSpPr>
        <p:grpSpPr>
          <a:xfrm>
            <a:off x="1375335" y="3781280"/>
            <a:ext cx="1103962" cy="873141"/>
            <a:chOff x="1375335" y="3781280"/>
            <a:chExt cx="1103962" cy="873141"/>
          </a:xfrm>
        </p:grpSpPr>
        <p:sp>
          <p:nvSpPr>
            <p:cNvPr id="201" name="Google Shape;201;p55"/>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2" name="Google Shape;202;p55"/>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Additional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INFO</a:t>
              </a:r>
              <a:endParaRPr sz="1400" b="0" i="0" u="none" strike="noStrike" cap="none">
                <a:solidFill>
                  <a:srgbClr val="000000"/>
                </a:solidFill>
                <a:latin typeface="Arial"/>
                <a:ea typeface="Arial"/>
                <a:cs typeface="Arial"/>
                <a:sym typeface="Arial"/>
              </a:endParaRPr>
            </a:p>
          </p:txBody>
        </p:sp>
      </p:grpSp>
      <p:grpSp>
        <p:nvGrpSpPr>
          <p:cNvPr id="203" name="Google Shape;203;p55"/>
          <p:cNvGrpSpPr/>
          <p:nvPr/>
        </p:nvGrpSpPr>
        <p:grpSpPr>
          <a:xfrm>
            <a:off x="3144060" y="3786557"/>
            <a:ext cx="1103962" cy="873142"/>
            <a:chOff x="3144060" y="3786557"/>
            <a:chExt cx="1103962" cy="873142"/>
          </a:xfrm>
        </p:grpSpPr>
        <p:sp>
          <p:nvSpPr>
            <p:cNvPr id="204" name="Google Shape;204;p55"/>
            <p:cNvSpPr/>
            <p:nvPr/>
          </p:nvSpPr>
          <p:spPr>
            <a:xfrm>
              <a:off x="3144060" y="3786557"/>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5" name="Google Shape;205;p55"/>
            <p:cNvSpPr txBox="1"/>
            <p:nvPr/>
          </p:nvSpPr>
          <p:spPr>
            <a:xfrm>
              <a:off x="3253648" y="3905646"/>
              <a:ext cx="904934" cy="75405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GLOBAL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perspectives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rgbClr val="FFFFFF"/>
                </a:solidFill>
                <a:latin typeface="Calibri"/>
                <a:ea typeface="Calibri"/>
                <a:cs typeface="Calibri"/>
                <a:sym typeface="Calibri"/>
              </a:endParaRPr>
            </a:p>
          </p:txBody>
        </p:sp>
      </p:grpSp>
      <p:grpSp>
        <p:nvGrpSpPr>
          <p:cNvPr id="206" name="Google Shape;206;p55"/>
          <p:cNvGrpSpPr/>
          <p:nvPr/>
        </p:nvGrpSpPr>
        <p:grpSpPr>
          <a:xfrm>
            <a:off x="4787671" y="3863282"/>
            <a:ext cx="1103962" cy="873142"/>
            <a:chOff x="4787671" y="3863282"/>
            <a:chExt cx="1103962" cy="873142"/>
          </a:xfrm>
        </p:grpSpPr>
        <p:sp>
          <p:nvSpPr>
            <p:cNvPr id="207" name="Google Shape;207;p55"/>
            <p:cNvSpPr/>
            <p:nvPr/>
          </p:nvSpPr>
          <p:spPr>
            <a:xfrm>
              <a:off x="4787671"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8" name="Google Shape;208;p55"/>
            <p:cNvSpPr txBox="1"/>
            <p:nvPr/>
          </p:nvSpPr>
          <p:spPr>
            <a:xfrm>
              <a:off x="4923968" y="3982371"/>
              <a:ext cx="851515"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SPECIES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selection</a:t>
              </a:r>
              <a:endParaRPr sz="1600" b="1" i="0" u="none" strike="noStrike" cap="none">
                <a:solidFill>
                  <a:srgbClr val="FFFFFF"/>
                </a:solidFill>
                <a:latin typeface="Calibri"/>
                <a:ea typeface="Calibri"/>
                <a:cs typeface="Calibri"/>
                <a:sym typeface="Calibri"/>
              </a:endParaRPr>
            </a:p>
          </p:txBody>
        </p:sp>
      </p:grpSp>
      <p:grpSp>
        <p:nvGrpSpPr>
          <p:cNvPr id="209" name="Google Shape;209;p55"/>
          <p:cNvGrpSpPr/>
          <p:nvPr/>
        </p:nvGrpSpPr>
        <p:grpSpPr>
          <a:xfrm>
            <a:off x="6285205" y="3863282"/>
            <a:ext cx="1103962" cy="873142"/>
            <a:chOff x="6285205" y="3863282"/>
            <a:chExt cx="1103962" cy="873142"/>
          </a:xfrm>
        </p:grpSpPr>
        <p:sp>
          <p:nvSpPr>
            <p:cNvPr id="210" name="Google Shape;210;p55"/>
            <p:cNvSpPr/>
            <p:nvPr/>
          </p:nvSpPr>
          <p:spPr>
            <a:xfrm>
              <a:off x="6285205"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1" name="Google Shape;211;p55"/>
            <p:cNvSpPr txBox="1"/>
            <p:nvPr/>
          </p:nvSpPr>
          <p:spPr>
            <a:xfrm>
              <a:off x="6497594" y="3982371"/>
              <a:ext cx="69933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selection</a:t>
              </a:r>
              <a:endParaRPr sz="1600" b="1" i="0" u="none" strike="noStrike" cap="none">
                <a:solidFill>
                  <a:srgbClr val="FFFFFF"/>
                </a:solidFill>
                <a:latin typeface="Calibri"/>
                <a:ea typeface="Calibri"/>
                <a:cs typeface="Calibri"/>
                <a:sym typeface="Calibri"/>
              </a:endParaRPr>
            </a:p>
          </p:txBody>
        </p:sp>
      </p:grpSp>
      <p:grpSp>
        <p:nvGrpSpPr>
          <p:cNvPr id="212" name="Google Shape;212;p55"/>
          <p:cNvGrpSpPr/>
          <p:nvPr/>
        </p:nvGrpSpPr>
        <p:grpSpPr>
          <a:xfrm>
            <a:off x="1375335" y="4888824"/>
            <a:ext cx="1103962" cy="873142"/>
            <a:chOff x="1375335" y="4888824"/>
            <a:chExt cx="1103962" cy="873142"/>
          </a:xfrm>
        </p:grpSpPr>
        <p:sp>
          <p:nvSpPr>
            <p:cNvPr id="213" name="Google Shape;213;p55"/>
            <p:cNvSpPr/>
            <p:nvPr/>
          </p:nvSpPr>
          <p:spPr>
            <a:xfrm>
              <a:off x="1375335" y="4888824"/>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4" name="Google Shape;214;p55"/>
            <p:cNvSpPr txBox="1"/>
            <p:nvPr/>
          </p:nvSpPr>
          <p:spPr>
            <a:xfrm>
              <a:off x="1568782" y="5007913"/>
              <a:ext cx="737214"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definition</a:t>
              </a:r>
              <a:endParaRPr sz="1600" b="1" i="0" u="none" strike="noStrike" cap="none">
                <a:solidFill>
                  <a:srgbClr val="FFFFFF"/>
                </a:solidFill>
                <a:latin typeface="Calibri"/>
                <a:ea typeface="Calibri"/>
                <a:cs typeface="Calibri"/>
                <a:sym typeface="Calibri"/>
              </a:endParaRPr>
            </a:p>
          </p:txBody>
        </p:sp>
      </p:grpSp>
      <p:grpSp>
        <p:nvGrpSpPr>
          <p:cNvPr id="215" name="Google Shape;215;p55"/>
          <p:cNvGrpSpPr/>
          <p:nvPr/>
        </p:nvGrpSpPr>
        <p:grpSpPr>
          <a:xfrm>
            <a:off x="4838174" y="5007913"/>
            <a:ext cx="1172116" cy="873142"/>
            <a:chOff x="4838174" y="5007913"/>
            <a:chExt cx="1172116" cy="873142"/>
          </a:xfrm>
        </p:grpSpPr>
        <p:sp>
          <p:nvSpPr>
            <p:cNvPr id="216" name="Google Shape;216;p55"/>
            <p:cNvSpPr/>
            <p:nvPr/>
          </p:nvSpPr>
          <p:spPr>
            <a:xfrm>
              <a:off x="4862177" y="5007913"/>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7" name="Google Shape;217;p55"/>
            <p:cNvSpPr txBox="1"/>
            <p:nvPr/>
          </p:nvSpPr>
          <p:spPr>
            <a:xfrm>
              <a:off x="4838174" y="5232832"/>
              <a:ext cx="1172116"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MATERIALS</a:t>
              </a:r>
              <a:endParaRPr sz="1400" b="0" i="0" u="none" strike="noStrike" cap="none">
                <a:solidFill>
                  <a:srgbClr val="000000"/>
                </a:solidFill>
                <a:latin typeface="Arial"/>
                <a:ea typeface="Arial"/>
                <a:cs typeface="Arial"/>
                <a:sym typeface="Arial"/>
              </a:endParaRPr>
            </a:p>
          </p:txBody>
        </p:sp>
      </p:grpSp>
      <p:grpSp>
        <p:nvGrpSpPr>
          <p:cNvPr id="218" name="Google Shape;218;p55"/>
          <p:cNvGrpSpPr/>
          <p:nvPr/>
        </p:nvGrpSpPr>
        <p:grpSpPr>
          <a:xfrm>
            <a:off x="3038859" y="4998979"/>
            <a:ext cx="1103962" cy="873142"/>
            <a:chOff x="3038859" y="4998979"/>
            <a:chExt cx="1103962" cy="873142"/>
          </a:xfrm>
        </p:grpSpPr>
        <p:sp>
          <p:nvSpPr>
            <p:cNvPr id="219" name="Google Shape;219;p55"/>
            <p:cNvSpPr/>
            <p:nvPr/>
          </p:nvSpPr>
          <p:spPr>
            <a:xfrm>
              <a:off x="3038859" y="4998979"/>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0" name="Google Shape;220;p55"/>
            <p:cNvSpPr txBox="1"/>
            <p:nvPr/>
          </p:nvSpPr>
          <p:spPr>
            <a:xfrm>
              <a:off x="3078977" y="5149817"/>
              <a:ext cx="104387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PLOTTING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Your site</a:t>
              </a:r>
              <a:endParaRPr sz="1600" b="1" i="0" u="none" strike="noStrike" cap="none">
                <a:solidFill>
                  <a:srgbClr val="FFFFFF"/>
                </a:solidFill>
                <a:latin typeface="Calibri"/>
                <a:ea typeface="Calibri"/>
                <a:cs typeface="Calibri"/>
                <a:sym typeface="Calibri"/>
              </a:endParaRPr>
            </a:p>
          </p:txBody>
        </p:sp>
      </p:grpSp>
      <p:pic>
        <p:nvPicPr>
          <p:cNvPr id="221" name="Google Shape;221;p55" descr="1_LinkICON_8_14_15.png">
            <a:hlinkClick r:id="rId3"/>
          </p:cNvPr>
          <p:cNvPicPr preferRelativeResize="0"/>
          <p:nvPr/>
        </p:nvPicPr>
        <p:blipFill rotWithShape="1">
          <a:blip r:embed="rId4">
            <a:alphaModFix/>
          </a:blip>
          <a:srcRect/>
          <a:stretch/>
        </p:blipFill>
        <p:spPr>
          <a:xfrm>
            <a:off x="7462157" y="1031436"/>
            <a:ext cx="430755" cy="430755"/>
          </a:xfrm>
          <a:prstGeom prst="rect">
            <a:avLst/>
          </a:prstGeom>
          <a:noFill/>
          <a:ln>
            <a:noFill/>
          </a:ln>
          <a:effectLst>
            <a:outerShdw blurRad="292100" dist="139700" dir="2700000" algn="tl" rotWithShape="0">
              <a:srgbClr val="333333">
                <a:alpha val="64313"/>
              </a:srgbClr>
            </a:outerShdw>
          </a:effectLst>
        </p:spPr>
      </p:pic>
      <p:pic>
        <p:nvPicPr>
          <p:cNvPr id="222" name="Google Shape;222;p55" descr="1_AttentionICON_8_14_15.png"/>
          <p:cNvPicPr preferRelativeResize="0"/>
          <p:nvPr/>
        </p:nvPicPr>
        <p:blipFill rotWithShape="1">
          <a:blip r:embed="rId5">
            <a:alphaModFix/>
          </a:blip>
          <a:srcRect/>
          <a:stretch/>
        </p:blipFill>
        <p:spPr>
          <a:xfrm>
            <a:off x="8284653" y="1052814"/>
            <a:ext cx="399410" cy="409377"/>
          </a:xfrm>
          <a:prstGeom prst="rect">
            <a:avLst/>
          </a:prstGeom>
          <a:noFill/>
          <a:ln>
            <a:noFill/>
          </a:ln>
          <a:effectLst>
            <a:outerShdw blurRad="292100" dist="139700" dir="2700000" algn="tl" rotWithShape="0">
              <a:srgbClr val="333333">
                <a:alpha val="64313"/>
              </a:srgbClr>
            </a:outerShdw>
          </a:effectLst>
        </p:spPr>
      </p:pic>
    </p:spTree>
  </p:cSld>
  <p:clrMap bg1="lt1" tx1="dk1" bg2="dk2" tx2="lt2" accent1="accent1" accent2="accent2" accent3="accent3" accent4="accent4" accent5="accent5" accent6="accent6" hlink="hlink" folHlink="folHlink"/>
  <p:sldLayoutIdLst>
    <p:sldLayoutId id="214748367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pic>
        <p:nvPicPr>
          <p:cNvPr id="24" name="Google Shape;24;p29"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pic>
        <p:nvPicPr>
          <p:cNvPr id="25" name="Google Shape;25;p29"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sp>
        <p:nvSpPr>
          <p:cNvPr id="26" name="Google Shape;26;p29"/>
          <p:cNvSpPr txBox="1"/>
          <p:nvPr/>
        </p:nvSpPr>
        <p:spPr>
          <a:xfrm>
            <a:off x="1799113" y="305089"/>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27" name="Google Shape;27;p29" descr="IconHydrosphereSM.png"/>
          <p:cNvPicPr preferRelativeResize="0"/>
          <p:nvPr/>
        </p:nvPicPr>
        <p:blipFill rotWithShape="1">
          <a:blip r:embed="rId4">
            <a:alphaModFix/>
          </a:blip>
          <a:srcRect/>
          <a:stretch/>
        </p:blipFill>
        <p:spPr>
          <a:xfrm>
            <a:off x="3747321" y="264818"/>
            <a:ext cx="545060" cy="554609"/>
          </a:xfrm>
          <a:prstGeom prst="rect">
            <a:avLst/>
          </a:prstGeom>
          <a:noFill/>
          <a:ln>
            <a:noFill/>
          </a:ln>
          <a:effectLst>
            <a:outerShdw blurRad="292100" dist="139700" dir="2700000" algn="tl" rotWithShape="0">
              <a:srgbClr val="333333">
                <a:alpha val="64313"/>
              </a:srgbClr>
            </a:outerShdw>
          </a:effectLst>
        </p:spPr>
      </p:pic>
      <p:pic>
        <p:nvPicPr>
          <p:cNvPr id="28" name="Google Shape;28;p29" descr="Globe_logo.svg.png"/>
          <p:cNvPicPr preferRelativeResize="0"/>
          <p:nvPr/>
        </p:nvPicPr>
        <p:blipFill rotWithShape="1">
          <a:blip r:embed="rId5">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29" name="Google Shape;29;p29"/>
          <p:cNvSpPr/>
          <p:nvPr/>
        </p:nvSpPr>
        <p:spPr>
          <a:xfrm>
            <a:off x="2" y="1219646"/>
            <a:ext cx="1164169" cy="5262939"/>
          </a:xfrm>
          <a:prstGeom prst="rect">
            <a:avLst/>
          </a:prstGeom>
          <a:noFill/>
          <a:ln>
            <a:noFill/>
          </a:ln>
        </p:spPr>
        <p:txBody>
          <a:bodyPr spcFirstLastPara="1" wrap="square" lIns="91425" tIns="45700" rIns="91425" bIns="45700" anchor="t" anchorCtr="0">
            <a:spAutoFit/>
          </a:bodyPr>
          <a:lstStyle/>
          <a:p>
            <a:pPr marL="228600" marR="0" lvl="0" indent="-228600" algn="l" rtl="0">
              <a:lnSpc>
                <a:spcPct val="100000"/>
              </a:lnSpc>
              <a:spcBef>
                <a:spcPts val="0"/>
              </a:spcBef>
              <a:spcAft>
                <a:spcPts val="0"/>
              </a:spcAft>
              <a:buClr>
                <a:srgbClr val="000072"/>
              </a:buClr>
              <a:buSzPts val="1200"/>
              <a:buFont typeface="Calibri"/>
              <a:buAutoNum type="alphaUcPeriod"/>
            </a:pPr>
            <a:r>
              <a:rPr lang="en-US" sz="1200" b="1" i="0" u="none" strike="noStrike" cap="none">
                <a:solidFill>
                  <a:srgbClr val="000072"/>
                </a:solidFill>
                <a:latin typeface="Calibri"/>
                <a:ea typeface="Calibri"/>
                <a:cs typeface="Calibri"/>
                <a:sym typeface="Calibri"/>
              </a:rPr>
              <a:t>What is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72"/>
              </a:buClr>
              <a:buSzPts val="1200"/>
              <a:buFont typeface="Calibri"/>
              <a:buNone/>
            </a:pPr>
            <a:r>
              <a:rPr lang="en-US" sz="1200" b="1" i="0" u="none" strike="noStrike" cap="none">
                <a:solidFill>
                  <a:srgbClr val="000072"/>
                </a:solidFill>
                <a:latin typeface="Calibri"/>
                <a:ea typeface="Calibri"/>
                <a:cs typeface="Calibri"/>
                <a:sym typeface="Calibri"/>
              </a:rPr>
              <a:t>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temperate data?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 </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grpSp>
        <p:nvGrpSpPr>
          <p:cNvPr id="30" name="Google Shape;30;p29"/>
          <p:cNvGrpSpPr/>
          <p:nvPr/>
        </p:nvGrpSpPr>
        <p:grpSpPr>
          <a:xfrm>
            <a:off x="7860610" y="68544"/>
            <a:ext cx="1103962" cy="873141"/>
            <a:chOff x="4418556" y="967979"/>
            <a:chExt cx="1103962" cy="873141"/>
          </a:xfrm>
        </p:grpSpPr>
        <p:sp>
          <p:nvSpPr>
            <p:cNvPr id="31" name="Google Shape;31;p29"/>
            <p:cNvSpPr/>
            <p:nvPr/>
          </p:nvSpPr>
          <p:spPr>
            <a:xfrm>
              <a:off x="4418556" y="967979"/>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 name="Google Shape;32;p29"/>
            <p:cNvSpPr txBox="1"/>
            <p:nvPr/>
          </p:nvSpPr>
          <p:spPr>
            <a:xfrm>
              <a:off x="4477910" y="1025602"/>
              <a:ext cx="1005403"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WHAT 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Water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Temperature?</a:t>
              </a:r>
              <a:endParaRPr sz="1400" b="0" i="0" u="none" strike="noStrike" cap="none">
                <a:solidFill>
                  <a:srgbClr val="000000"/>
                </a:solidFill>
                <a:latin typeface="Arial"/>
                <a:ea typeface="Arial"/>
                <a:cs typeface="Arial"/>
                <a:sym typeface="Arial"/>
              </a:endParaRPr>
            </a:p>
          </p:txBody>
        </p:sp>
      </p:grpSp>
      <p:sp>
        <p:nvSpPr>
          <p:cNvPr id="33" name="Google Shape;33;p29"/>
          <p:cNvSpPr txBox="1"/>
          <p:nvPr/>
        </p:nvSpPr>
        <p:spPr>
          <a:xfrm>
            <a:off x="4438501" y="301438"/>
            <a:ext cx="3246011"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400"/>
              <a:buFont typeface="Calibri"/>
              <a:buNone/>
            </a:pPr>
            <a:r>
              <a:rPr lang="en-US" sz="1400" b="1" i="0" u="none" strike="noStrike" cap="none">
                <a:solidFill>
                  <a:srgbClr val="1A2659"/>
                </a:solidFill>
                <a:latin typeface="Calibri"/>
                <a:ea typeface="Calibri"/>
                <a:cs typeface="Calibri"/>
                <a:sym typeface="Calibri"/>
              </a:rPr>
              <a:t> Using an Alcohol-Filled Thermometer </a:t>
            </a:r>
            <a:endParaRPr sz="14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
        <p:cNvGrpSpPr/>
        <p:nvPr/>
      </p:nvGrpSpPr>
      <p:grpSpPr>
        <a:xfrm>
          <a:off x="0" y="0"/>
          <a:ext cx="0" cy="0"/>
          <a:chOff x="0" y="0"/>
          <a:chExt cx="0" cy="0"/>
        </a:xfrm>
      </p:grpSpPr>
      <p:pic>
        <p:nvPicPr>
          <p:cNvPr id="36" name="Google Shape;36;p31"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pic>
        <p:nvPicPr>
          <p:cNvPr id="37" name="Google Shape;37;p31"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38" name="Google Shape;38;p31"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grpSp>
        <p:nvGrpSpPr>
          <p:cNvPr id="39" name="Google Shape;39;p31"/>
          <p:cNvGrpSpPr/>
          <p:nvPr/>
        </p:nvGrpSpPr>
        <p:grpSpPr>
          <a:xfrm>
            <a:off x="7731995" y="62183"/>
            <a:ext cx="1103962" cy="879786"/>
            <a:chOff x="5902565" y="945552"/>
            <a:chExt cx="1103962" cy="879786"/>
          </a:xfrm>
        </p:grpSpPr>
        <p:sp>
          <p:nvSpPr>
            <p:cNvPr id="40" name="Google Shape;40;p31"/>
            <p:cNvSpPr/>
            <p:nvPr/>
          </p:nvSpPr>
          <p:spPr>
            <a:xfrm>
              <a:off x="5902565" y="952197"/>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31"/>
            <p:cNvSpPr txBox="1"/>
            <p:nvPr/>
          </p:nvSpPr>
          <p:spPr>
            <a:xfrm>
              <a:off x="5993111" y="945552"/>
              <a:ext cx="943024"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WHY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Collect water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temperature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Data?</a:t>
              </a:r>
              <a:endParaRPr sz="1400" b="0" i="0" u="none" strike="noStrike" cap="none">
                <a:solidFill>
                  <a:srgbClr val="000000"/>
                </a:solidFill>
                <a:latin typeface="Arial"/>
                <a:ea typeface="Arial"/>
                <a:cs typeface="Arial"/>
                <a:sym typeface="Arial"/>
              </a:endParaRPr>
            </a:p>
          </p:txBody>
        </p:sp>
      </p:grpSp>
      <p:sp>
        <p:nvSpPr>
          <p:cNvPr id="42" name="Google Shape;42;p31"/>
          <p:cNvSpPr txBox="1"/>
          <p:nvPr/>
        </p:nvSpPr>
        <p:spPr>
          <a:xfrm>
            <a:off x="1799113" y="305089"/>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43" name="Google Shape;43;p31" descr="IconHydrosphereSM.png"/>
          <p:cNvPicPr preferRelativeResize="0"/>
          <p:nvPr/>
        </p:nvPicPr>
        <p:blipFill rotWithShape="1">
          <a:blip r:embed="rId5">
            <a:alphaModFix/>
          </a:blip>
          <a:srcRect/>
          <a:stretch/>
        </p:blipFill>
        <p:spPr>
          <a:xfrm>
            <a:off x="3747321" y="264818"/>
            <a:ext cx="545060" cy="554609"/>
          </a:xfrm>
          <a:prstGeom prst="rect">
            <a:avLst/>
          </a:prstGeom>
          <a:noFill/>
          <a:ln>
            <a:noFill/>
          </a:ln>
          <a:effectLst>
            <a:outerShdw blurRad="292100" dist="139700" dir="2700000" algn="tl" rotWithShape="0">
              <a:srgbClr val="333333">
                <a:alpha val="64313"/>
              </a:srgbClr>
            </a:outerShdw>
          </a:effectLst>
        </p:spPr>
      </p:pic>
      <p:sp>
        <p:nvSpPr>
          <p:cNvPr id="44" name="Google Shape;44;p31"/>
          <p:cNvSpPr/>
          <p:nvPr/>
        </p:nvSpPr>
        <p:spPr>
          <a:xfrm>
            <a:off x="2" y="1219646"/>
            <a:ext cx="1164169" cy="5447644"/>
          </a:xfrm>
          <a:prstGeom prst="rect">
            <a:avLst/>
          </a:prstGeom>
          <a:noFill/>
          <a:ln>
            <a:noFill/>
          </a:ln>
        </p:spPr>
        <p:txBody>
          <a:bodyPr spcFirstLastPara="1" wrap="square" lIns="91425" tIns="45700" rIns="91425" bIns="45700" anchor="t" anchorCtr="0">
            <a:spAutoFit/>
          </a:bodyPr>
          <a:lstStyle/>
          <a:p>
            <a:pPr marL="228600" marR="0" lvl="0" indent="-228600" algn="l" rtl="0">
              <a:lnSpc>
                <a:spcPct val="100000"/>
              </a:lnSpc>
              <a:spcBef>
                <a:spcPts val="0"/>
              </a:spcBef>
              <a:spcAft>
                <a:spcPts val="0"/>
              </a:spcAft>
              <a:buClr>
                <a:srgbClr val="8CB3E3"/>
              </a:buClr>
              <a:buSzPts val="1200"/>
              <a:buFont typeface="Calibri"/>
              <a:buAutoNum type="alphaUcPeriod"/>
            </a:pPr>
            <a:r>
              <a:rPr lang="en-US" sz="1200" b="1" i="0" u="none" strike="noStrike" cap="none">
                <a:solidFill>
                  <a:srgbClr val="8CB3E3"/>
                </a:solidFill>
                <a:latin typeface="Calibri"/>
                <a:ea typeface="Calibri"/>
                <a:cs typeface="Calibri"/>
                <a:sym typeface="Calibri"/>
              </a:rPr>
              <a:t>What is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8CB3E3"/>
              </a:buClr>
              <a:buSzPts val="1200"/>
              <a:buFont typeface="Calibri"/>
              <a:buNone/>
            </a:pPr>
            <a:r>
              <a:rPr lang="en-US" sz="1200" b="1" i="0" u="none" strike="noStrike" cap="none">
                <a:solidFill>
                  <a:srgbClr val="8CB3E3"/>
                </a:solidFill>
                <a:latin typeface="Calibri"/>
                <a:ea typeface="Calibri"/>
                <a:cs typeface="Calibri"/>
                <a:sym typeface="Calibri"/>
              </a:rPr>
              <a:t>water temperature</a:t>
            </a:r>
            <a:r>
              <a:rPr lang="en-US" sz="1200" b="1" i="0" u="none" strike="noStrike" cap="none">
                <a:solidFill>
                  <a:srgbClr val="000072"/>
                </a:solidFill>
                <a:latin typeface="Calibri"/>
                <a:ea typeface="Calibri"/>
                <a:cs typeface="Calibri"/>
                <a:sym typeface="Calibri"/>
              </a:rPr>
              <a:t>?</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B. Why collect water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temperate data?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 </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45" name="Google Shape;45;p31"/>
          <p:cNvSpPr txBox="1"/>
          <p:nvPr/>
        </p:nvSpPr>
        <p:spPr>
          <a:xfrm>
            <a:off x="4438501" y="301438"/>
            <a:ext cx="3246011"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400"/>
              <a:buFont typeface="Calibri"/>
              <a:buNone/>
            </a:pPr>
            <a:r>
              <a:rPr lang="en-US" sz="1400" b="1" i="0" u="none" strike="noStrike" cap="none">
                <a:solidFill>
                  <a:srgbClr val="1A2659"/>
                </a:solidFill>
                <a:latin typeface="Calibri"/>
                <a:ea typeface="Calibri"/>
                <a:cs typeface="Calibri"/>
                <a:sym typeface="Calibri"/>
              </a:rPr>
              <a:t> Using an Alcohol-Filled Thermometer </a:t>
            </a:r>
            <a:endParaRPr sz="14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
        <p:cNvGrpSpPr/>
        <p:nvPr/>
      </p:nvGrpSpPr>
      <p:grpSpPr>
        <a:xfrm>
          <a:off x="0" y="0"/>
          <a:ext cx="0" cy="0"/>
          <a:chOff x="0" y="0"/>
          <a:chExt cx="0" cy="0"/>
        </a:xfrm>
      </p:grpSpPr>
      <p:pic>
        <p:nvPicPr>
          <p:cNvPr id="48" name="Google Shape;48;p33"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49" name="Google Shape;49;p33"/>
          <p:cNvGrpSpPr/>
          <p:nvPr/>
        </p:nvGrpSpPr>
        <p:grpSpPr>
          <a:xfrm>
            <a:off x="7912579" y="51272"/>
            <a:ext cx="1103962" cy="893063"/>
            <a:chOff x="1410627" y="2455123"/>
            <a:chExt cx="1103962" cy="893063"/>
          </a:xfrm>
        </p:grpSpPr>
        <p:sp>
          <p:nvSpPr>
            <p:cNvPr id="50" name="Google Shape;50;p33"/>
            <p:cNvSpPr/>
            <p:nvPr/>
          </p:nvSpPr>
          <p:spPr>
            <a:xfrm>
              <a:off x="1410627" y="2475045"/>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 name="Google Shape;51;p33"/>
            <p:cNvSpPr txBox="1"/>
            <p:nvPr/>
          </p:nvSpPr>
          <p:spPr>
            <a:xfrm>
              <a:off x="1440510" y="2455123"/>
              <a:ext cx="1043174"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HOW</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your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measurements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can help</a:t>
              </a:r>
              <a:endParaRPr sz="1400" b="0" i="0" u="none" strike="noStrike" cap="none">
                <a:solidFill>
                  <a:srgbClr val="000000"/>
                </a:solidFill>
                <a:latin typeface="Arial"/>
                <a:ea typeface="Arial"/>
                <a:cs typeface="Arial"/>
                <a:sym typeface="Arial"/>
              </a:endParaRPr>
            </a:p>
          </p:txBody>
        </p:sp>
      </p:grpSp>
      <p:pic>
        <p:nvPicPr>
          <p:cNvPr id="52" name="Google Shape;52;p33"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53" name="Google Shape;53;p33"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54" name="Google Shape;54;p33"/>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C. How your measurements can help</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55" name="Google Shape;55;p33"/>
          <p:cNvSpPr txBox="1"/>
          <p:nvPr/>
        </p:nvSpPr>
        <p:spPr>
          <a:xfrm>
            <a:off x="1799113" y="305089"/>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56" name="Google Shape;56;p33" descr="IconHydrosphereSM.png"/>
          <p:cNvPicPr preferRelativeResize="0"/>
          <p:nvPr/>
        </p:nvPicPr>
        <p:blipFill rotWithShape="1">
          <a:blip r:embed="rId5">
            <a:alphaModFix/>
          </a:blip>
          <a:srcRect/>
          <a:stretch/>
        </p:blipFill>
        <p:spPr>
          <a:xfrm>
            <a:off x="3747321" y="264818"/>
            <a:ext cx="545060" cy="554609"/>
          </a:xfrm>
          <a:prstGeom prst="rect">
            <a:avLst/>
          </a:prstGeom>
          <a:noFill/>
          <a:ln>
            <a:noFill/>
          </a:ln>
          <a:effectLst>
            <a:outerShdw blurRad="292100" dist="139700" dir="2700000" algn="tl" rotWithShape="0">
              <a:srgbClr val="333333">
                <a:alpha val="64313"/>
              </a:srgbClr>
            </a:outerShdw>
          </a:effectLst>
        </p:spPr>
      </p:pic>
      <p:sp>
        <p:nvSpPr>
          <p:cNvPr id="57" name="Google Shape;57;p33"/>
          <p:cNvSpPr txBox="1"/>
          <p:nvPr/>
        </p:nvSpPr>
        <p:spPr>
          <a:xfrm>
            <a:off x="4438501" y="301438"/>
            <a:ext cx="3246011"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400"/>
              <a:buFont typeface="Calibri"/>
              <a:buNone/>
            </a:pPr>
            <a:r>
              <a:rPr lang="en-US" sz="1400" b="1" i="0" u="none" strike="noStrike" cap="none">
                <a:solidFill>
                  <a:srgbClr val="1A2659"/>
                </a:solidFill>
                <a:latin typeface="Calibri"/>
                <a:ea typeface="Calibri"/>
                <a:cs typeface="Calibri"/>
                <a:sym typeface="Calibri"/>
              </a:rPr>
              <a:t> Using an Alcohol-Filled Thermometer </a:t>
            </a:r>
            <a:endParaRPr sz="14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
        <p:cNvGrpSpPr/>
        <p:nvPr/>
      </p:nvGrpSpPr>
      <p:grpSpPr>
        <a:xfrm>
          <a:off x="0" y="0"/>
          <a:ext cx="0" cy="0"/>
          <a:chOff x="0" y="0"/>
          <a:chExt cx="0" cy="0"/>
        </a:xfrm>
      </p:grpSpPr>
      <p:pic>
        <p:nvPicPr>
          <p:cNvPr id="60" name="Google Shape;60;p35"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61" name="Google Shape;61;p35"/>
          <p:cNvGrpSpPr/>
          <p:nvPr/>
        </p:nvGrpSpPr>
        <p:grpSpPr>
          <a:xfrm>
            <a:off x="7884711" y="43872"/>
            <a:ext cx="1122067" cy="887461"/>
            <a:chOff x="1445312" y="854228"/>
            <a:chExt cx="1122067" cy="887461"/>
          </a:xfrm>
        </p:grpSpPr>
        <p:sp>
          <p:nvSpPr>
            <p:cNvPr id="62" name="Google Shape;62;p35"/>
            <p:cNvSpPr/>
            <p:nvPr/>
          </p:nvSpPr>
          <p:spPr>
            <a:xfrm>
              <a:off x="1445312" y="854228"/>
              <a:ext cx="1122067" cy="88746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 name="Google Shape;63;p35"/>
            <p:cNvSpPr txBox="1"/>
            <p:nvPr/>
          </p:nvSpPr>
          <p:spPr>
            <a:xfrm>
              <a:off x="1587524" y="940377"/>
              <a:ext cx="853964"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How to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collect your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Calibri"/>
                  <a:ea typeface="Calibri"/>
                  <a:cs typeface="Calibri"/>
                  <a:sym typeface="Calibri"/>
                </a:rPr>
                <a:t>DATA</a:t>
              </a:r>
              <a:endParaRPr sz="1600" b="1" i="0" u="none" strike="noStrike" cap="none">
                <a:solidFill>
                  <a:srgbClr val="FFFFFF"/>
                </a:solidFill>
                <a:latin typeface="Calibri"/>
                <a:ea typeface="Calibri"/>
                <a:cs typeface="Calibri"/>
                <a:sym typeface="Calibri"/>
              </a:endParaRPr>
            </a:p>
          </p:txBody>
        </p:sp>
      </p:grpSp>
      <p:pic>
        <p:nvPicPr>
          <p:cNvPr id="64" name="Google Shape;64;p35"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65" name="Google Shape;65;p35"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66" name="Google Shape;66;p35"/>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D. How to collect your data.</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67" name="Google Shape;67;p35"/>
          <p:cNvSpPr txBox="1"/>
          <p:nvPr/>
        </p:nvSpPr>
        <p:spPr>
          <a:xfrm>
            <a:off x="1799113" y="305089"/>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68" name="Google Shape;68;p35" descr="IconHydrosphereSM.png"/>
          <p:cNvPicPr preferRelativeResize="0"/>
          <p:nvPr/>
        </p:nvPicPr>
        <p:blipFill rotWithShape="1">
          <a:blip r:embed="rId5">
            <a:alphaModFix/>
          </a:blip>
          <a:srcRect/>
          <a:stretch/>
        </p:blipFill>
        <p:spPr>
          <a:xfrm>
            <a:off x="3747321" y="264818"/>
            <a:ext cx="545060" cy="554609"/>
          </a:xfrm>
          <a:prstGeom prst="rect">
            <a:avLst/>
          </a:prstGeom>
          <a:noFill/>
          <a:ln>
            <a:noFill/>
          </a:ln>
          <a:effectLst>
            <a:outerShdw blurRad="292100" dist="139700" dir="2700000" algn="tl" rotWithShape="0">
              <a:srgbClr val="333333">
                <a:alpha val="64313"/>
              </a:srgbClr>
            </a:outerShdw>
          </a:effectLst>
        </p:spPr>
      </p:pic>
      <p:sp>
        <p:nvSpPr>
          <p:cNvPr id="69" name="Google Shape;69;p35"/>
          <p:cNvSpPr txBox="1"/>
          <p:nvPr/>
        </p:nvSpPr>
        <p:spPr>
          <a:xfrm>
            <a:off x="4438501" y="301438"/>
            <a:ext cx="3246011"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400"/>
              <a:buFont typeface="Calibri"/>
              <a:buNone/>
            </a:pPr>
            <a:r>
              <a:rPr lang="en-US" sz="1400" b="1" i="0" u="none" strike="noStrike" cap="none">
                <a:solidFill>
                  <a:srgbClr val="1A2659"/>
                </a:solidFill>
                <a:latin typeface="Calibri"/>
                <a:ea typeface="Calibri"/>
                <a:cs typeface="Calibri"/>
                <a:sym typeface="Calibri"/>
              </a:rPr>
              <a:t> Using an Alcohol-Filled Thermometer </a:t>
            </a:r>
            <a:endParaRPr sz="14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pic>
        <p:nvPicPr>
          <p:cNvPr id="72" name="Google Shape;72;p37"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73" name="Google Shape;73;p37"/>
          <p:cNvGrpSpPr/>
          <p:nvPr/>
        </p:nvGrpSpPr>
        <p:grpSpPr>
          <a:xfrm>
            <a:off x="7948933" y="51272"/>
            <a:ext cx="1103962" cy="880267"/>
            <a:chOff x="2981189" y="2467920"/>
            <a:chExt cx="1103962" cy="880267"/>
          </a:xfrm>
        </p:grpSpPr>
        <p:sp>
          <p:nvSpPr>
            <p:cNvPr id="74" name="Google Shape;74;p37"/>
            <p:cNvSpPr/>
            <p:nvPr/>
          </p:nvSpPr>
          <p:spPr>
            <a:xfrm>
              <a:off x="2981189" y="2475046"/>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 name="Google Shape;75;p37"/>
            <p:cNvSpPr txBox="1"/>
            <p:nvPr/>
          </p:nvSpPr>
          <p:spPr>
            <a:xfrm>
              <a:off x="3144060" y="2467920"/>
              <a:ext cx="756036" cy="846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Enter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data on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GLOBE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website</a:t>
              </a:r>
              <a:endParaRPr sz="1400" b="0" i="0" u="none" strike="noStrike" cap="none">
                <a:solidFill>
                  <a:srgbClr val="000000"/>
                </a:solidFill>
                <a:latin typeface="Arial"/>
                <a:ea typeface="Arial"/>
                <a:cs typeface="Arial"/>
                <a:sym typeface="Arial"/>
              </a:endParaRPr>
            </a:p>
          </p:txBody>
        </p:sp>
      </p:grpSp>
      <p:pic>
        <p:nvPicPr>
          <p:cNvPr id="76" name="Google Shape;76;p37"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77" name="Google Shape;77;p37"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78" name="Google Shape;78;p37"/>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E</a:t>
            </a:r>
            <a:r>
              <a:rPr lang="en-US" sz="1200" b="1" i="0" u="none" strike="noStrike" cap="none">
                <a:solidFill>
                  <a:srgbClr val="002060"/>
                </a:solidFill>
                <a:latin typeface="Calibri"/>
                <a:ea typeface="Calibri"/>
                <a:cs typeface="Calibri"/>
                <a:sym typeface="Calibri"/>
              </a:rPr>
              <a:t>. Submitting data to GLOBE</a:t>
            </a:r>
            <a:r>
              <a:rPr lang="en-US" sz="1200" b="1" i="0" u="none" strike="noStrike" cap="none">
                <a:solidFill>
                  <a:srgbClr val="000090"/>
                </a:solidFill>
                <a:latin typeface="Calibri"/>
                <a:ea typeface="Calibri"/>
                <a:cs typeface="Calibri"/>
                <a:sym typeface="Calibri"/>
              </a:rPr>
              <a:t>.</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79" name="Google Shape;79;p37"/>
          <p:cNvSpPr txBox="1"/>
          <p:nvPr/>
        </p:nvSpPr>
        <p:spPr>
          <a:xfrm>
            <a:off x="1799113" y="305089"/>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80" name="Google Shape;80;p37" descr="IconHydrosphereSM.png"/>
          <p:cNvPicPr preferRelativeResize="0"/>
          <p:nvPr/>
        </p:nvPicPr>
        <p:blipFill rotWithShape="1">
          <a:blip r:embed="rId5">
            <a:alphaModFix/>
          </a:blip>
          <a:srcRect/>
          <a:stretch/>
        </p:blipFill>
        <p:spPr>
          <a:xfrm>
            <a:off x="3747321" y="264818"/>
            <a:ext cx="545060" cy="554609"/>
          </a:xfrm>
          <a:prstGeom prst="rect">
            <a:avLst/>
          </a:prstGeom>
          <a:noFill/>
          <a:ln>
            <a:noFill/>
          </a:ln>
          <a:effectLst>
            <a:outerShdw blurRad="292100" dist="139700" dir="2700000" algn="tl" rotWithShape="0">
              <a:srgbClr val="333333">
                <a:alpha val="64313"/>
              </a:srgbClr>
            </a:outerShdw>
          </a:effectLst>
        </p:spPr>
      </p:pic>
      <p:sp>
        <p:nvSpPr>
          <p:cNvPr id="81" name="Google Shape;81;p37"/>
          <p:cNvSpPr txBox="1"/>
          <p:nvPr/>
        </p:nvSpPr>
        <p:spPr>
          <a:xfrm>
            <a:off x="4438501" y="301438"/>
            <a:ext cx="3246011"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400"/>
              <a:buFont typeface="Calibri"/>
              <a:buNone/>
            </a:pPr>
            <a:r>
              <a:rPr lang="en-US" sz="1400" b="1" i="0" u="none" strike="noStrike" cap="none">
                <a:solidFill>
                  <a:srgbClr val="1A2659"/>
                </a:solidFill>
                <a:latin typeface="Calibri"/>
                <a:ea typeface="Calibri"/>
                <a:cs typeface="Calibri"/>
                <a:sym typeface="Calibri"/>
              </a:rPr>
              <a:t> Using an Alcohol-Filled Thermometer </a:t>
            </a:r>
            <a:endParaRPr sz="14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pic>
        <p:nvPicPr>
          <p:cNvPr id="84" name="Google Shape;84;p39"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85" name="Google Shape;85;p39"/>
          <p:cNvGrpSpPr/>
          <p:nvPr/>
        </p:nvGrpSpPr>
        <p:grpSpPr>
          <a:xfrm>
            <a:off x="7946599" y="37026"/>
            <a:ext cx="1103962" cy="873141"/>
            <a:chOff x="4463231" y="2475168"/>
            <a:chExt cx="1103962" cy="873141"/>
          </a:xfrm>
        </p:grpSpPr>
        <p:sp>
          <p:nvSpPr>
            <p:cNvPr id="86" name="Google Shape;86;p39"/>
            <p:cNvSpPr/>
            <p:nvPr/>
          </p:nvSpPr>
          <p:spPr>
            <a:xfrm>
              <a:off x="4463231" y="2475168"/>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 name="Google Shape;87;p39"/>
            <p:cNvSpPr txBox="1"/>
            <p:nvPr/>
          </p:nvSpPr>
          <p:spPr>
            <a:xfrm>
              <a:off x="4594786" y="2553957"/>
              <a:ext cx="860989"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Understand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the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DATA</a:t>
              </a:r>
              <a:endParaRPr sz="1400" b="0" i="0" u="none" strike="noStrike" cap="none">
                <a:solidFill>
                  <a:srgbClr val="000000"/>
                </a:solidFill>
                <a:latin typeface="Arial"/>
                <a:ea typeface="Arial"/>
                <a:cs typeface="Arial"/>
                <a:sym typeface="Arial"/>
              </a:endParaRPr>
            </a:p>
          </p:txBody>
        </p:sp>
      </p:grpSp>
      <p:pic>
        <p:nvPicPr>
          <p:cNvPr id="88" name="Google Shape;88;p39"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89" name="Google Shape;89;p39"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90" name="Google Shape;90;p39"/>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F. Understand the data.</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91" name="Google Shape;91;p39"/>
          <p:cNvSpPr txBox="1"/>
          <p:nvPr/>
        </p:nvSpPr>
        <p:spPr>
          <a:xfrm>
            <a:off x="1799113" y="305089"/>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92" name="Google Shape;92;p39" descr="IconHydrosphereSM.png"/>
          <p:cNvPicPr preferRelativeResize="0"/>
          <p:nvPr/>
        </p:nvPicPr>
        <p:blipFill rotWithShape="1">
          <a:blip r:embed="rId5">
            <a:alphaModFix/>
          </a:blip>
          <a:srcRect/>
          <a:stretch/>
        </p:blipFill>
        <p:spPr>
          <a:xfrm>
            <a:off x="3747321" y="264818"/>
            <a:ext cx="545060" cy="554609"/>
          </a:xfrm>
          <a:prstGeom prst="rect">
            <a:avLst/>
          </a:prstGeom>
          <a:noFill/>
          <a:ln>
            <a:noFill/>
          </a:ln>
          <a:effectLst>
            <a:outerShdw blurRad="292100" dist="139700" dir="2700000" algn="tl" rotWithShape="0">
              <a:srgbClr val="333333">
                <a:alpha val="64313"/>
              </a:srgbClr>
            </a:outerShdw>
          </a:effectLst>
        </p:spPr>
      </p:pic>
      <p:sp>
        <p:nvSpPr>
          <p:cNvPr id="93" name="Google Shape;93;p39"/>
          <p:cNvSpPr txBox="1"/>
          <p:nvPr/>
        </p:nvSpPr>
        <p:spPr>
          <a:xfrm>
            <a:off x="4438501" y="301438"/>
            <a:ext cx="3246011"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400"/>
              <a:buFont typeface="Calibri"/>
              <a:buNone/>
            </a:pPr>
            <a:r>
              <a:rPr lang="en-US" sz="1400" b="1" i="0" u="none" strike="noStrike" cap="none">
                <a:solidFill>
                  <a:srgbClr val="1A2659"/>
                </a:solidFill>
                <a:latin typeface="Calibri"/>
                <a:ea typeface="Calibri"/>
                <a:cs typeface="Calibri"/>
                <a:sym typeface="Calibri"/>
              </a:rPr>
              <a:t> Using an Alcohol-Filled Thermometer </a:t>
            </a:r>
            <a:endParaRPr sz="14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pic>
        <p:nvPicPr>
          <p:cNvPr id="96" name="Google Shape;96;p41"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grpSp>
        <p:nvGrpSpPr>
          <p:cNvPr id="97" name="Google Shape;97;p41"/>
          <p:cNvGrpSpPr/>
          <p:nvPr/>
        </p:nvGrpSpPr>
        <p:grpSpPr>
          <a:xfrm>
            <a:off x="7954321" y="51272"/>
            <a:ext cx="1103962" cy="873141"/>
            <a:chOff x="6010290" y="2485874"/>
            <a:chExt cx="1103962" cy="873141"/>
          </a:xfrm>
        </p:grpSpPr>
        <p:sp>
          <p:nvSpPr>
            <p:cNvPr id="98" name="Google Shape;98;p41"/>
            <p:cNvSpPr/>
            <p:nvPr/>
          </p:nvSpPr>
          <p:spPr>
            <a:xfrm>
              <a:off x="6010290" y="2485874"/>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41"/>
            <p:cNvSpPr txBox="1"/>
            <p:nvPr/>
          </p:nvSpPr>
          <p:spPr>
            <a:xfrm>
              <a:off x="6166643" y="2510016"/>
              <a:ext cx="811396"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TEST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your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knowledge</a:t>
              </a:r>
              <a:endParaRPr sz="1400" b="0" i="0" u="none" strike="noStrike" cap="none">
                <a:solidFill>
                  <a:srgbClr val="000000"/>
                </a:solidFill>
                <a:latin typeface="Arial"/>
                <a:ea typeface="Arial"/>
                <a:cs typeface="Arial"/>
                <a:sym typeface="Arial"/>
              </a:endParaRPr>
            </a:p>
          </p:txBody>
        </p:sp>
      </p:grpSp>
      <p:pic>
        <p:nvPicPr>
          <p:cNvPr id="100" name="Google Shape;100;p41"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101" name="Google Shape;101;p41"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02" name="Google Shape;102;p41"/>
          <p:cNvSpPr/>
          <p:nvPr/>
        </p:nvSpPr>
        <p:spPr>
          <a:xfrm>
            <a:off x="3" y="1179293"/>
            <a:ext cx="1153580" cy="54476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temperature?</a:t>
            </a:r>
            <a:br>
              <a:rPr lang="en-US" sz="1200" b="1" i="0" u="none" strike="noStrike" cap="none">
                <a:solidFill>
                  <a:srgbClr val="000072"/>
                </a:solidFill>
                <a:latin typeface="Calibri"/>
                <a:ea typeface="Calibri"/>
                <a:cs typeface="Calibri"/>
                <a:sym typeface="Calibri"/>
              </a:rPr>
            </a:br>
            <a:endParaRPr sz="12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temperature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000090"/>
                </a:solidFill>
                <a:latin typeface="Calibri"/>
                <a:ea typeface="Calibri"/>
                <a:cs typeface="Calibri"/>
                <a:sym typeface="Calibri"/>
              </a:rPr>
            </a:b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Submitting data to GLOBE.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90"/>
                </a:solidFill>
                <a:latin typeface="Calibri"/>
                <a:ea typeface="Calibri"/>
                <a:cs typeface="Calibri"/>
                <a:sym typeface="Calibri"/>
              </a:rPr>
              <a:t>G. Quiz yourself</a:t>
            </a:r>
            <a:endParaRPr sz="12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resources</a:t>
            </a:r>
            <a:endParaRPr sz="1200" b="1" i="0" u="none" strike="noStrike" cap="none">
              <a:solidFill>
                <a:srgbClr val="8CB3E3"/>
              </a:solidFill>
              <a:latin typeface="Calibri"/>
              <a:ea typeface="Calibri"/>
              <a:cs typeface="Calibri"/>
              <a:sym typeface="Calibri"/>
            </a:endParaRPr>
          </a:p>
        </p:txBody>
      </p:sp>
      <p:sp>
        <p:nvSpPr>
          <p:cNvPr id="103" name="Google Shape;103;p41"/>
          <p:cNvSpPr txBox="1"/>
          <p:nvPr/>
        </p:nvSpPr>
        <p:spPr>
          <a:xfrm>
            <a:off x="1799113" y="305089"/>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104" name="Google Shape;104;p41" descr="IconHydrosphereSM.png"/>
          <p:cNvPicPr preferRelativeResize="0"/>
          <p:nvPr/>
        </p:nvPicPr>
        <p:blipFill rotWithShape="1">
          <a:blip r:embed="rId5">
            <a:alphaModFix/>
          </a:blip>
          <a:srcRect/>
          <a:stretch/>
        </p:blipFill>
        <p:spPr>
          <a:xfrm>
            <a:off x="3747321" y="264818"/>
            <a:ext cx="545060" cy="554609"/>
          </a:xfrm>
          <a:prstGeom prst="rect">
            <a:avLst/>
          </a:prstGeom>
          <a:noFill/>
          <a:ln>
            <a:noFill/>
          </a:ln>
          <a:effectLst>
            <a:outerShdw blurRad="292100" dist="139700" dir="2700000" algn="tl" rotWithShape="0">
              <a:srgbClr val="333333">
                <a:alpha val="64313"/>
              </a:srgbClr>
            </a:outerShdw>
          </a:effectLst>
        </p:spPr>
      </p:pic>
      <p:sp>
        <p:nvSpPr>
          <p:cNvPr id="105" name="Google Shape;105;p41"/>
          <p:cNvSpPr txBox="1"/>
          <p:nvPr/>
        </p:nvSpPr>
        <p:spPr>
          <a:xfrm>
            <a:off x="4438501" y="301438"/>
            <a:ext cx="3246011"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400"/>
              <a:buFont typeface="Calibri"/>
              <a:buNone/>
            </a:pPr>
            <a:r>
              <a:rPr lang="en-US" sz="1400" b="1" i="0" u="none" strike="noStrike" cap="none">
                <a:solidFill>
                  <a:srgbClr val="1A2659"/>
                </a:solidFill>
                <a:latin typeface="Calibri"/>
                <a:ea typeface="Calibri"/>
                <a:cs typeface="Calibri"/>
                <a:sym typeface="Calibri"/>
              </a:rPr>
              <a:t> Using an Alcohol-Filled Thermometer </a:t>
            </a:r>
            <a:endParaRPr sz="14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pic>
        <p:nvPicPr>
          <p:cNvPr id="108" name="Google Shape;108;p43" descr="2_HydrosphereBannerOpt.png"/>
          <p:cNvPicPr preferRelativeResize="0"/>
          <p:nvPr/>
        </p:nvPicPr>
        <p:blipFill rotWithShape="1">
          <a:blip r:embed="rId3">
            <a:alphaModFix/>
          </a:blip>
          <a:srcRect/>
          <a:stretch/>
        </p:blipFill>
        <p:spPr>
          <a:xfrm>
            <a:off x="1" y="0"/>
            <a:ext cx="9144000" cy="995874"/>
          </a:xfrm>
          <a:prstGeom prst="rect">
            <a:avLst/>
          </a:prstGeom>
          <a:noFill/>
          <a:ln>
            <a:noFill/>
          </a:ln>
        </p:spPr>
      </p:pic>
      <p:pic>
        <p:nvPicPr>
          <p:cNvPr id="109" name="Google Shape;109;p43" descr="2_HydrosphereBannerOpt.png"/>
          <p:cNvPicPr preferRelativeResize="0"/>
          <p:nvPr/>
        </p:nvPicPr>
        <p:blipFill rotWithShape="1">
          <a:blip r:embed="rId3">
            <a:alphaModFix/>
          </a:blip>
          <a:srcRect/>
          <a:stretch/>
        </p:blipFill>
        <p:spPr>
          <a:xfrm rot="-5400000">
            <a:off x="-2846915" y="2846915"/>
            <a:ext cx="6858001" cy="1164169"/>
          </a:xfrm>
          <a:prstGeom prst="rect">
            <a:avLst/>
          </a:prstGeom>
          <a:noFill/>
          <a:ln>
            <a:noFill/>
          </a:ln>
        </p:spPr>
      </p:pic>
      <p:pic>
        <p:nvPicPr>
          <p:cNvPr id="110" name="Google Shape;110;p43" descr="Globe_logo.svg.png"/>
          <p:cNvPicPr preferRelativeResize="0"/>
          <p:nvPr/>
        </p:nvPicPr>
        <p:blipFill rotWithShape="1">
          <a:blip r:embed="rId4">
            <a:alphaModFix/>
          </a:blip>
          <a:srcRect/>
          <a:stretch/>
        </p:blipFill>
        <p:spPr>
          <a:xfrm>
            <a:off x="95536" y="51272"/>
            <a:ext cx="955985" cy="858895"/>
          </a:xfrm>
          <a:prstGeom prst="rect">
            <a:avLst/>
          </a:prstGeom>
          <a:noFill/>
          <a:ln>
            <a:noFill/>
          </a:ln>
          <a:effectLst>
            <a:outerShdw blurRad="292100" dist="139700" dir="2700000" algn="tl" rotWithShape="0">
              <a:srgbClr val="333333">
                <a:alpha val="64313"/>
              </a:srgbClr>
            </a:outerShdw>
          </a:effectLst>
        </p:spPr>
      </p:pic>
      <p:sp>
        <p:nvSpPr>
          <p:cNvPr id="111" name="Google Shape;111;p43"/>
          <p:cNvSpPr txBox="1"/>
          <p:nvPr/>
        </p:nvSpPr>
        <p:spPr>
          <a:xfrm>
            <a:off x="1799113" y="305089"/>
            <a:ext cx="18479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A2659"/>
                </a:solidFill>
                <a:latin typeface="Calibri"/>
                <a:ea typeface="Calibri"/>
                <a:cs typeface="Calibri"/>
                <a:sym typeface="Calibri"/>
              </a:rPr>
              <a:t>Hydrosphere</a:t>
            </a:r>
            <a:endParaRPr sz="1800" b="1" i="0" u="none" strike="noStrike" cap="none">
              <a:solidFill>
                <a:srgbClr val="1A2659"/>
              </a:solidFill>
              <a:latin typeface="Calibri"/>
              <a:ea typeface="Calibri"/>
              <a:cs typeface="Calibri"/>
              <a:sym typeface="Calibri"/>
            </a:endParaRPr>
          </a:p>
        </p:txBody>
      </p:sp>
      <p:pic>
        <p:nvPicPr>
          <p:cNvPr id="112" name="Google Shape;112;p43" descr="IconHydrosphereSM.png"/>
          <p:cNvPicPr preferRelativeResize="0"/>
          <p:nvPr/>
        </p:nvPicPr>
        <p:blipFill rotWithShape="1">
          <a:blip r:embed="rId5">
            <a:alphaModFix/>
          </a:blip>
          <a:srcRect/>
          <a:stretch/>
        </p:blipFill>
        <p:spPr>
          <a:xfrm>
            <a:off x="3747321" y="264818"/>
            <a:ext cx="545060" cy="554609"/>
          </a:xfrm>
          <a:prstGeom prst="rect">
            <a:avLst/>
          </a:prstGeom>
          <a:noFill/>
          <a:ln>
            <a:noFill/>
          </a:ln>
          <a:effectLst>
            <a:outerShdw blurRad="292100" dist="139700" dir="2700000" algn="tl" rotWithShape="0">
              <a:srgbClr val="333333">
                <a:alpha val="64313"/>
              </a:srgbClr>
            </a:outerShdw>
          </a:effectLst>
        </p:spPr>
      </p:pic>
      <p:sp>
        <p:nvSpPr>
          <p:cNvPr id="113" name="Google Shape;113;p43"/>
          <p:cNvSpPr txBox="1"/>
          <p:nvPr/>
        </p:nvSpPr>
        <p:spPr>
          <a:xfrm>
            <a:off x="4438501" y="301438"/>
            <a:ext cx="3246011"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i="0" u="none" strike="noStrike" cap="none">
                <a:solidFill>
                  <a:srgbClr val="1A2659"/>
                </a:solidFill>
                <a:latin typeface="Calibri"/>
                <a:ea typeface="Calibri"/>
                <a:cs typeface="Calibri"/>
                <a:sym typeface="Calibri"/>
              </a:rPr>
              <a:t>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A2659"/>
              </a:buClr>
              <a:buSzPts val="1400"/>
              <a:buFont typeface="Calibri"/>
              <a:buNone/>
            </a:pPr>
            <a:r>
              <a:rPr lang="en-US" sz="1400" b="1" i="0" u="none" strike="noStrike" cap="none">
                <a:solidFill>
                  <a:srgbClr val="1A2659"/>
                </a:solidFill>
                <a:latin typeface="Calibri"/>
                <a:ea typeface="Calibri"/>
                <a:cs typeface="Calibri"/>
                <a:sym typeface="Calibri"/>
              </a:rPr>
              <a:t> Using an Alcohol-Filled Thermometer </a:t>
            </a:r>
            <a:endParaRPr sz="14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1A26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hyperlink" Target="https://www.globe.gov/documents/10157/380993/Tool+Kit" TargetMode="External"/><Relationship Id="rId4" Type="http://schemas.openxmlformats.org/officeDocument/2006/relationships/hyperlink" Target="https://www.globe.gov/do-globe/resources/instruments"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image" Target="../media/image17.png"/><Relationship Id="rId12"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www.globe.gov/documents/348614/ff1147e1-6ae3-4eb1-b38c-20021910c0a8" TargetMode="External"/><Relationship Id="rId11" Type="http://schemas.openxmlformats.org/officeDocument/2006/relationships/image" Target="../media/image20.jpg"/><Relationship Id="rId5" Type="http://schemas.openxmlformats.org/officeDocument/2006/relationships/hyperlink" Target="https://www.globe.gov/documents/11865/dc5565c1-cf93-46e0-925a-af60463fb72d" TargetMode="External"/><Relationship Id="rId10" Type="http://schemas.openxmlformats.org/officeDocument/2006/relationships/image" Target="../media/image19.jpg"/><Relationship Id="rId4" Type="http://schemas.openxmlformats.org/officeDocument/2006/relationships/hyperlink" Target="http://www.globe.gov/documents/11865/26f37835-c82a-4418-906d-23ec9f6c64a9" TargetMode="External"/><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hyperlink" Target="http://www.globe.gov/documents/11865/26f37835-c82a-4418-906d-23ec9f6c64a9"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hyperlink" Target="https://www.globe.gov/globe-data/data-entry/globe-observer" TargetMode="External"/><Relationship Id="rId4" Type="http://schemas.openxmlformats.org/officeDocument/2006/relationships/hyperlink" Target="https://dataentry.globe.gov/#/observerpro/hom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9.jp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hyperlink" Target="http://vis.globe.gov/GLOBE/" TargetMode="External"/><Relationship Id="rId4" Type="http://schemas.openxmlformats.org/officeDocument/2006/relationships/hyperlink" Target="http://www.globe.gov/documents/10157/7349361/Viz+tutorial.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hyperlink" Target="mailto:training@nasaglobe.org" TargetMode="External"/><Relationship Id="rId7"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hyperlink" Target="http://climate.nasa.gov/" TargetMode="External"/><Relationship Id="rId5" Type="http://schemas.openxmlformats.org/officeDocument/2006/relationships/hyperlink" Target="http://www.nasa.gov/topics/earth/index.html" TargetMode="External"/><Relationship Id="rId4" Type="http://schemas.openxmlformats.org/officeDocument/2006/relationships/hyperlink" Target="http://www.globe.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
          <p:cNvSpPr txBox="1"/>
          <p:nvPr/>
        </p:nvSpPr>
        <p:spPr>
          <a:xfrm>
            <a:off x="2271059" y="2241176"/>
            <a:ext cx="1846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0"/>
          <p:cNvSpPr txBox="1"/>
          <p:nvPr/>
        </p:nvSpPr>
        <p:spPr>
          <a:xfrm>
            <a:off x="1309653" y="1696518"/>
            <a:ext cx="7451126" cy="45243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Except for transparency, take water temperature before the other water measurements.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Take the water temperature measurement as soon as possible after the water sample is taken because temperature tends to change very rapidly after a sample is collected.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Read the temperature value on the thermometer or meter while the bulb of the thermometer or probe is in the water. The temperature reading can change quickly once the thermometer is out of the water, especially if the air temperature is very different from the water temperature or if it is windy. Wind can cause evaporation to occur rapidly, lowering the temperature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It is important that the water temperature be taken at the same place every week. There may be several degrees of difference in water temperature over a small area in your water body: sunny areas vs. shady areas, or shallow and deeper areas.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The alcohol column in the thermometer may become separated, especially if the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thermometer is not stored in an upright position. The column may be rejoined by holding tightly to the top of the thermometer and shaking it down or swinging it.</a:t>
            </a:r>
            <a:endParaRPr sz="1400" b="0" i="0" u="none" strike="noStrike" cap="none">
              <a:solidFill>
                <a:srgbClr val="000000"/>
              </a:solidFill>
              <a:latin typeface="Arial"/>
              <a:ea typeface="Arial"/>
              <a:cs typeface="Arial"/>
              <a:sym typeface="Arial"/>
            </a:endParaRPr>
          </a:p>
        </p:txBody>
      </p:sp>
      <p:sp>
        <p:nvSpPr>
          <p:cNvPr id="296" name="Google Shape;296;p10"/>
          <p:cNvSpPr/>
          <p:nvPr/>
        </p:nvSpPr>
        <p:spPr>
          <a:xfrm>
            <a:off x="1309653" y="1190539"/>
            <a:ext cx="508884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2"/>
                </a:solidFill>
                <a:latin typeface="Calibri"/>
                <a:ea typeface="Calibri"/>
                <a:cs typeface="Calibri"/>
                <a:sym typeface="Calibri"/>
              </a:rPr>
              <a:t>How to Collect Water Temperature Data: Overview</a:t>
            </a:r>
            <a:endParaRPr sz="1400" b="0" i="0" u="none" strike="noStrike" cap="none">
              <a:solidFill>
                <a:srgbClr val="000000"/>
              </a:solidFill>
              <a:latin typeface="Arial"/>
              <a:ea typeface="Arial"/>
              <a:cs typeface="Arial"/>
              <a:sym typeface="Arial"/>
            </a:endParaRPr>
          </a:p>
        </p:txBody>
      </p:sp>
      <p:sp>
        <p:nvSpPr>
          <p:cNvPr id="2" name="Google Shape;520;p26">
            <a:extLst>
              <a:ext uri="{FF2B5EF4-FFF2-40B4-BE49-F238E27FC236}">
                <a16:creationId xmlns:a16="http://schemas.microsoft.com/office/drawing/2014/main" id="{1A2A9628-3BCF-F169-FA56-58473EAFD1B7}"/>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10</a:t>
            </a:fld>
            <a:endParaRPr sz="1200">
              <a:solidFill>
                <a:srgbClr val="888888"/>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1"/>
          <p:cNvSpPr/>
          <p:nvPr/>
        </p:nvSpPr>
        <p:spPr>
          <a:xfrm>
            <a:off x="1207202" y="1007082"/>
            <a:ext cx="7936798"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Sources for Equipment You Need for the Water Temperature Protocol</a:t>
            </a:r>
            <a:endParaRPr sz="2400" b="1" i="0" u="none" strike="noStrike" cap="none">
              <a:solidFill>
                <a:srgbClr val="055000"/>
              </a:solidFill>
              <a:latin typeface="Calibri"/>
              <a:ea typeface="Calibri"/>
              <a:cs typeface="Calibri"/>
              <a:sym typeface="Calibri"/>
            </a:endParaRPr>
          </a:p>
        </p:txBody>
      </p:sp>
      <p:sp>
        <p:nvSpPr>
          <p:cNvPr id="302" name="Google Shape;302;p11"/>
          <p:cNvSpPr/>
          <p:nvPr/>
        </p:nvSpPr>
        <p:spPr>
          <a:xfrm>
            <a:off x="1375737" y="1786527"/>
            <a:ext cx="4781191" cy="258532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 following resources summarize the measurements associated with each protocol, associated skill level, scientific specifications for the instruments, and how to access the equipment you need (purchase, build, or download). </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pic>
        <p:nvPicPr>
          <p:cNvPr id="303" name="Google Shape;303;p11"/>
          <p:cNvPicPr preferRelativeResize="0"/>
          <p:nvPr/>
        </p:nvPicPr>
        <p:blipFill rotWithShape="1">
          <a:blip r:embed="rId3">
            <a:alphaModFix/>
          </a:blip>
          <a:srcRect/>
          <a:stretch/>
        </p:blipFill>
        <p:spPr>
          <a:xfrm rot="791986">
            <a:off x="6982323" y="1921330"/>
            <a:ext cx="1666623" cy="2133816"/>
          </a:xfrm>
          <a:prstGeom prst="rect">
            <a:avLst/>
          </a:prstGeom>
          <a:noFill/>
          <a:ln>
            <a:noFill/>
          </a:ln>
          <a:effectLst>
            <a:outerShdw blurRad="292100" dist="139700" dir="2700000" algn="tl" rotWithShape="0">
              <a:srgbClr val="333333">
                <a:alpha val="64313"/>
              </a:srgbClr>
            </a:outerShdw>
          </a:effectLst>
        </p:spPr>
      </p:pic>
      <p:sp>
        <p:nvSpPr>
          <p:cNvPr id="304" name="Google Shape;304;p11"/>
          <p:cNvSpPr txBox="1"/>
          <p:nvPr/>
        </p:nvSpPr>
        <p:spPr>
          <a:xfrm>
            <a:off x="1375737" y="4386878"/>
            <a:ext cx="7768263"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alibri"/>
                <a:ea typeface="Calibri"/>
                <a:cs typeface="Calibri"/>
                <a:sym typeface="Calibri"/>
                <a:hlinkClick r:id="rId4"/>
              </a:rPr>
              <a:t>Where to find specifications for instruments used in GLOBE investigations</a:t>
            </a:r>
            <a:endParaRPr sz="18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sng" strike="noStrike" cap="none" dirty="0">
                <a:solidFill>
                  <a:srgbClr val="00206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Where to find scientific instruments used in GLOBE investigations  </a:t>
            </a:r>
            <a:endParaRPr sz="1800" b="1" i="0" u="none" strike="noStrike" cap="none" dirty="0">
              <a:solidFill>
                <a:srgbClr val="002060"/>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9EDBF6A6-3299-B2EF-70AD-003F136F1C29}"/>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11</a:t>
            </a:fld>
            <a:endParaRPr sz="1200">
              <a:solidFill>
                <a:srgbClr val="888888"/>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2"/>
          <p:cNvSpPr/>
          <p:nvPr/>
        </p:nvSpPr>
        <p:spPr>
          <a:xfrm>
            <a:off x="1305418" y="1025494"/>
            <a:ext cx="7083814" cy="5386090"/>
          </a:xfrm>
          <a:prstGeom prst="rect">
            <a:avLst/>
          </a:prstGeom>
          <a:noFill/>
          <a:ln>
            <a:noFill/>
          </a:ln>
        </p:spPr>
        <p:txBody>
          <a:bodyPr spcFirstLastPara="1" wrap="square" lIns="91425" tIns="45700" rIns="91425" bIns="45700" anchor="t" anchorCtr="0">
            <a:spAutoFit/>
          </a:bodyPr>
          <a:lstStyle/>
          <a:p>
            <a:pPr marL="514350" marR="0" lvl="0" indent="-51435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Water Temperature Protocol   </a:t>
            </a: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72"/>
              </a:solidFill>
              <a:latin typeface="Calibri"/>
              <a:ea typeface="Calibri"/>
              <a:cs typeface="Calibri"/>
              <a:sym typeface="Calibri"/>
            </a:endParaRPr>
          </a:p>
        </p:txBody>
      </p:sp>
      <p:grpSp>
        <p:nvGrpSpPr>
          <p:cNvPr id="310" name="Google Shape;310;p12" descr="Clipboard with equipment list, including alcholol filled thermometer, clock or watch, string, rubber band, latex glove"/>
          <p:cNvGrpSpPr/>
          <p:nvPr/>
        </p:nvGrpSpPr>
        <p:grpSpPr>
          <a:xfrm>
            <a:off x="5545900" y="973894"/>
            <a:ext cx="3355918" cy="4057268"/>
            <a:chOff x="5993923" y="1320624"/>
            <a:chExt cx="3355918" cy="4057268"/>
          </a:xfrm>
        </p:grpSpPr>
        <p:pic>
          <p:nvPicPr>
            <p:cNvPr id="311" name="Google Shape;311;p12" descr="ClipboardandPaper.png"/>
            <p:cNvPicPr preferRelativeResize="0"/>
            <p:nvPr/>
          </p:nvPicPr>
          <p:blipFill rotWithShape="1">
            <a:blip r:embed="rId3">
              <a:alphaModFix/>
            </a:blip>
            <a:srcRect/>
            <a:stretch/>
          </p:blipFill>
          <p:spPr>
            <a:xfrm rot="624378">
              <a:off x="6298321" y="1538950"/>
              <a:ext cx="2747122" cy="3620616"/>
            </a:xfrm>
            <a:prstGeom prst="rect">
              <a:avLst/>
            </a:prstGeom>
            <a:noFill/>
            <a:ln>
              <a:noFill/>
            </a:ln>
            <a:effectLst>
              <a:outerShdw blurRad="292100" dist="139700" dir="2700000" algn="tl" rotWithShape="0">
                <a:srgbClr val="333333">
                  <a:alpha val="64313"/>
                </a:srgbClr>
              </a:outerShdw>
            </a:effectLst>
          </p:spPr>
        </p:pic>
        <p:sp>
          <p:nvSpPr>
            <p:cNvPr id="312" name="Google Shape;312;p12"/>
            <p:cNvSpPr txBox="1"/>
            <p:nvPr/>
          </p:nvSpPr>
          <p:spPr>
            <a:xfrm rot="624378">
              <a:off x="6804667" y="2126834"/>
              <a:ext cx="2311874" cy="18158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1" i="0" u="sng" strike="noStrike" cap="none">
                <a:solidFill>
                  <a:schemeClr val="dk1"/>
                </a:solidFill>
                <a:latin typeface="Architects Daughter"/>
                <a:ea typeface="Architects Daughter"/>
                <a:cs typeface="Architects Daughter"/>
                <a:sym typeface="Architects Daughter"/>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dk1"/>
                  </a:solidFill>
                  <a:latin typeface="Architects Daughter"/>
                  <a:ea typeface="Architects Daughter"/>
                  <a:cs typeface="Architects Daughter"/>
                  <a:sym typeface="Architects Daughter"/>
                </a:rPr>
                <a:t>Equipment List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chitects Daughter"/>
                  <a:ea typeface="Architects Daughter"/>
                  <a:cs typeface="Architects Daughter"/>
                  <a:sym typeface="Architects Daughter"/>
                </a:rPr>
                <a:t>Alcohol filled thermometer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chitects Daughter"/>
                  <a:ea typeface="Architects Daughter"/>
                  <a:cs typeface="Architects Daughter"/>
                  <a:sym typeface="Architects Daughter"/>
                </a:rPr>
                <a:t>Clock or watch</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chitects Daughter"/>
                  <a:ea typeface="Architects Daughter"/>
                  <a:cs typeface="Architects Daughter"/>
                  <a:sym typeface="Architects Daughter"/>
                </a:rPr>
                <a:t>String</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chitects Daughter"/>
                  <a:ea typeface="Architects Daughter"/>
                  <a:cs typeface="Architects Daughter"/>
                  <a:sym typeface="Architects Daughter"/>
                </a:rPr>
                <a:t>Rubber  band</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1" i="0" u="none" strike="noStrike" cap="none">
                  <a:solidFill>
                    <a:schemeClr val="dk1"/>
                  </a:solidFill>
                  <a:latin typeface="Architects Daughter"/>
                  <a:ea typeface="Architects Daughter"/>
                  <a:cs typeface="Architects Daughter"/>
                  <a:sym typeface="Architects Daughter"/>
                </a:rPr>
                <a:t>Latex glove</a:t>
              </a:r>
              <a:endParaRPr sz="1400" b="0" i="0" u="none" strike="noStrike" cap="none">
                <a:solidFill>
                  <a:srgbClr val="000000"/>
                </a:solidFill>
                <a:latin typeface="Arial"/>
                <a:ea typeface="Arial"/>
                <a:cs typeface="Arial"/>
                <a:sym typeface="Arial"/>
              </a:endParaRPr>
            </a:p>
          </p:txBody>
        </p:sp>
      </p:grpSp>
      <p:sp>
        <p:nvSpPr>
          <p:cNvPr id="313" name="Google Shape;313;p12"/>
          <p:cNvSpPr/>
          <p:nvPr/>
        </p:nvSpPr>
        <p:spPr>
          <a:xfrm>
            <a:off x="1305418" y="4785631"/>
            <a:ext cx="8422214" cy="21236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72"/>
                </a:solidFill>
                <a:latin typeface="Calibri"/>
                <a:ea typeface="Calibri"/>
                <a:cs typeface="Calibri"/>
                <a:sym typeface="Calibri"/>
              </a:rPr>
              <a:t>Assemble Necessary Documents: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Hydrosphere Investigation Data Sheet</a:t>
            </a:r>
            <a:endParaRPr sz="1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Water Temperature Protocol for Thermometers Field Guide</a:t>
            </a:r>
            <a:endParaRPr sz="1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Calibrating a Hydology Thermometer Lab Guide</a:t>
            </a:r>
            <a:endParaRPr sz="1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 </a:t>
            </a:r>
            <a:endParaRPr sz="18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72"/>
                </a:solidFill>
                <a:latin typeface="Calibri"/>
                <a:ea typeface="Calibri"/>
                <a:cs typeface="Calibri"/>
                <a:sym typeface="Calibri"/>
              </a:rPr>
              <a:t>Time: </a:t>
            </a:r>
            <a:r>
              <a:rPr lang="en-US" sz="1800" b="0" i="0" u="none" strike="noStrike" cap="none">
                <a:solidFill>
                  <a:srgbClr val="000000"/>
                </a:solidFill>
                <a:latin typeface="Calibri"/>
                <a:ea typeface="Calibri"/>
                <a:cs typeface="Calibri"/>
                <a:sym typeface="Calibri"/>
              </a:rPr>
              <a:t>10 minutes; calibration: 5 minutes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72"/>
                </a:solidFill>
                <a:latin typeface="Calibri"/>
                <a:ea typeface="Calibri"/>
                <a:cs typeface="Calibri"/>
                <a:sym typeface="Calibri"/>
              </a:rPr>
              <a:t> Suggested Frequency</a:t>
            </a:r>
            <a:r>
              <a:rPr lang="en-US" sz="1800" b="0" i="0" u="none" strike="noStrike" cap="none">
                <a:solidFill>
                  <a:srgbClr val="000000"/>
                </a:solidFill>
                <a:latin typeface="Calibri"/>
                <a:ea typeface="Calibri"/>
                <a:cs typeface="Calibri"/>
                <a:sym typeface="Calibri"/>
              </a:rPr>
              <a:t>: weekly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4" name="Google Shape;314;p12"/>
          <p:cNvSpPr txBox="1"/>
          <p:nvPr/>
        </p:nvSpPr>
        <p:spPr>
          <a:xfrm>
            <a:off x="1305418" y="1586244"/>
            <a:ext cx="3828380" cy="32932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72"/>
                </a:solidFill>
                <a:latin typeface="Calibri"/>
                <a:ea typeface="Calibri"/>
                <a:cs typeface="Calibri"/>
                <a:sym typeface="Calibri"/>
              </a:rPr>
              <a:t>Assemble Equipment</a:t>
            </a:r>
            <a:r>
              <a:rPr lang="en-US" sz="1600" b="0" i="0" u="none" strike="noStrike" cap="none">
                <a:solidFill>
                  <a:srgbClr val="000000"/>
                </a:solidFill>
                <a:latin typeface="Calibri"/>
                <a:ea typeface="Calibri"/>
                <a:cs typeface="Calibri"/>
                <a:sym typeface="Calibri"/>
              </a:rPr>
              <a:t>:</a:t>
            </a:r>
            <a:endParaRPr sz="1600" b="1" i="0" u="none" strike="noStrike" cap="none">
              <a:solidFill>
                <a:srgbClr val="00007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Alcohol-filled thermometer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Latex gloves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Clock or watch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Enough string to lower the thermometer into the water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Rubber band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For Calibration of Probe, You Also Need: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 Thermometer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- 400 mL ice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 Distilled water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- 500 mL beaker</a:t>
            </a:r>
            <a:endParaRPr sz="1600" b="0" i="0" u="none" strike="noStrike" cap="none">
              <a:solidFill>
                <a:schemeClr val="dk1"/>
              </a:solidFill>
              <a:latin typeface="Calibri"/>
              <a:ea typeface="Calibri"/>
              <a:cs typeface="Calibri"/>
              <a:sym typeface="Calibri"/>
            </a:endParaRPr>
          </a:p>
        </p:txBody>
      </p:sp>
      <p:grpSp>
        <p:nvGrpSpPr>
          <p:cNvPr id="315" name="Google Shape;315;p12"/>
          <p:cNvGrpSpPr/>
          <p:nvPr/>
        </p:nvGrpSpPr>
        <p:grpSpPr>
          <a:xfrm>
            <a:off x="6147275" y="4875506"/>
            <a:ext cx="2123600" cy="1296590"/>
            <a:chOff x="6147275" y="4875506"/>
            <a:chExt cx="2123600" cy="1296590"/>
          </a:xfrm>
        </p:grpSpPr>
        <p:grpSp>
          <p:nvGrpSpPr>
            <p:cNvPr id="316" name="Google Shape;316;p12"/>
            <p:cNvGrpSpPr/>
            <p:nvPr/>
          </p:nvGrpSpPr>
          <p:grpSpPr>
            <a:xfrm rot="-1521617">
              <a:off x="6221283" y="5175695"/>
              <a:ext cx="1558386" cy="696212"/>
              <a:chOff x="5110464" y="1424636"/>
              <a:chExt cx="2652904" cy="1213715"/>
            </a:xfrm>
          </p:grpSpPr>
          <p:pic>
            <p:nvPicPr>
              <p:cNvPr id="317" name="Google Shape;317;p12" descr="Gloves.png"/>
              <p:cNvPicPr preferRelativeResize="0"/>
              <p:nvPr/>
            </p:nvPicPr>
            <p:blipFill rotWithShape="1">
              <a:blip r:embed="rId7">
                <a:alphaModFix/>
              </a:blip>
              <a:srcRect/>
              <a:stretch/>
            </p:blipFill>
            <p:spPr>
              <a:xfrm>
                <a:off x="5110464" y="1706466"/>
                <a:ext cx="1922850" cy="487834"/>
              </a:xfrm>
              <a:prstGeom prst="rect">
                <a:avLst/>
              </a:prstGeom>
              <a:noFill/>
              <a:ln>
                <a:noFill/>
              </a:ln>
            </p:spPr>
          </p:pic>
          <p:pic>
            <p:nvPicPr>
              <p:cNvPr id="318" name="Google Shape;318;p12" descr="Gloves.png"/>
              <p:cNvPicPr preferRelativeResize="0"/>
              <p:nvPr/>
            </p:nvPicPr>
            <p:blipFill rotWithShape="1">
              <a:blip r:embed="rId7">
                <a:alphaModFix/>
              </a:blip>
              <a:srcRect/>
              <a:stretch/>
            </p:blipFill>
            <p:spPr>
              <a:xfrm rot="-900000">
                <a:off x="5316574" y="1725940"/>
                <a:ext cx="2408749" cy="611108"/>
              </a:xfrm>
              <a:prstGeom prst="rect">
                <a:avLst/>
              </a:prstGeom>
              <a:noFill/>
              <a:ln>
                <a:noFill/>
              </a:ln>
              <a:effectLst>
                <a:outerShdw blurRad="292100" dist="139700" dir="2700000" algn="tl" rotWithShape="0">
                  <a:srgbClr val="333333">
                    <a:alpha val="64313"/>
                  </a:srgbClr>
                </a:outerShdw>
              </a:effectLst>
            </p:spPr>
          </p:pic>
        </p:grpSp>
        <p:pic>
          <p:nvPicPr>
            <p:cNvPr id="319" name="Google Shape;319;p12" descr="Stopwatch.png"/>
            <p:cNvPicPr preferRelativeResize="0"/>
            <p:nvPr/>
          </p:nvPicPr>
          <p:blipFill rotWithShape="1">
            <a:blip r:embed="rId8">
              <a:alphaModFix/>
            </a:blip>
            <a:srcRect/>
            <a:stretch/>
          </p:blipFill>
          <p:spPr>
            <a:xfrm>
              <a:off x="7645711" y="5390494"/>
              <a:ext cx="625164" cy="777541"/>
            </a:xfrm>
            <a:prstGeom prst="rect">
              <a:avLst/>
            </a:prstGeom>
            <a:noFill/>
            <a:ln>
              <a:noFill/>
            </a:ln>
          </p:spPr>
        </p:pic>
      </p:grpSp>
      <p:grpSp>
        <p:nvGrpSpPr>
          <p:cNvPr id="320" name="Google Shape;320;p12"/>
          <p:cNvGrpSpPr/>
          <p:nvPr/>
        </p:nvGrpSpPr>
        <p:grpSpPr>
          <a:xfrm>
            <a:off x="4445757" y="1369234"/>
            <a:ext cx="1464601" cy="3684781"/>
            <a:chOff x="4445757" y="1369234"/>
            <a:chExt cx="1464601" cy="3684781"/>
          </a:xfrm>
        </p:grpSpPr>
        <p:pic>
          <p:nvPicPr>
            <p:cNvPr id="321" name="Google Shape;321;p12" descr="ThermometerNosFIX.png"/>
            <p:cNvPicPr preferRelativeResize="0"/>
            <p:nvPr/>
          </p:nvPicPr>
          <p:blipFill rotWithShape="1">
            <a:blip r:embed="rId9">
              <a:alphaModFix/>
            </a:blip>
            <a:srcRect/>
            <a:stretch/>
          </p:blipFill>
          <p:spPr>
            <a:xfrm flipH="1">
              <a:off x="5330670" y="2946982"/>
              <a:ext cx="155681" cy="2107033"/>
            </a:xfrm>
            <a:prstGeom prst="rect">
              <a:avLst/>
            </a:prstGeom>
            <a:noFill/>
            <a:ln>
              <a:noFill/>
            </a:ln>
          </p:spPr>
        </p:pic>
        <p:pic>
          <p:nvPicPr>
            <p:cNvPr id="322" name="Google Shape;322;p12" descr="Beaker3D100mlL.jpg"/>
            <p:cNvPicPr preferRelativeResize="0"/>
            <p:nvPr/>
          </p:nvPicPr>
          <p:blipFill rotWithShape="1">
            <a:blip r:embed="rId10">
              <a:alphaModFix/>
            </a:blip>
            <a:srcRect/>
            <a:stretch/>
          </p:blipFill>
          <p:spPr>
            <a:xfrm>
              <a:off x="4445757" y="3909983"/>
              <a:ext cx="688041" cy="884172"/>
            </a:xfrm>
            <a:prstGeom prst="rect">
              <a:avLst/>
            </a:prstGeom>
            <a:noFill/>
            <a:ln>
              <a:noFill/>
            </a:ln>
          </p:spPr>
        </p:pic>
        <p:pic>
          <p:nvPicPr>
            <p:cNvPr id="323" name="Google Shape;323;p12" descr="DistilledWaterJug.jpg"/>
            <p:cNvPicPr preferRelativeResize="0"/>
            <p:nvPr/>
          </p:nvPicPr>
          <p:blipFill rotWithShape="1">
            <a:blip r:embed="rId11">
              <a:alphaModFix/>
            </a:blip>
            <a:srcRect/>
            <a:stretch/>
          </p:blipFill>
          <p:spPr>
            <a:xfrm>
              <a:off x="4987795" y="1369234"/>
              <a:ext cx="922563" cy="1318812"/>
            </a:xfrm>
            <a:prstGeom prst="rect">
              <a:avLst/>
            </a:prstGeom>
            <a:noFill/>
            <a:ln>
              <a:noFill/>
            </a:ln>
          </p:spPr>
        </p:pic>
      </p:grpSp>
      <p:pic>
        <p:nvPicPr>
          <p:cNvPr id="324" name="Google Shape;324;p12" descr="BeakerCrushedIce_Med.png"/>
          <p:cNvPicPr preferRelativeResize="0"/>
          <p:nvPr/>
        </p:nvPicPr>
        <p:blipFill rotWithShape="1">
          <a:blip r:embed="rId12">
            <a:alphaModFix/>
          </a:blip>
          <a:srcRect/>
          <a:stretch/>
        </p:blipFill>
        <p:spPr>
          <a:xfrm>
            <a:off x="4550906" y="4284584"/>
            <a:ext cx="605136" cy="501047"/>
          </a:xfrm>
          <a:prstGeom prst="rect">
            <a:avLst/>
          </a:prstGeom>
          <a:noFill/>
          <a:ln>
            <a:noFill/>
          </a:ln>
        </p:spPr>
      </p:pic>
      <p:sp>
        <p:nvSpPr>
          <p:cNvPr id="2" name="Google Shape;520;p26">
            <a:extLst>
              <a:ext uri="{FF2B5EF4-FFF2-40B4-BE49-F238E27FC236}">
                <a16:creationId xmlns:a16="http://schemas.microsoft.com/office/drawing/2014/main" id="{1540ED05-8856-8BDD-6616-33E606A3D215}"/>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12</a:t>
            </a:fld>
            <a:endParaRPr sz="1200">
              <a:solidFill>
                <a:srgbClr val="888888"/>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3"/>
          <p:cNvSpPr txBox="1"/>
          <p:nvPr/>
        </p:nvSpPr>
        <p:spPr>
          <a:xfrm>
            <a:off x="1309651" y="1636991"/>
            <a:ext cx="7282459" cy="203132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Stir together 100 mL of water and 400 mL of crushed ice in the beaker to make an ice-water bath.</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Let the ice-water bath sit for 10 to 15 minutes so that it reaches its lowest temperature.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Put the bulb of the thermometer into the bath. Gently move the thermometer around in the ice-water bath.</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Leave the thermometer in the water for three minutes.</a:t>
            </a:r>
            <a:endParaRPr sz="1400" b="0" i="0" u="none" strike="noStrike" cap="none">
              <a:solidFill>
                <a:srgbClr val="000000"/>
              </a:solidFill>
              <a:latin typeface="Arial"/>
              <a:ea typeface="Arial"/>
              <a:cs typeface="Arial"/>
              <a:sym typeface="Arial"/>
            </a:endParaRPr>
          </a:p>
        </p:txBody>
      </p:sp>
      <p:sp>
        <p:nvSpPr>
          <p:cNvPr id="331" name="Google Shape;331;p13"/>
          <p:cNvSpPr txBox="1"/>
          <p:nvPr/>
        </p:nvSpPr>
        <p:spPr>
          <a:xfrm>
            <a:off x="1239004" y="983384"/>
            <a:ext cx="761849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2"/>
                </a:solidFill>
                <a:latin typeface="Calibri"/>
                <a:ea typeface="Calibri"/>
                <a:cs typeface="Calibri"/>
                <a:sym typeface="Calibri"/>
              </a:rPr>
              <a:t>How To Collect Your Water Temperature Data: Calibration</a:t>
            </a:r>
            <a:endParaRPr sz="2400" b="1" i="0" u="none" strike="noStrike" cap="none">
              <a:solidFill>
                <a:schemeClr val="dk2"/>
              </a:solidFill>
              <a:latin typeface="Calibri"/>
              <a:ea typeface="Calibri"/>
              <a:cs typeface="Calibri"/>
              <a:sym typeface="Calibri"/>
            </a:endParaRPr>
          </a:p>
        </p:txBody>
      </p:sp>
      <p:pic>
        <p:nvPicPr>
          <p:cNvPr id="332" name="Google Shape;332;p13" descr="beakers with thermometers measuring water temperature and a timer"/>
          <p:cNvPicPr preferRelativeResize="0"/>
          <p:nvPr/>
        </p:nvPicPr>
        <p:blipFill rotWithShape="1">
          <a:blip r:embed="rId3">
            <a:alphaModFix/>
          </a:blip>
          <a:srcRect/>
          <a:stretch/>
        </p:blipFill>
        <p:spPr>
          <a:xfrm>
            <a:off x="3062167" y="3814495"/>
            <a:ext cx="3548099" cy="2365400"/>
          </a:xfrm>
          <a:prstGeom prst="rect">
            <a:avLst/>
          </a:prstGeom>
          <a:noFill/>
          <a:ln>
            <a:noFill/>
          </a:ln>
        </p:spPr>
      </p:pic>
      <p:sp>
        <p:nvSpPr>
          <p:cNvPr id="333" name="Google Shape;333;p13"/>
          <p:cNvSpPr txBox="1"/>
          <p:nvPr/>
        </p:nvSpPr>
        <p:spPr>
          <a:xfrm>
            <a:off x="1763933" y="6179895"/>
            <a:ext cx="714300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90"/>
                </a:solidFill>
                <a:latin typeface="Calibri"/>
                <a:ea typeface="Calibri"/>
                <a:cs typeface="Calibri"/>
                <a:sym typeface="Calibri"/>
              </a:rPr>
              <a:t>Pay close attention to your calibration procedure. Without the calibration step your temperature data will not be meaningful or comparable to data collected by others!  </a:t>
            </a:r>
            <a:endParaRPr sz="1400" b="1" i="0" u="none" strike="noStrike" cap="none">
              <a:solidFill>
                <a:srgbClr val="000090"/>
              </a:solidFill>
              <a:latin typeface="Calibri"/>
              <a:ea typeface="Calibri"/>
              <a:cs typeface="Calibri"/>
              <a:sym typeface="Calibri"/>
            </a:endParaRPr>
          </a:p>
        </p:txBody>
      </p:sp>
      <p:pic>
        <p:nvPicPr>
          <p:cNvPr id="334" name="Google Shape;334;p13" descr="1_AttentionICON_8_14_15.png"/>
          <p:cNvPicPr preferRelativeResize="0"/>
          <p:nvPr/>
        </p:nvPicPr>
        <p:blipFill rotWithShape="1">
          <a:blip r:embed="rId4">
            <a:alphaModFix/>
          </a:blip>
          <a:srcRect/>
          <a:stretch/>
        </p:blipFill>
        <p:spPr>
          <a:xfrm>
            <a:off x="1364523" y="6179895"/>
            <a:ext cx="399410" cy="409377"/>
          </a:xfrm>
          <a:prstGeom prst="rect">
            <a:avLst/>
          </a:prstGeom>
          <a:noFill/>
          <a:ln>
            <a:noFill/>
          </a:ln>
          <a:effectLst>
            <a:outerShdw blurRad="292100" dist="139700" dir="2700000" algn="tl" rotWithShape="0">
              <a:srgbClr val="333333">
                <a:alpha val="64313"/>
              </a:srgbClr>
            </a:outerShdw>
          </a:effectLst>
        </p:spPr>
      </p:pic>
      <p:sp>
        <p:nvSpPr>
          <p:cNvPr id="2" name="Google Shape;520;p26">
            <a:extLst>
              <a:ext uri="{FF2B5EF4-FFF2-40B4-BE49-F238E27FC236}">
                <a16:creationId xmlns:a16="http://schemas.microsoft.com/office/drawing/2014/main" id="{8F277A42-CCB4-FC52-5E53-A5D689BD85C4}"/>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13</a:t>
            </a:fld>
            <a:endParaRPr sz="1200">
              <a:solidFill>
                <a:srgbClr val="888888"/>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4"/>
          <p:cNvSpPr txBox="1"/>
          <p:nvPr/>
        </p:nvSpPr>
        <p:spPr>
          <a:xfrm>
            <a:off x="1309652" y="1855256"/>
            <a:ext cx="5268374" cy="397031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800"/>
              <a:buFont typeface="Calibri"/>
              <a:buAutoNum type="arabicPeriod" startAt="5"/>
            </a:pPr>
            <a:r>
              <a:rPr lang="en-US" sz="1800" b="0" i="0" u="none" strike="noStrike" cap="none">
                <a:solidFill>
                  <a:schemeClr val="dk1"/>
                </a:solidFill>
                <a:latin typeface="Calibri"/>
                <a:ea typeface="Calibri"/>
                <a:cs typeface="Calibri"/>
                <a:sym typeface="Calibri"/>
              </a:rPr>
              <a:t>Read the temperature without removing the bulb of the thermometer from the water.</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startAt="5"/>
            </a:pPr>
            <a:r>
              <a:rPr lang="en-US" sz="1800" b="0" i="0" u="none" strike="noStrike" cap="none">
                <a:solidFill>
                  <a:schemeClr val="dk1"/>
                </a:solidFill>
                <a:latin typeface="Calibri"/>
                <a:ea typeface="Calibri"/>
                <a:cs typeface="Calibri"/>
                <a:sym typeface="Calibri"/>
              </a:rPr>
              <a:t>Let the thermometer stay in the water sample for one more minute.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startAt="5"/>
            </a:pPr>
            <a:r>
              <a:rPr lang="en-US" sz="1800" b="0" i="0" u="none" strike="noStrike" cap="none">
                <a:solidFill>
                  <a:schemeClr val="dk1"/>
                </a:solidFill>
                <a:latin typeface="Calibri"/>
                <a:ea typeface="Calibri"/>
                <a:cs typeface="Calibri"/>
                <a:sym typeface="Calibri"/>
              </a:rPr>
              <a:t>Read the temperature again. If the temperature has not changed, go to Step 8. If the temperature has changed since the last reading, repeat Step 6 until the temperature stays the same.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startAt="5"/>
            </a:pPr>
            <a:r>
              <a:rPr lang="en-US" sz="1800" b="0" i="0" u="none" strike="noStrike" cap="none">
                <a:solidFill>
                  <a:schemeClr val="dk1"/>
                </a:solidFill>
                <a:latin typeface="Calibri"/>
                <a:ea typeface="Calibri"/>
                <a:cs typeface="Calibri"/>
                <a:sym typeface="Calibri"/>
              </a:rPr>
              <a:t>The thermometer should read between -0.5˚ and 0.5˚ C.</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startAt="5"/>
            </a:pPr>
            <a:r>
              <a:rPr lang="en-US" sz="1800" b="0" i="0" u="none" strike="noStrike" cap="none">
                <a:solidFill>
                  <a:schemeClr val="dk1"/>
                </a:solidFill>
                <a:latin typeface="Calibri"/>
                <a:ea typeface="Calibri"/>
                <a:cs typeface="Calibri"/>
                <a:sym typeface="Calibri"/>
              </a:rPr>
              <a:t>Alcohol-filled thermometers do not have an adjustment and must be replaced if they do not read temperature with the expected accuracy (± 0.5° C). </a:t>
            </a:r>
            <a:endParaRPr sz="1800" b="0" i="0" u="none" strike="noStrike" cap="none">
              <a:solidFill>
                <a:schemeClr val="dk1"/>
              </a:solidFill>
              <a:latin typeface="Calibri"/>
              <a:ea typeface="Calibri"/>
              <a:cs typeface="Calibri"/>
              <a:sym typeface="Calibri"/>
            </a:endParaRPr>
          </a:p>
        </p:txBody>
      </p:sp>
      <p:sp>
        <p:nvSpPr>
          <p:cNvPr id="340" name="Google Shape;340;p14"/>
          <p:cNvSpPr txBox="1"/>
          <p:nvPr/>
        </p:nvSpPr>
        <p:spPr>
          <a:xfrm>
            <a:off x="1309651" y="983384"/>
            <a:ext cx="761849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2"/>
                </a:solidFill>
                <a:latin typeface="Calibri"/>
                <a:ea typeface="Calibri"/>
                <a:cs typeface="Calibri"/>
                <a:sym typeface="Calibri"/>
              </a:rPr>
              <a:t>How To Collect Your Water Temperature Data: Calibration</a:t>
            </a:r>
            <a:endParaRPr sz="2400" b="1" i="0" u="none" strike="noStrike" cap="none">
              <a:solidFill>
                <a:schemeClr val="dk2"/>
              </a:solidFill>
              <a:latin typeface="Calibri"/>
              <a:ea typeface="Calibri"/>
              <a:cs typeface="Calibri"/>
              <a:sym typeface="Calibri"/>
            </a:endParaRPr>
          </a:p>
        </p:txBody>
      </p:sp>
      <p:grpSp>
        <p:nvGrpSpPr>
          <p:cNvPr id="341" name="Google Shape;341;p14" descr="Beaker of crushed ice with thermometer measuring temperature"/>
          <p:cNvGrpSpPr/>
          <p:nvPr/>
        </p:nvGrpSpPr>
        <p:grpSpPr>
          <a:xfrm>
            <a:off x="5840105" y="3402957"/>
            <a:ext cx="3303895" cy="3320119"/>
            <a:chOff x="6096235" y="3693897"/>
            <a:chExt cx="2922505" cy="3029179"/>
          </a:xfrm>
        </p:grpSpPr>
        <p:pic>
          <p:nvPicPr>
            <p:cNvPr id="342" name="Google Shape;342;p14" descr="Screen shot 2015-12-26 at 10.02.14 PM.png"/>
            <p:cNvPicPr preferRelativeResize="0"/>
            <p:nvPr/>
          </p:nvPicPr>
          <p:blipFill rotWithShape="1">
            <a:blip r:embed="rId3">
              <a:alphaModFix/>
            </a:blip>
            <a:srcRect t="3521" r="6811"/>
            <a:stretch/>
          </p:blipFill>
          <p:spPr>
            <a:xfrm>
              <a:off x="7011870" y="3693897"/>
              <a:ext cx="2006870" cy="3029179"/>
            </a:xfrm>
            <a:prstGeom prst="rect">
              <a:avLst/>
            </a:prstGeom>
            <a:noFill/>
            <a:ln>
              <a:noFill/>
            </a:ln>
          </p:spPr>
        </p:pic>
        <p:sp>
          <p:nvSpPr>
            <p:cNvPr id="343" name="Google Shape;343;p14"/>
            <p:cNvSpPr txBox="1"/>
            <p:nvPr/>
          </p:nvSpPr>
          <p:spPr>
            <a:xfrm>
              <a:off x="6096235" y="5647390"/>
              <a:ext cx="915635" cy="2527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Crushed ice</a:t>
              </a:r>
              <a:endParaRPr sz="1200" b="0" i="0" u="none" strike="noStrike" cap="none">
                <a:solidFill>
                  <a:schemeClr val="dk1"/>
                </a:solidFill>
                <a:latin typeface="Calibri"/>
                <a:ea typeface="Calibri"/>
                <a:cs typeface="Calibri"/>
                <a:sym typeface="Calibri"/>
              </a:endParaRPr>
            </a:p>
          </p:txBody>
        </p:sp>
      </p:grpSp>
      <p:sp>
        <p:nvSpPr>
          <p:cNvPr id="344" name="Google Shape;344;p14"/>
          <p:cNvSpPr txBox="1"/>
          <p:nvPr/>
        </p:nvSpPr>
        <p:spPr>
          <a:xfrm>
            <a:off x="1865261" y="6179119"/>
            <a:ext cx="362631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chemeClr val="dk1"/>
                </a:solidFill>
                <a:latin typeface="Calibri"/>
                <a:ea typeface="Calibri"/>
                <a:cs typeface="Calibri"/>
                <a:sym typeface="Calibri"/>
              </a:rPr>
              <a:t>Perform calibration every 3 months</a:t>
            </a:r>
            <a:endParaRPr sz="1800" b="1" i="1" u="none" strike="noStrike" cap="none">
              <a:solidFill>
                <a:schemeClr val="dk1"/>
              </a:solidFill>
              <a:latin typeface="Calibri"/>
              <a:ea typeface="Calibri"/>
              <a:cs typeface="Calibri"/>
              <a:sym typeface="Calibri"/>
            </a:endParaRPr>
          </a:p>
        </p:txBody>
      </p:sp>
      <p:pic>
        <p:nvPicPr>
          <p:cNvPr id="345" name="Google Shape;345;p14"/>
          <p:cNvPicPr preferRelativeResize="0"/>
          <p:nvPr/>
        </p:nvPicPr>
        <p:blipFill rotWithShape="1">
          <a:blip r:embed="rId4">
            <a:alphaModFix/>
          </a:blip>
          <a:srcRect/>
          <a:stretch/>
        </p:blipFill>
        <p:spPr>
          <a:xfrm>
            <a:off x="1465851" y="6179118"/>
            <a:ext cx="399410" cy="409377"/>
          </a:xfrm>
          <a:prstGeom prst="rect">
            <a:avLst/>
          </a:prstGeom>
          <a:noFill/>
          <a:ln>
            <a:noFill/>
          </a:ln>
          <a:effectLst>
            <a:outerShdw blurRad="292100" dist="139700" dir="2700000" algn="tl" rotWithShape="0">
              <a:srgbClr val="333333">
                <a:alpha val="64313"/>
              </a:srgbClr>
            </a:outerShdw>
          </a:effectLst>
        </p:spPr>
      </p:pic>
      <p:sp>
        <p:nvSpPr>
          <p:cNvPr id="2" name="Google Shape;520;p26">
            <a:extLst>
              <a:ext uri="{FF2B5EF4-FFF2-40B4-BE49-F238E27FC236}">
                <a16:creationId xmlns:a16="http://schemas.microsoft.com/office/drawing/2014/main" id="{FD52E1E8-80D0-BEB8-4CD1-4CAD6AC93169}"/>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14</a:t>
            </a:fld>
            <a:endParaRPr sz="1200">
              <a:solidFill>
                <a:srgbClr val="888888"/>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5"/>
          <p:cNvSpPr txBox="1"/>
          <p:nvPr/>
        </p:nvSpPr>
        <p:spPr>
          <a:xfrm>
            <a:off x="1195164" y="1614327"/>
            <a:ext cx="4339053" cy="452431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In the Field</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Fill out the top portion of your </a:t>
            </a:r>
            <a:r>
              <a:rPr lang="en-US" sz="1800" b="0" i="1" u="none" strike="noStrike" cap="none">
                <a:solidFill>
                  <a:schemeClr val="dk1"/>
                </a:solidFill>
                <a:latin typeface="Calibri"/>
                <a:ea typeface="Calibri"/>
                <a:cs typeface="Calibri"/>
                <a:sym typeface="Calibri"/>
              </a:rPr>
              <a:t>Hydrosphere Investigation Data Sheet.</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Put on the gloves.</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Slip the rubber band around your wrist so that the thermometer is not accidentally lost or dropped into the water.</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Check the alcohol column on your thermometer to make sure there are no air bubbles trapped in the liquid. If the liquid line is separated, notify your teacher.</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Put the bulb end of the thermometer into the sample water to a depth of 10 cm.</a:t>
            </a:r>
            <a:endParaRPr sz="1400" b="0" i="0" u="none" strike="noStrike" cap="none">
              <a:solidFill>
                <a:srgbClr val="000000"/>
              </a:solidFill>
              <a:latin typeface="Arial"/>
              <a:ea typeface="Arial"/>
              <a:cs typeface="Arial"/>
              <a:sym typeface="Arial"/>
            </a:endParaRPr>
          </a:p>
        </p:txBody>
      </p:sp>
      <p:sp>
        <p:nvSpPr>
          <p:cNvPr id="351" name="Google Shape;351;p15"/>
          <p:cNvSpPr txBox="1"/>
          <p:nvPr/>
        </p:nvSpPr>
        <p:spPr>
          <a:xfrm>
            <a:off x="1195163" y="1152662"/>
            <a:ext cx="7502269"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chemeClr val="dk2"/>
                </a:solidFill>
                <a:latin typeface="Calibri"/>
                <a:ea typeface="Calibri"/>
                <a:cs typeface="Calibri"/>
                <a:sym typeface="Calibri"/>
              </a:rPr>
              <a:t>How To Collect Your Water Temperature Data: Thermometer (1 of 2)</a:t>
            </a:r>
            <a:endParaRPr sz="2000" b="1" i="0" u="none" strike="noStrike" cap="none" dirty="0">
              <a:solidFill>
                <a:schemeClr val="dk2"/>
              </a:solidFill>
              <a:latin typeface="Calibri"/>
              <a:ea typeface="Calibri"/>
              <a:cs typeface="Calibri"/>
              <a:sym typeface="Calibri"/>
            </a:endParaRPr>
          </a:p>
        </p:txBody>
      </p:sp>
      <p:pic>
        <p:nvPicPr>
          <p:cNvPr id="352" name="Google Shape;352;p15" descr="Thermometer in placed in a bucket to measure water temperature."/>
          <p:cNvPicPr preferRelativeResize="0"/>
          <p:nvPr/>
        </p:nvPicPr>
        <p:blipFill rotWithShape="1">
          <a:blip r:embed="rId3">
            <a:alphaModFix/>
          </a:blip>
          <a:srcRect/>
          <a:stretch/>
        </p:blipFill>
        <p:spPr>
          <a:xfrm>
            <a:off x="5690996" y="1906367"/>
            <a:ext cx="2884691" cy="2163519"/>
          </a:xfrm>
          <a:prstGeom prst="rect">
            <a:avLst/>
          </a:prstGeom>
          <a:noFill/>
          <a:ln>
            <a:noFill/>
          </a:ln>
        </p:spPr>
      </p:pic>
      <p:pic>
        <p:nvPicPr>
          <p:cNvPr id="353" name="Google Shape;353;p15" descr="Young students measuring the temperature of water in a bucket."/>
          <p:cNvPicPr preferRelativeResize="0"/>
          <p:nvPr/>
        </p:nvPicPr>
        <p:blipFill rotWithShape="1">
          <a:blip r:embed="rId4">
            <a:alphaModFix/>
          </a:blip>
          <a:srcRect/>
          <a:stretch/>
        </p:blipFill>
        <p:spPr>
          <a:xfrm>
            <a:off x="5690995" y="4239455"/>
            <a:ext cx="2884691" cy="2163518"/>
          </a:xfrm>
          <a:prstGeom prst="rect">
            <a:avLst/>
          </a:prstGeom>
          <a:noFill/>
          <a:ln>
            <a:noFill/>
          </a:ln>
        </p:spPr>
      </p:pic>
      <p:sp>
        <p:nvSpPr>
          <p:cNvPr id="2" name="Google Shape;520;p26">
            <a:extLst>
              <a:ext uri="{FF2B5EF4-FFF2-40B4-BE49-F238E27FC236}">
                <a16:creationId xmlns:a16="http://schemas.microsoft.com/office/drawing/2014/main" id="{A87C5927-B35C-B7DC-454D-98FECDDBE227}"/>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15</a:t>
            </a:fld>
            <a:endParaRPr sz="1200">
              <a:solidFill>
                <a:srgbClr val="888888"/>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16"/>
          <p:cNvSpPr txBox="1"/>
          <p:nvPr/>
        </p:nvSpPr>
        <p:spPr>
          <a:xfrm>
            <a:off x="1248138" y="1445049"/>
            <a:ext cx="4332716" cy="5078314"/>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chemeClr val="dk1"/>
              </a:buClr>
              <a:buSzPts val="1800"/>
              <a:buFont typeface="+mj-lt"/>
              <a:buAutoNum type="arabicPeriod" startAt="6"/>
            </a:pPr>
            <a:r>
              <a:rPr lang="en-US" sz="1800" b="0" i="0" u="none" strike="noStrike" cap="none" dirty="0">
                <a:solidFill>
                  <a:schemeClr val="dk1"/>
                </a:solidFill>
                <a:latin typeface="Calibri"/>
                <a:ea typeface="Calibri"/>
                <a:cs typeface="Calibri"/>
                <a:sym typeface="Calibri"/>
              </a:rPr>
              <a:t>Leave the thermometer in the water for three minutes.</a:t>
            </a:r>
            <a:endParaRPr sz="1400" b="0" i="0" u="none" strike="noStrike" cap="none" dirty="0">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1800"/>
              <a:buFont typeface="+mj-lt"/>
              <a:buAutoNum type="arabicPeriod" startAt="6"/>
            </a:pPr>
            <a:endParaRPr sz="1800" b="0" i="0" u="none" strike="noStrike" cap="none" dirty="0">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1800"/>
              <a:buFont typeface="+mj-lt"/>
              <a:buAutoNum type="arabicPeriod" startAt="6"/>
            </a:pPr>
            <a:r>
              <a:rPr lang="en-US" sz="1800" b="0" i="0" u="none" strike="noStrike" cap="none" dirty="0">
                <a:solidFill>
                  <a:schemeClr val="dk1"/>
                </a:solidFill>
                <a:latin typeface="Calibri"/>
                <a:ea typeface="Calibri"/>
                <a:cs typeface="Calibri"/>
                <a:sym typeface="Calibri"/>
              </a:rPr>
              <a:t>Read the temperature without removing the bulb of the thermometer from the water.</a:t>
            </a:r>
            <a:endParaRPr sz="1400" b="0" i="0" u="none" strike="noStrike" cap="none" dirty="0">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1800"/>
              <a:buFont typeface="+mj-lt"/>
              <a:buAutoNum type="arabicPeriod" startAt="6"/>
            </a:pPr>
            <a:endParaRPr sz="1800" b="0" i="0" u="none" strike="noStrike" cap="none" dirty="0">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1800"/>
              <a:buFont typeface="+mj-lt"/>
              <a:buAutoNum type="arabicPeriod" startAt="6"/>
            </a:pPr>
            <a:r>
              <a:rPr lang="en-US" sz="1800" b="0" i="0" u="none" strike="noStrike" cap="none" dirty="0">
                <a:solidFill>
                  <a:schemeClr val="dk1"/>
                </a:solidFill>
                <a:latin typeface="Calibri"/>
                <a:ea typeface="Calibri"/>
                <a:cs typeface="Calibri"/>
                <a:sym typeface="Calibri"/>
              </a:rPr>
              <a:t>Let the thermometer stay in the water sample for one more minute.</a:t>
            </a:r>
            <a:endParaRPr sz="1400" b="0" i="0" u="none" strike="noStrike" cap="none" dirty="0">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1800"/>
              <a:buFont typeface="+mj-lt"/>
              <a:buAutoNum type="arabicPeriod" startAt="6"/>
            </a:pPr>
            <a:endParaRPr sz="1800" b="0" i="0" u="none" strike="noStrike" cap="none" dirty="0">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1800"/>
              <a:buFont typeface="+mj-lt"/>
              <a:buAutoNum type="arabicPeriod" startAt="6"/>
            </a:pPr>
            <a:r>
              <a:rPr lang="en-US" sz="1800" b="0" i="0" u="none" strike="noStrike" cap="none" dirty="0">
                <a:solidFill>
                  <a:schemeClr val="dk1"/>
                </a:solidFill>
                <a:latin typeface="Calibri"/>
                <a:ea typeface="Calibri"/>
                <a:cs typeface="Calibri"/>
                <a:sym typeface="Calibri"/>
              </a:rPr>
              <a:t>Read the temperature again. If the temperature has not changed, go to Step 10. If the temperature has changed since the last reading, repeat Step 8 until the temperature stays the same.</a:t>
            </a:r>
            <a:endParaRPr sz="1400" b="0" i="0" u="none" strike="noStrike" cap="none" dirty="0">
              <a:solidFill>
                <a:srgbClr val="000000"/>
              </a:solidFill>
              <a:latin typeface="Arial"/>
              <a:ea typeface="Arial"/>
              <a:cs typeface="Arial"/>
              <a:sym typeface="Arial"/>
            </a:endParaRPr>
          </a:p>
          <a:p>
            <a:pPr marL="457200" marR="0" lvl="0" indent="-342900" algn="just" rtl="0">
              <a:lnSpc>
                <a:spcPct val="100000"/>
              </a:lnSpc>
              <a:spcBef>
                <a:spcPts val="0"/>
              </a:spcBef>
              <a:spcAft>
                <a:spcPts val="0"/>
              </a:spcAft>
              <a:buClr>
                <a:schemeClr val="dk1"/>
              </a:buClr>
              <a:buSzPts val="1800"/>
              <a:buFont typeface="+mj-lt"/>
              <a:buAutoNum type="arabicPeriod" startAt="6"/>
            </a:pPr>
            <a:endParaRPr sz="1800" b="0" i="0" u="none" strike="noStrike" cap="none" dirty="0">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1800"/>
              <a:buFont typeface="+mj-lt"/>
              <a:buAutoNum type="arabicPeriod" startAt="6"/>
            </a:pPr>
            <a:r>
              <a:rPr lang="en-US" sz="1800" b="0" i="0" u="none" strike="noStrike" cap="none" dirty="0">
                <a:solidFill>
                  <a:schemeClr val="dk1"/>
                </a:solidFill>
                <a:latin typeface="Calibri"/>
                <a:ea typeface="Calibri"/>
                <a:cs typeface="Calibri"/>
                <a:sym typeface="Calibri"/>
              </a:rPr>
              <a:t>Record the temperature on the </a:t>
            </a:r>
            <a:r>
              <a:rPr lang="en-US" sz="1800" b="1"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Hydrosphere Investigation Data Sheet</a:t>
            </a:r>
            <a:endParaRPr sz="1800" b="1" i="0" u="none" strike="noStrike" cap="none" dirty="0">
              <a:solidFill>
                <a:schemeClr val="dk1"/>
              </a:solidFill>
              <a:latin typeface="Calibri"/>
              <a:ea typeface="Calibri"/>
              <a:cs typeface="Calibri"/>
              <a:sym typeface="Calibri"/>
            </a:endParaRPr>
          </a:p>
        </p:txBody>
      </p:sp>
      <p:sp>
        <p:nvSpPr>
          <p:cNvPr id="359" name="Google Shape;359;p16"/>
          <p:cNvSpPr txBox="1"/>
          <p:nvPr/>
        </p:nvSpPr>
        <p:spPr>
          <a:xfrm>
            <a:off x="1248138" y="983384"/>
            <a:ext cx="7481192"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dk2"/>
                </a:solidFill>
                <a:latin typeface="Calibri"/>
                <a:ea typeface="Calibri"/>
                <a:cs typeface="Calibri"/>
                <a:sym typeface="Calibri"/>
              </a:rPr>
              <a:t>How To Collect Your Water Temperature Data (2 of 2)</a:t>
            </a:r>
            <a:endParaRPr sz="2400" b="1" i="0" u="none" strike="noStrike" cap="none" dirty="0">
              <a:solidFill>
                <a:schemeClr val="dk2"/>
              </a:solidFill>
              <a:latin typeface="Calibri"/>
              <a:ea typeface="Calibri"/>
              <a:cs typeface="Calibri"/>
              <a:sym typeface="Calibri"/>
            </a:endParaRPr>
          </a:p>
        </p:txBody>
      </p:sp>
      <p:pic>
        <p:nvPicPr>
          <p:cNvPr id="360" name="Google Shape;360;p16" descr="Teacher shows students how to read thermometer"/>
          <p:cNvPicPr preferRelativeResize="0"/>
          <p:nvPr/>
        </p:nvPicPr>
        <p:blipFill rotWithShape="1">
          <a:blip r:embed="rId4">
            <a:alphaModFix/>
          </a:blip>
          <a:srcRect/>
          <a:stretch/>
        </p:blipFill>
        <p:spPr>
          <a:xfrm>
            <a:off x="5753704" y="1617528"/>
            <a:ext cx="3072823" cy="2337318"/>
          </a:xfrm>
          <a:prstGeom prst="rect">
            <a:avLst/>
          </a:prstGeom>
          <a:noFill/>
          <a:ln>
            <a:noFill/>
          </a:ln>
        </p:spPr>
      </p:pic>
      <p:sp>
        <p:nvSpPr>
          <p:cNvPr id="2" name="Google Shape;520;p26">
            <a:extLst>
              <a:ext uri="{FF2B5EF4-FFF2-40B4-BE49-F238E27FC236}">
                <a16:creationId xmlns:a16="http://schemas.microsoft.com/office/drawing/2014/main" id="{5CE9600A-07EF-C5C1-A722-D757C94E58B0}"/>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16</a:t>
            </a:fld>
            <a:endParaRPr sz="1200">
              <a:solidFill>
                <a:srgbClr val="888888"/>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17"/>
          <p:cNvSpPr txBox="1"/>
          <p:nvPr/>
        </p:nvSpPr>
        <p:spPr>
          <a:xfrm>
            <a:off x="1309651" y="1914783"/>
            <a:ext cx="7341989" cy="175432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800"/>
              <a:buFont typeface="Calibri"/>
              <a:buAutoNum type="arabicPeriod" startAt="6"/>
            </a:pPr>
            <a:r>
              <a:rPr lang="en-US" sz="1800" b="0" i="0" u="none" strike="noStrike" cap="none">
                <a:solidFill>
                  <a:schemeClr val="dk1"/>
                </a:solidFill>
                <a:latin typeface="Calibri"/>
                <a:ea typeface="Calibri"/>
                <a:cs typeface="Calibri"/>
                <a:sym typeface="Calibri"/>
              </a:rPr>
              <a:t>Have two other students repeat the measurement with new water samples.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startAt="6"/>
            </a:pPr>
            <a:r>
              <a:rPr lang="en-US" sz="1800" b="0" i="0" u="none" strike="noStrike" cap="none">
                <a:solidFill>
                  <a:schemeClr val="dk1"/>
                </a:solidFill>
                <a:latin typeface="Calibri"/>
                <a:ea typeface="Calibri"/>
                <a:cs typeface="Calibri"/>
                <a:sym typeface="Calibri"/>
              </a:rPr>
              <a:t>Calculate the average of the three measurements.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startAt="6"/>
            </a:pPr>
            <a:r>
              <a:rPr lang="en-US" sz="1800" b="0" i="0" u="none" strike="noStrike" cap="none">
                <a:solidFill>
                  <a:schemeClr val="dk1"/>
                </a:solidFill>
                <a:latin typeface="Calibri"/>
                <a:ea typeface="Calibri"/>
                <a:cs typeface="Calibri"/>
                <a:sym typeface="Calibri"/>
              </a:rPr>
              <a:t>All temperatures should be within </a:t>
            </a:r>
            <a:r>
              <a:rPr lang="en-US" sz="1800" b="1" i="0" u="none" strike="noStrike" cap="none">
                <a:solidFill>
                  <a:srgbClr val="000090"/>
                </a:solidFill>
                <a:latin typeface="Calibri"/>
                <a:ea typeface="Calibri"/>
                <a:cs typeface="Calibri"/>
                <a:sym typeface="Calibri"/>
              </a:rPr>
              <a:t>1.0˚ C </a:t>
            </a:r>
            <a:r>
              <a:rPr lang="en-US" sz="1800" b="0" i="0" u="none" strike="noStrike" cap="none">
                <a:solidFill>
                  <a:schemeClr val="dk1"/>
                </a:solidFill>
                <a:latin typeface="Calibri"/>
                <a:ea typeface="Calibri"/>
                <a:cs typeface="Calibri"/>
                <a:sym typeface="Calibri"/>
              </a:rPr>
              <a:t>of the average. If they are not, repeat the measurement.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6" name="Google Shape;366;p17"/>
          <p:cNvSpPr txBox="1"/>
          <p:nvPr/>
        </p:nvSpPr>
        <p:spPr>
          <a:xfrm>
            <a:off x="1309651" y="1214217"/>
            <a:ext cx="498528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2"/>
                </a:solidFill>
                <a:latin typeface="Calibri"/>
                <a:ea typeface="Calibri"/>
                <a:cs typeface="Calibri"/>
                <a:sym typeface="Calibri"/>
              </a:rPr>
              <a:t>How To Collect Your Water Temperature Data</a:t>
            </a:r>
            <a:endParaRPr sz="2000" b="1" i="0" u="none" strike="noStrike" cap="none">
              <a:solidFill>
                <a:schemeClr val="dk2"/>
              </a:solidFill>
              <a:latin typeface="Calibri"/>
              <a:ea typeface="Calibri"/>
              <a:cs typeface="Calibri"/>
              <a:sym typeface="Calibri"/>
            </a:endParaRPr>
          </a:p>
        </p:txBody>
      </p:sp>
      <p:pic>
        <p:nvPicPr>
          <p:cNvPr id="367" name="Google Shape;367;p17" descr="Screenshot of data sheet showing three spaces to enter water temperature data."/>
          <p:cNvPicPr preferRelativeResize="0"/>
          <p:nvPr/>
        </p:nvPicPr>
        <p:blipFill rotWithShape="1">
          <a:blip r:embed="rId3">
            <a:alphaModFix/>
          </a:blip>
          <a:srcRect/>
          <a:stretch/>
        </p:blipFill>
        <p:spPr>
          <a:xfrm>
            <a:off x="1646986" y="3849409"/>
            <a:ext cx="6583926" cy="2482008"/>
          </a:xfrm>
          <a:prstGeom prst="rect">
            <a:avLst/>
          </a:prstGeom>
          <a:noFill/>
          <a:ln>
            <a:noFill/>
          </a:ln>
          <a:effectLst>
            <a:outerShdw blurRad="292100" dist="139700" dir="2700000" algn="tl" rotWithShape="0">
              <a:srgbClr val="333333">
                <a:alpha val="64313"/>
              </a:srgbClr>
            </a:outerShdw>
          </a:effectLst>
        </p:spPr>
      </p:pic>
      <p:sp>
        <p:nvSpPr>
          <p:cNvPr id="2" name="Google Shape;520;p26">
            <a:extLst>
              <a:ext uri="{FF2B5EF4-FFF2-40B4-BE49-F238E27FC236}">
                <a16:creationId xmlns:a16="http://schemas.microsoft.com/office/drawing/2014/main" id="{51907B61-1A23-906A-DD46-7F6172295D1C}"/>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17</a:t>
            </a:fld>
            <a:endParaRPr sz="1200">
              <a:solidFill>
                <a:srgbClr val="888888"/>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7"/>
          <p:cNvSpPr txBox="1"/>
          <p:nvPr/>
        </p:nvSpPr>
        <p:spPr>
          <a:xfrm>
            <a:off x="1276114" y="11970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dirty="0">
                <a:solidFill>
                  <a:srgbClr val="002060"/>
                </a:solidFill>
                <a:latin typeface="Calibri"/>
                <a:ea typeface="Calibri"/>
                <a:cs typeface="Calibri"/>
                <a:sym typeface="Calibri"/>
              </a:rPr>
              <a:t>Hydrosphere Site Creation</a:t>
            </a:r>
            <a:br>
              <a:rPr lang="en-US" sz="1400" b="0" i="0" u="none" strike="noStrike" cap="none" dirty="0">
                <a:solidFill>
                  <a:srgbClr val="00009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
        <p:nvSpPr>
          <p:cNvPr id="373" name="Google Shape;373;p57"/>
          <p:cNvSpPr txBox="1"/>
          <p:nvPr/>
        </p:nvSpPr>
        <p:spPr>
          <a:xfrm>
            <a:off x="1276114" y="2058513"/>
            <a:ext cx="7545747"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en-US" sz="2400" b="0" i="0" u="none" strike="noStrike" cap="none">
                <a:solidFill>
                  <a:schemeClr val="dk1"/>
                </a:solidFill>
                <a:latin typeface="Calibri"/>
                <a:ea typeface="Calibri"/>
                <a:cs typeface="Calibri"/>
                <a:sym typeface="Calibri"/>
              </a:rPr>
              <a:t>If this is your first time making hydrosphere observations at this location, you will need to create a new Hydrosphere study site before entering data.</a:t>
            </a:r>
            <a:endParaRPr/>
          </a:p>
          <a:p>
            <a:pPr marL="0" marR="0" lvl="0" indent="0" algn="l" rtl="0">
              <a:lnSpc>
                <a:spcPct val="90000"/>
              </a:lnSpc>
              <a:spcBef>
                <a:spcPts val="0"/>
              </a:spcBef>
              <a:spcAft>
                <a:spcPts val="0"/>
              </a:spcAft>
              <a:buClr>
                <a:schemeClr val="dk1"/>
              </a:buClr>
              <a:buSzPts val="28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800"/>
              <a:buFont typeface="Arial"/>
              <a:buNone/>
            </a:pPr>
            <a:r>
              <a:rPr lang="en-US" sz="2400" b="0" i="0" u="none" strike="noStrike" cap="none">
                <a:solidFill>
                  <a:schemeClr val="dk1"/>
                </a:solidFill>
                <a:latin typeface="Calibri"/>
                <a:ea typeface="Calibri"/>
                <a:cs typeface="Calibri"/>
                <a:sym typeface="Calibri"/>
              </a:rPr>
              <a:t>To do this, please review the Introduction to Hydrosphere training.</a:t>
            </a:r>
            <a:endParaRPr/>
          </a:p>
          <a:p>
            <a:pPr marL="514350" marR="0" lvl="0" indent="-336550" algn="l" rtl="0">
              <a:lnSpc>
                <a:spcPct val="90000"/>
              </a:lnSpc>
              <a:spcBef>
                <a:spcPts val="1000"/>
              </a:spcBef>
              <a:spcAft>
                <a:spcPts val="0"/>
              </a:spcAft>
              <a:buClr>
                <a:schemeClr val="dk1"/>
              </a:buClr>
              <a:buSzPts val="2800"/>
              <a:buFont typeface="Calibri"/>
              <a:buNone/>
            </a:pPr>
            <a:endParaRPr sz="2800" b="0" i="0" u="none" strike="noStrike" cap="none">
              <a:solidFill>
                <a:schemeClr val="dk1"/>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F74DCABB-3BA7-0EBB-0D13-4C99C59C4000}"/>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18</a:t>
            </a:fld>
            <a:endParaRPr sz="1200">
              <a:solidFill>
                <a:srgbClr val="888888"/>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8"/>
          <p:cNvSpPr txBox="1"/>
          <p:nvPr/>
        </p:nvSpPr>
        <p:spPr>
          <a:xfrm>
            <a:off x="1361073" y="811221"/>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72"/>
              </a:buClr>
              <a:buSzPts val="2800"/>
              <a:buFont typeface="Calibri"/>
              <a:buNone/>
            </a:pPr>
            <a:r>
              <a:rPr lang="en-US" sz="2800" b="1" i="0" u="none" strike="noStrike" cap="none" dirty="0">
                <a:solidFill>
                  <a:srgbClr val="000072"/>
                </a:solidFill>
                <a:latin typeface="Calibri"/>
                <a:ea typeface="Calibri"/>
                <a:cs typeface="Calibri"/>
                <a:sym typeface="Calibri"/>
              </a:rPr>
              <a:t>Submit Your Data to GLOBE</a:t>
            </a:r>
            <a:br>
              <a:rPr lang="en-US" sz="1400" b="0" i="0" u="none" strike="noStrike" cap="none" dirty="0">
                <a:solidFill>
                  <a:srgbClr val="000072"/>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pic>
        <p:nvPicPr>
          <p:cNvPr id="379" name="Google Shape;379;p58" descr="Screenshot showing the GLOBE Observer App homepage. Select “Data Entry” to record data."/>
          <p:cNvPicPr preferRelativeResize="0"/>
          <p:nvPr/>
        </p:nvPicPr>
        <p:blipFill rotWithShape="1">
          <a:blip r:embed="rId3">
            <a:alphaModFix/>
          </a:blip>
          <a:srcRect/>
          <a:stretch/>
        </p:blipFill>
        <p:spPr>
          <a:xfrm>
            <a:off x="6339536" y="1608020"/>
            <a:ext cx="2294228" cy="4662225"/>
          </a:xfrm>
          <a:prstGeom prst="rect">
            <a:avLst/>
          </a:prstGeom>
          <a:noFill/>
          <a:ln>
            <a:noFill/>
          </a:ln>
        </p:spPr>
      </p:pic>
      <p:sp>
        <p:nvSpPr>
          <p:cNvPr id="380" name="Google Shape;380;p58"/>
          <p:cNvSpPr txBox="1"/>
          <p:nvPr/>
        </p:nvSpPr>
        <p:spPr>
          <a:xfrm>
            <a:off x="1361073" y="2211746"/>
            <a:ext cx="4776900" cy="2523727"/>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Arial"/>
                <a:ea typeface="Arial"/>
                <a:cs typeface="Arial"/>
                <a:sym typeface="Arial"/>
              </a:rPr>
              <a:t>1.</a:t>
            </a:r>
            <a:r>
              <a:rPr lang="en-US" sz="2000" b="0" i="0" u="sng" strike="noStrike" cap="none">
                <a:solidFill>
                  <a:schemeClr val="hlink"/>
                </a:solidFill>
                <a:latin typeface="Calibri"/>
                <a:ea typeface="Calibri"/>
                <a:cs typeface="Calibri"/>
                <a:sym typeface="Calibri"/>
                <a:hlinkClick r:id="rId4"/>
              </a:rPr>
              <a:t>Desktop Data Entry</a:t>
            </a:r>
            <a:r>
              <a:rPr lang="en-US" sz="2000" b="0" i="0" u="none" strike="noStrike" cap="none">
                <a:solidFill>
                  <a:schemeClr val="dk1"/>
                </a:solidFill>
                <a:latin typeface="Calibri"/>
                <a:ea typeface="Calibri"/>
                <a:cs typeface="Calibri"/>
                <a:sym typeface="Calibri"/>
              </a:rPr>
              <a:t>: Log environmental data directly on the GLOBE website.</a:t>
            </a:r>
            <a:endParaRPr sz="20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Arial"/>
                <a:ea typeface="Arial"/>
                <a:cs typeface="Arial"/>
                <a:sym typeface="Arial"/>
              </a:rPr>
              <a:t>2.</a:t>
            </a:r>
            <a:r>
              <a:rPr lang="en-US" sz="2000" b="0" i="0" u="sng" strike="noStrike" cap="none">
                <a:solidFill>
                  <a:schemeClr val="hlink"/>
                </a:solidFill>
                <a:latin typeface="Calibri"/>
                <a:ea typeface="Calibri"/>
                <a:cs typeface="Calibri"/>
                <a:sym typeface="Calibri"/>
                <a:hlinkClick r:id="rId5"/>
              </a:rPr>
              <a:t>GLOBE Observer App</a:t>
            </a:r>
            <a:r>
              <a:rPr lang="en-US" sz="2000" b="0" i="0" u="none" strike="noStrike" cap="none">
                <a:solidFill>
                  <a:schemeClr val="dk1"/>
                </a:solidFill>
                <a:latin typeface="Calibri"/>
                <a:ea typeface="Calibri"/>
                <a:cs typeface="Calibri"/>
                <a:sym typeface="Calibri"/>
              </a:rPr>
              <a:t>: The app allows users to enter data directly from an iOS or Android device for any GLOBE protocol.  </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41A7E1AF-AD83-41FB-14E1-FC6E8C8B434B}"/>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19</a:t>
            </a:fld>
            <a:endParaRPr sz="1200">
              <a:solidFill>
                <a:srgbClr val="888888"/>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2" descr="1_PPT_HydroGenericWaterscapeEverglades_Lo.jpg"/>
          <p:cNvPicPr preferRelativeResize="0"/>
          <p:nvPr/>
        </p:nvPicPr>
        <p:blipFill rotWithShape="1">
          <a:blip r:embed="rId3">
            <a:alphaModFix amt="19000"/>
          </a:blip>
          <a:srcRect/>
          <a:stretch/>
        </p:blipFill>
        <p:spPr>
          <a:xfrm>
            <a:off x="1184449" y="1598706"/>
            <a:ext cx="8079079" cy="5259294"/>
          </a:xfrm>
          <a:prstGeom prst="rect">
            <a:avLst/>
          </a:prstGeom>
          <a:noFill/>
          <a:ln>
            <a:noFill/>
          </a:ln>
        </p:spPr>
      </p:pic>
      <p:sp>
        <p:nvSpPr>
          <p:cNvPr id="235" name="Google Shape;235;p2"/>
          <p:cNvSpPr txBox="1"/>
          <p:nvPr/>
        </p:nvSpPr>
        <p:spPr>
          <a:xfrm>
            <a:off x="1184450" y="1042549"/>
            <a:ext cx="7197600" cy="5818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90"/>
                </a:solidFill>
                <a:latin typeface="Calibri"/>
                <a:ea typeface="Calibri"/>
                <a:cs typeface="Calibri"/>
                <a:sym typeface="Calibri"/>
              </a:rPr>
              <a:t>Overview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This module: </a:t>
            </a:r>
            <a:endParaRPr sz="18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90"/>
              </a:solidFill>
              <a:latin typeface="Calibri"/>
              <a:ea typeface="Calibri"/>
              <a:cs typeface="Calibri"/>
              <a:sym typeface="Calibri"/>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Reviews the selection of a GLOBE hydrology site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Reviews the water sampling technique used in GLOBE hydrology protocols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Guides the calibration of the necessary instruments for this protocol</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Provides a step by step introduction of the protocol method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90"/>
                </a:solidFill>
                <a:latin typeface="Calibri"/>
                <a:ea typeface="Calibri"/>
                <a:cs typeface="Calibri"/>
                <a:sym typeface="Calibri"/>
              </a:rPr>
              <a:t>Learning Objectives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After completing this module, you will be able to: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90"/>
              </a:solidFill>
              <a:latin typeface="Calibri"/>
              <a:ea typeface="Calibri"/>
              <a:cs typeface="Calibri"/>
              <a:sym typeface="Calibri"/>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Describe why water temperature is considered a master variable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Explain why this measurement accompanies all other hydrology measurement taken using GLOBE protocols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Describe how the protocol procedures ensure the collection of accurate data</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Conduct the calibration and measurement steps of this protocol</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Upload data to the GLOBE portal</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90"/>
              </a:buClr>
              <a:buSzPts val="1800"/>
              <a:buFont typeface="Arial"/>
              <a:buChar char="•"/>
            </a:pPr>
            <a:r>
              <a:rPr lang="en-US" sz="1800" b="1" i="0" u="none" strike="noStrike" cap="none">
                <a:solidFill>
                  <a:srgbClr val="000090"/>
                </a:solidFill>
                <a:latin typeface="Calibri"/>
                <a:ea typeface="Calibri"/>
                <a:cs typeface="Calibri"/>
                <a:sym typeface="Calibri"/>
              </a:rPr>
              <a:t>Visualize data using GLOBE’s Visualization Site</a:t>
            </a:r>
            <a:endParaRPr sz="1800" b="0" i="0" u="none" strike="noStrike" cap="none">
              <a:solidFill>
                <a:schemeClr val="dk1"/>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F5213100-EED8-6B10-E294-4E609E67BEA1}"/>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a:t>
            </a:fld>
            <a:endParaRPr sz="1200">
              <a:solidFill>
                <a:srgbClr val="888888"/>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9"/>
          <p:cNvSpPr txBox="1"/>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72"/>
              </a:buClr>
              <a:buSzPts val="2800"/>
              <a:buFont typeface="Calibri"/>
              <a:buNone/>
            </a:pPr>
            <a:r>
              <a:rPr lang="en-US" sz="2800" b="1" i="0" u="none" strike="noStrike" cap="none">
                <a:solidFill>
                  <a:srgbClr val="000072"/>
                </a:solidFill>
                <a:latin typeface="Calibri"/>
                <a:ea typeface="Calibri"/>
                <a:cs typeface="Calibri"/>
                <a:sym typeface="Calibri"/>
              </a:rPr>
              <a:t>Water Temperature Protocol Data Entry</a:t>
            </a:r>
            <a:br>
              <a:rPr lang="en-US" sz="1400" b="0" i="0" u="none" strike="noStrike" cap="none">
                <a:solidFill>
                  <a:srgbClr val="000072"/>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386" name="Google Shape;386;p59"/>
          <p:cNvSpPr txBox="1"/>
          <p:nvPr/>
        </p:nvSpPr>
        <p:spPr>
          <a:xfrm>
            <a:off x="6184128" y="2690336"/>
            <a:ext cx="2999148" cy="2585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To enter data, first return to GLOBE Observer main page by clicking the home button in the bottom left.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Select “Data Entry”.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Next, click “New Observation(s)”</a:t>
            </a:r>
            <a:endParaRPr sz="1400" b="0" i="0" u="none" strike="noStrike" cap="none">
              <a:solidFill>
                <a:srgbClr val="000000"/>
              </a:solidFill>
              <a:latin typeface="Arial"/>
              <a:ea typeface="Arial"/>
              <a:cs typeface="Arial"/>
              <a:sym typeface="Arial"/>
            </a:endParaRPr>
          </a:p>
        </p:txBody>
      </p:sp>
      <p:pic>
        <p:nvPicPr>
          <p:cNvPr id="387" name="Google Shape;387;p59" descr="Screenshot showing the GLOBE Observer App homepage. Select “Data Entry” to record data."/>
          <p:cNvPicPr preferRelativeResize="0"/>
          <p:nvPr/>
        </p:nvPicPr>
        <p:blipFill rotWithShape="1">
          <a:blip r:embed="rId3">
            <a:alphaModFix/>
          </a:blip>
          <a:srcRect/>
          <a:stretch/>
        </p:blipFill>
        <p:spPr>
          <a:xfrm>
            <a:off x="1500275" y="1722160"/>
            <a:ext cx="2294228" cy="4662225"/>
          </a:xfrm>
          <a:prstGeom prst="rect">
            <a:avLst/>
          </a:prstGeom>
          <a:noFill/>
          <a:ln>
            <a:noFill/>
          </a:ln>
        </p:spPr>
      </p:pic>
      <p:pic>
        <p:nvPicPr>
          <p:cNvPr id="388" name="Google Shape;388;p59" descr="Screenshot showing the GLOBE Observer app Data Entry page. Select “New Observation” to enter data."/>
          <p:cNvPicPr preferRelativeResize="0"/>
          <p:nvPr/>
        </p:nvPicPr>
        <p:blipFill rotWithShape="1">
          <a:blip r:embed="rId4">
            <a:alphaModFix/>
          </a:blip>
          <a:srcRect/>
          <a:stretch/>
        </p:blipFill>
        <p:spPr>
          <a:xfrm>
            <a:off x="3886265" y="1722160"/>
            <a:ext cx="2297863" cy="4662225"/>
          </a:xfrm>
          <a:prstGeom prst="rect">
            <a:avLst/>
          </a:prstGeom>
          <a:noFill/>
          <a:ln>
            <a:noFill/>
          </a:ln>
        </p:spPr>
      </p:pic>
      <p:sp>
        <p:nvSpPr>
          <p:cNvPr id="2" name="Google Shape;520;p26">
            <a:extLst>
              <a:ext uri="{FF2B5EF4-FFF2-40B4-BE49-F238E27FC236}">
                <a16:creationId xmlns:a16="http://schemas.microsoft.com/office/drawing/2014/main" id="{625E790B-6235-7964-F261-0BFC5B761049}"/>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20</a:t>
            </a:fld>
            <a:endParaRPr sz="1200">
              <a:solidFill>
                <a:srgbClr val="888888"/>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0"/>
          <p:cNvSpPr txBox="1"/>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2060"/>
                </a:solidFill>
                <a:latin typeface="Calibri"/>
                <a:ea typeface="Calibri"/>
                <a:cs typeface="Calibri"/>
                <a:sym typeface="Calibri"/>
              </a:rPr>
              <a:t>Water Temperature Protocol Data Entry</a:t>
            </a:r>
            <a:br>
              <a:rPr lang="en-US" sz="1400" b="0" i="0" u="none" strike="noStrike" cap="none">
                <a:solidFill>
                  <a:srgbClr val="00009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394" name="Google Shape;394;p60"/>
          <p:cNvSpPr txBox="1"/>
          <p:nvPr/>
        </p:nvSpPr>
        <p:spPr>
          <a:xfrm>
            <a:off x="4913129" y="2794648"/>
            <a:ext cx="352597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Select Water Temperature from the list of Hydrosphere. Click continue at the bottom of the screen.</a:t>
            </a:r>
            <a:endParaRPr/>
          </a:p>
        </p:txBody>
      </p:sp>
      <p:pic>
        <p:nvPicPr>
          <p:cNvPr id="395" name="Google Shape;395;p60" descr="A screenshot of the protocol selection page."/>
          <p:cNvPicPr preferRelativeResize="0"/>
          <p:nvPr/>
        </p:nvPicPr>
        <p:blipFill rotWithShape="1">
          <a:blip r:embed="rId3">
            <a:alphaModFix/>
          </a:blip>
          <a:srcRect/>
          <a:stretch/>
        </p:blipFill>
        <p:spPr>
          <a:xfrm>
            <a:off x="2084438" y="2176246"/>
            <a:ext cx="2366130" cy="4567454"/>
          </a:xfrm>
          <a:prstGeom prst="rect">
            <a:avLst/>
          </a:prstGeom>
          <a:noFill/>
          <a:ln>
            <a:noFill/>
          </a:ln>
        </p:spPr>
      </p:pic>
      <p:sp>
        <p:nvSpPr>
          <p:cNvPr id="2" name="Google Shape;520;p26">
            <a:extLst>
              <a:ext uri="{FF2B5EF4-FFF2-40B4-BE49-F238E27FC236}">
                <a16:creationId xmlns:a16="http://schemas.microsoft.com/office/drawing/2014/main" id="{BB89BC89-243C-7CA4-972F-D60F0C7E375A}"/>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21</a:t>
            </a:fld>
            <a:endParaRPr sz="1200">
              <a:solidFill>
                <a:srgbClr val="888888"/>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61"/>
          <p:cNvSpPr txBox="1"/>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0090"/>
                </a:solidFill>
                <a:latin typeface="Calibri"/>
                <a:ea typeface="Calibri"/>
                <a:cs typeface="Calibri"/>
                <a:sym typeface="Calibri"/>
              </a:rPr>
              <a:t>Water Temperature Protocol Site Information</a:t>
            </a:r>
            <a:br>
              <a:rPr lang="en-US" sz="1400" b="0" i="0" u="none" strike="noStrike" cap="none">
                <a:solidFill>
                  <a:srgbClr val="00009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401" name="Google Shape;401;p61"/>
          <p:cNvSpPr txBox="1"/>
          <p:nvPr/>
        </p:nvSpPr>
        <p:spPr>
          <a:xfrm>
            <a:off x="5381009" y="2865327"/>
            <a:ext cx="3525976"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If you have not already created a Hydrosphere site, create one now.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Click “New Site” at the bottom of the site location screen and choose a name for your new site. </a:t>
            </a:r>
            <a:endParaRPr sz="1400" b="0" i="0" u="none" strike="noStrike" cap="none">
              <a:solidFill>
                <a:srgbClr val="000000"/>
              </a:solidFill>
              <a:latin typeface="Arial"/>
              <a:ea typeface="Arial"/>
              <a:cs typeface="Arial"/>
              <a:sym typeface="Arial"/>
            </a:endParaRPr>
          </a:p>
        </p:txBody>
      </p:sp>
      <p:pic>
        <p:nvPicPr>
          <p:cNvPr id="402" name="Google Shape;402;p61" descr="Screenshot showing new site creation page. If you do not already have a hydrosphere site created, make one now."/>
          <p:cNvPicPr preferRelativeResize="0"/>
          <p:nvPr/>
        </p:nvPicPr>
        <p:blipFill rotWithShape="1">
          <a:blip r:embed="rId3">
            <a:alphaModFix/>
          </a:blip>
          <a:srcRect/>
          <a:stretch/>
        </p:blipFill>
        <p:spPr>
          <a:xfrm>
            <a:off x="2628900" y="2289175"/>
            <a:ext cx="2305544" cy="436406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2"/>
          <p:cNvSpPr txBox="1"/>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0090"/>
                </a:solidFill>
                <a:latin typeface="Calibri"/>
                <a:ea typeface="Calibri"/>
                <a:cs typeface="Calibri"/>
                <a:sym typeface="Calibri"/>
              </a:rPr>
              <a:t>Water Temperature Protocol Site Information</a:t>
            </a:r>
            <a:br>
              <a:rPr lang="en-US" sz="1400" b="0" i="0" u="none" strike="noStrike" cap="none">
                <a:solidFill>
                  <a:srgbClr val="00009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pic>
        <p:nvPicPr>
          <p:cNvPr id="408" name="Google Shape;408;p62" descr="Screenshot showing new site information fields. If you do not already have a hdyrosphere site created, enter the Water Body Name and select the Water Body Type and Water Body Source from the dropdown list of options."/>
          <p:cNvPicPr preferRelativeResize="0"/>
          <p:nvPr/>
        </p:nvPicPr>
        <p:blipFill rotWithShape="1">
          <a:blip r:embed="rId3">
            <a:alphaModFix/>
          </a:blip>
          <a:srcRect/>
          <a:stretch/>
        </p:blipFill>
        <p:spPr>
          <a:xfrm>
            <a:off x="2708353" y="2118732"/>
            <a:ext cx="2178710" cy="4236232"/>
          </a:xfrm>
          <a:prstGeom prst="rect">
            <a:avLst/>
          </a:prstGeom>
          <a:noFill/>
          <a:ln w="9525" cap="flat" cmpd="sng">
            <a:solidFill>
              <a:schemeClr val="dk1"/>
            </a:solidFill>
            <a:prstDash val="solid"/>
            <a:round/>
            <a:headEnd type="none" w="sm" len="sm"/>
            <a:tailEnd type="none" w="sm" len="sm"/>
          </a:ln>
        </p:spPr>
      </p:pic>
      <p:sp>
        <p:nvSpPr>
          <p:cNvPr id="409" name="Google Shape;409;p62"/>
          <p:cNvSpPr txBox="1"/>
          <p:nvPr/>
        </p:nvSpPr>
        <p:spPr>
          <a:xfrm>
            <a:off x="5186728" y="2592729"/>
            <a:ext cx="3731623" cy="376223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Enter the Water Body Name. </a:t>
            </a:r>
            <a:endParaRPr sz="2800" b="0" i="0" u="none" strike="noStrike" cap="none">
              <a:solidFill>
                <a:schemeClr val="dk1"/>
              </a:solidFill>
              <a:latin typeface="Calibri"/>
              <a:ea typeface="Calibri"/>
              <a:cs typeface="Calibri"/>
              <a:sym typeface="Calibri"/>
            </a:endParaRPr>
          </a:p>
          <a:p>
            <a:pPr marL="228600" marR="0" lvl="0" indent="-101600" algn="l" rtl="0">
              <a:lnSpc>
                <a:spcPct val="90000"/>
              </a:lnSpc>
              <a:spcBef>
                <a:spcPts val="1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Select the Water Body Type and Water Body Source from the dropdown list of options.</a:t>
            </a:r>
            <a:endParaRPr sz="2800" b="0" i="0" u="none" strike="noStrike" cap="none">
              <a:solidFill>
                <a:schemeClr val="dk1"/>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1FAA5C7B-B889-3BBC-4A8F-782042CC8A25}"/>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23</a:t>
            </a:fld>
            <a:endParaRPr sz="1200">
              <a:solidFill>
                <a:srgbClr val="888888"/>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63"/>
          <p:cNvSpPr txBox="1"/>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0090"/>
                </a:solidFill>
                <a:latin typeface="Calibri"/>
                <a:ea typeface="Calibri"/>
                <a:cs typeface="Calibri"/>
                <a:sym typeface="Calibri"/>
              </a:rPr>
              <a:t>Entering Measurement Data</a:t>
            </a:r>
            <a:br>
              <a:rPr lang="en-US" sz="1400" b="0" i="0" u="none" strike="noStrike" cap="none">
                <a:solidFill>
                  <a:srgbClr val="00009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415" name="Google Shape;415;p63"/>
          <p:cNvSpPr txBox="1"/>
          <p:nvPr/>
        </p:nvSpPr>
        <p:spPr>
          <a:xfrm>
            <a:off x="5220182" y="2592729"/>
            <a:ext cx="3731623" cy="376223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Enter the date and time you took the measurements. </a:t>
            </a:r>
            <a:endParaRPr sz="2800" b="0" i="0" u="none" strike="noStrike" cap="none">
              <a:solidFill>
                <a:schemeClr val="dk1"/>
              </a:solidFill>
              <a:latin typeface="Calibri"/>
              <a:ea typeface="Calibri"/>
              <a:cs typeface="Calibri"/>
              <a:sym typeface="Calibri"/>
            </a:endParaRPr>
          </a:p>
          <a:p>
            <a:pPr marL="228600" marR="0" lvl="0" indent="-101600" algn="l" rtl="0">
              <a:lnSpc>
                <a:spcPct val="90000"/>
              </a:lnSpc>
              <a:spcBef>
                <a:spcPts val="1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Once you enter the date, select Set Water Body State to enter your data.</a:t>
            </a:r>
            <a:endParaRPr sz="2800" b="0" i="0" u="none" strike="noStrike" cap="none">
              <a:solidFill>
                <a:schemeClr val="dk1"/>
              </a:solidFill>
              <a:latin typeface="Calibri"/>
              <a:ea typeface="Calibri"/>
              <a:cs typeface="Calibri"/>
              <a:sym typeface="Calibri"/>
            </a:endParaRPr>
          </a:p>
        </p:txBody>
      </p:sp>
      <p:pic>
        <p:nvPicPr>
          <p:cNvPr id="416" name="Google Shape;416;p63" descr="Screenshot showing date and time entry page"/>
          <p:cNvPicPr preferRelativeResize="0"/>
          <p:nvPr/>
        </p:nvPicPr>
        <p:blipFill rotWithShape="1">
          <a:blip r:embed="rId3">
            <a:alphaModFix/>
          </a:blip>
          <a:srcRect/>
          <a:stretch/>
        </p:blipFill>
        <p:spPr>
          <a:xfrm>
            <a:off x="2265885" y="2235450"/>
            <a:ext cx="2306115" cy="4486026"/>
          </a:xfrm>
          <a:prstGeom prst="rect">
            <a:avLst/>
          </a:prstGeom>
          <a:noFill/>
          <a:ln>
            <a:noFill/>
          </a:ln>
        </p:spPr>
      </p:pic>
      <p:sp>
        <p:nvSpPr>
          <p:cNvPr id="2" name="Google Shape;520;p26">
            <a:extLst>
              <a:ext uri="{FF2B5EF4-FFF2-40B4-BE49-F238E27FC236}">
                <a16:creationId xmlns:a16="http://schemas.microsoft.com/office/drawing/2014/main" id="{9F271B7B-1FAB-1D02-3210-B1AFC8B81D79}"/>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24</a:t>
            </a:fld>
            <a:endParaRPr sz="1200">
              <a:solidFill>
                <a:srgbClr val="888888"/>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4"/>
          <p:cNvSpPr txBox="1"/>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0090"/>
                </a:solidFill>
                <a:latin typeface="Calibri"/>
                <a:ea typeface="Calibri"/>
                <a:cs typeface="Calibri"/>
                <a:sym typeface="Calibri"/>
              </a:rPr>
              <a:t>Enter the Water Body State</a:t>
            </a:r>
            <a:br>
              <a:rPr lang="en-US" sz="1400" b="0" i="0" u="none" strike="noStrike" cap="none">
                <a:solidFill>
                  <a:srgbClr val="00009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422" name="Google Shape;422;p64"/>
          <p:cNvSpPr txBox="1"/>
          <p:nvPr/>
        </p:nvSpPr>
        <p:spPr>
          <a:xfrm>
            <a:off x="5142822" y="2909076"/>
            <a:ext cx="3731623" cy="376223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2000"/>
              <a:buFont typeface="Arial"/>
              <a:buNone/>
            </a:pPr>
            <a:r>
              <a:rPr lang="en-US" sz="2400" b="0" i="0" u="none" strike="noStrike" cap="none" dirty="0">
                <a:solidFill>
                  <a:schemeClr val="dk1"/>
                </a:solidFill>
                <a:latin typeface="Calibri"/>
                <a:ea typeface="Calibri"/>
                <a:cs typeface="Calibri"/>
                <a:sym typeface="Calibri"/>
              </a:rPr>
              <a:t>Select the Water Body State from the dropdown list of options.</a:t>
            </a:r>
          </a:p>
          <a:p>
            <a:pPr marL="0" marR="0" lvl="0" indent="0" algn="l" rtl="0">
              <a:lnSpc>
                <a:spcPct val="90000"/>
              </a:lnSpc>
              <a:spcBef>
                <a:spcPts val="0"/>
              </a:spcBef>
              <a:spcAft>
                <a:spcPts val="0"/>
              </a:spcAft>
              <a:buClr>
                <a:srgbClr val="000000"/>
              </a:buClr>
              <a:buSzPts val="2000"/>
              <a:buFont typeface="Arial"/>
              <a:buNone/>
            </a:pPr>
            <a:endParaRPr lang="en-US" sz="2400" dirty="0">
              <a:solidFill>
                <a:schemeClr val="dk1"/>
              </a:solidFill>
              <a:latin typeface="Calibri"/>
              <a:cs typeface="Calibri"/>
              <a:sym typeface="Calibri"/>
            </a:endParaRPr>
          </a:p>
          <a:p>
            <a:pPr lvl="0">
              <a:lnSpc>
                <a:spcPct val="90000"/>
              </a:lnSpc>
              <a:buSzPts val="2000"/>
            </a:pPr>
            <a:endParaRPr lang="en-US" sz="2400" dirty="0">
              <a:solidFill>
                <a:schemeClr val="dk1"/>
              </a:solidFill>
              <a:latin typeface="Calibri"/>
              <a:cs typeface="Calibri"/>
              <a:sym typeface="Calibri"/>
            </a:endParaRPr>
          </a:p>
          <a:p>
            <a:pPr>
              <a:lnSpc>
                <a:spcPct val="90000"/>
              </a:lnSpc>
              <a:buSzPts val="2000"/>
            </a:pPr>
            <a:r>
              <a:rPr lang="en-US" b="1" i="1" dirty="0">
                <a:latin typeface="Calibri"/>
                <a:ea typeface="Calibri"/>
                <a:cs typeface="Calibri"/>
                <a:sym typeface="Calibri"/>
              </a:rPr>
              <a:t>Data entry is allowed only when the state is set as “normal.” If the water body is dry, frozen or flooded, the system will not allow the measurements to be entered. </a:t>
            </a:r>
          </a:p>
          <a:p>
            <a:pPr marL="0" marR="0" lvl="0" indent="0" algn="l" rtl="0">
              <a:lnSpc>
                <a:spcPct val="90000"/>
              </a:lnSpc>
              <a:spcBef>
                <a:spcPts val="0"/>
              </a:spcBef>
              <a:spcAft>
                <a:spcPts val="0"/>
              </a:spcAft>
              <a:buClr>
                <a:srgbClr val="000000"/>
              </a:buClr>
              <a:buSzPts val="2000"/>
              <a:buFont typeface="Arial"/>
              <a:buNone/>
            </a:pPr>
            <a:endParaRPr dirty="0"/>
          </a:p>
        </p:txBody>
      </p:sp>
      <p:pic>
        <p:nvPicPr>
          <p:cNvPr id="423" name="Google Shape;423;p64" descr="First screenshot showing data entry for the water body state. Select the Water Body State from the list of dropdown options. Options are Normal, Frozen, Dry, Flooded, and Unreachable."/>
          <p:cNvPicPr preferRelativeResize="0"/>
          <p:nvPr/>
        </p:nvPicPr>
        <p:blipFill rotWithShape="1">
          <a:blip r:embed="rId3">
            <a:alphaModFix/>
          </a:blip>
          <a:srcRect/>
          <a:stretch/>
        </p:blipFill>
        <p:spPr>
          <a:xfrm>
            <a:off x="2397278" y="2067275"/>
            <a:ext cx="2250145" cy="4471638"/>
          </a:xfrm>
          <a:prstGeom prst="rect">
            <a:avLst/>
          </a:prstGeom>
          <a:noFill/>
          <a:ln>
            <a:noFill/>
          </a:ln>
        </p:spPr>
      </p:pic>
      <p:pic>
        <p:nvPicPr>
          <p:cNvPr id="2" name="Google Shape;472;p21" descr="1_AttentionICON_8_14_15.png">
            <a:extLst>
              <a:ext uri="{FF2B5EF4-FFF2-40B4-BE49-F238E27FC236}">
                <a16:creationId xmlns:a16="http://schemas.microsoft.com/office/drawing/2014/main" id="{2F174C40-A5F3-8990-F636-1F596AB53FD3}"/>
              </a:ext>
            </a:extLst>
          </p:cNvPr>
          <p:cNvPicPr preferRelativeResize="0"/>
          <p:nvPr/>
        </p:nvPicPr>
        <p:blipFill rotWithShape="1">
          <a:blip r:embed="rId4">
            <a:alphaModFix/>
          </a:blip>
          <a:srcRect/>
          <a:stretch/>
        </p:blipFill>
        <p:spPr>
          <a:xfrm>
            <a:off x="4647423" y="4495263"/>
            <a:ext cx="399410" cy="409377"/>
          </a:xfrm>
          <a:prstGeom prst="rect">
            <a:avLst/>
          </a:prstGeom>
          <a:noFill/>
          <a:ln>
            <a:noFill/>
          </a:ln>
          <a:effectLst>
            <a:outerShdw blurRad="292100" dist="139700" dir="2700000" algn="tl" rotWithShape="0">
              <a:srgbClr val="333333">
                <a:alpha val="64313"/>
              </a:srgbClr>
            </a:outerShdw>
          </a:effectLst>
        </p:spPr>
      </p:pic>
      <p:sp>
        <p:nvSpPr>
          <p:cNvPr id="3" name="Google Shape;520;p26">
            <a:extLst>
              <a:ext uri="{FF2B5EF4-FFF2-40B4-BE49-F238E27FC236}">
                <a16:creationId xmlns:a16="http://schemas.microsoft.com/office/drawing/2014/main" id="{34E56A9C-AC8D-FDC6-FAB6-95DA882DDD7A}"/>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25</a:t>
            </a:fld>
            <a:endParaRPr sz="1200">
              <a:solidFill>
                <a:srgbClr val="888888"/>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65"/>
          <p:cNvSpPr txBox="1"/>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0090"/>
                </a:solidFill>
                <a:latin typeface="Calibri"/>
                <a:ea typeface="Calibri"/>
                <a:cs typeface="Calibri"/>
                <a:sym typeface="Calibri"/>
              </a:rPr>
              <a:t>Enter Water Temperature Measurement Data</a:t>
            </a:r>
            <a:br>
              <a:rPr lang="en-US" sz="1400" b="0" i="0" u="none" strike="noStrike" cap="none">
                <a:solidFill>
                  <a:srgbClr val="00009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429" name="Google Shape;429;p65" descr="Water temperature data entry. Select the type of instrument used to measure water temperature. Enter the water temperature measurement."/>
          <p:cNvSpPr txBox="1"/>
          <p:nvPr/>
        </p:nvSpPr>
        <p:spPr>
          <a:xfrm>
            <a:off x="5185228" y="2782710"/>
            <a:ext cx="3525976"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Select the type of instrument used to measure water temperature. </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Enter the water temperature measurement.</a:t>
            </a:r>
            <a:endParaRPr sz="1400" b="0" i="0" u="none" strike="noStrike" cap="none">
              <a:solidFill>
                <a:srgbClr val="000000"/>
              </a:solidFill>
              <a:latin typeface="Arial"/>
              <a:ea typeface="Arial"/>
              <a:cs typeface="Arial"/>
              <a:sym typeface="Arial"/>
            </a:endParaRPr>
          </a:p>
        </p:txBody>
      </p:sp>
      <p:pic>
        <p:nvPicPr>
          <p:cNvPr id="430" name="Google Shape;430;p65" descr="Screenshot of data entry. Select the type of instrument used to measure water temperature. Enter the water temperature measurement."/>
          <p:cNvPicPr preferRelativeResize="0"/>
          <p:nvPr/>
        </p:nvPicPr>
        <p:blipFill rotWithShape="1">
          <a:blip r:embed="rId3">
            <a:alphaModFix/>
          </a:blip>
          <a:srcRect/>
          <a:stretch/>
        </p:blipFill>
        <p:spPr>
          <a:xfrm>
            <a:off x="2524404" y="2295609"/>
            <a:ext cx="2215894" cy="4271934"/>
          </a:xfrm>
          <a:prstGeom prst="rect">
            <a:avLst/>
          </a:prstGeom>
          <a:noFill/>
          <a:ln>
            <a:noFill/>
          </a:ln>
        </p:spPr>
      </p:pic>
      <p:sp>
        <p:nvSpPr>
          <p:cNvPr id="2" name="Google Shape;520;p26">
            <a:extLst>
              <a:ext uri="{FF2B5EF4-FFF2-40B4-BE49-F238E27FC236}">
                <a16:creationId xmlns:a16="http://schemas.microsoft.com/office/drawing/2014/main" id="{5511EE4A-FBFB-145F-F5B1-386A35ABC7FE}"/>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26</a:t>
            </a:fld>
            <a:endParaRPr sz="1200">
              <a:solidFill>
                <a:srgbClr val="888888"/>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6"/>
          <p:cNvSpPr txBox="1"/>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0090"/>
                </a:solidFill>
                <a:latin typeface="Calibri"/>
                <a:ea typeface="Calibri"/>
                <a:cs typeface="Calibri"/>
                <a:sym typeface="Calibri"/>
              </a:rPr>
              <a:t>Review Data Entry and Send Data</a:t>
            </a:r>
            <a:br>
              <a:rPr lang="en-US" sz="1400" b="0" i="0" u="none" strike="noStrike" cap="none">
                <a:solidFill>
                  <a:srgbClr val="00009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436" name="Google Shape;436;p66"/>
          <p:cNvSpPr txBox="1"/>
          <p:nvPr/>
        </p:nvSpPr>
        <p:spPr>
          <a:xfrm>
            <a:off x="5511800" y="2723237"/>
            <a:ext cx="2545202"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Review the data you entered and check for errors.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When complete, select Finish to complete the send the observation to GLOBE.</a:t>
            </a:r>
            <a:endParaRPr sz="1400" b="0" i="0" u="none" strike="noStrike" cap="none">
              <a:solidFill>
                <a:srgbClr val="000000"/>
              </a:solidFill>
              <a:latin typeface="Arial"/>
              <a:ea typeface="Arial"/>
              <a:cs typeface="Arial"/>
              <a:sym typeface="Arial"/>
            </a:endParaRPr>
          </a:p>
        </p:txBody>
      </p:sp>
      <p:pic>
        <p:nvPicPr>
          <p:cNvPr id="437" name="Google Shape;437;p66" descr="Screenshot showing the Water Temperature data review page. Check that the data you entered is correct and select Finish."/>
          <p:cNvPicPr preferRelativeResize="0"/>
          <p:nvPr/>
        </p:nvPicPr>
        <p:blipFill rotWithShape="1">
          <a:blip r:embed="rId3">
            <a:alphaModFix/>
          </a:blip>
          <a:srcRect/>
          <a:stretch/>
        </p:blipFill>
        <p:spPr>
          <a:xfrm>
            <a:off x="2452138" y="2194559"/>
            <a:ext cx="2360126" cy="4555864"/>
          </a:xfrm>
          <a:prstGeom prst="rect">
            <a:avLst/>
          </a:prstGeom>
          <a:noFill/>
          <a:ln>
            <a:noFill/>
          </a:ln>
        </p:spPr>
      </p:pic>
      <p:sp>
        <p:nvSpPr>
          <p:cNvPr id="2" name="Google Shape;520;p26">
            <a:extLst>
              <a:ext uri="{FF2B5EF4-FFF2-40B4-BE49-F238E27FC236}">
                <a16:creationId xmlns:a16="http://schemas.microsoft.com/office/drawing/2014/main" id="{97C8453E-EE26-8F2C-BCDF-259079BB7C66}"/>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27</a:t>
            </a:fld>
            <a:endParaRPr sz="1200">
              <a:solidFill>
                <a:srgbClr val="888888"/>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7"/>
          <p:cNvSpPr txBox="1"/>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0090"/>
                </a:solidFill>
                <a:latin typeface="Calibri"/>
                <a:ea typeface="Calibri"/>
                <a:cs typeface="Calibri"/>
                <a:sym typeface="Calibri"/>
              </a:rPr>
              <a:t>Data System Responses</a:t>
            </a:r>
            <a:br>
              <a:rPr lang="en-US" sz="1400" b="0" i="0" u="none" strike="noStrike" cap="none">
                <a:solidFill>
                  <a:srgbClr val="00009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443" name="Google Shape;443;p67"/>
          <p:cNvSpPr txBox="1"/>
          <p:nvPr/>
        </p:nvSpPr>
        <p:spPr>
          <a:xfrm>
            <a:off x="1571759" y="2214344"/>
            <a:ext cx="2497497" cy="37548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If your observations are within the appropriate ranges, you will see a green smiley face.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You can review or edit your observation if needed.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When ready, select “Send these measurements now” to send your data to GLOBE. When it has been sent, you will see a “Success” message.</a:t>
            </a:r>
            <a:endParaRPr sz="1400" b="0" i="0" u="none" strike="noStrike" cap="none">
              <a:solidFill>
                <a:srgbClr val="000000"/>
              </a:solidFill>
              <a:latin typeface="Arial"/>
              <a:ea typeface="Arial"/>
              <a:cs typeface="Arial"/>
              <a:sym typeface="Arial"/>
            </a:endParaRPr>
          </a:p>
        </p:txBody>
      </p:sp>
      <p:pic>
        <p:nvPicPr>
          <p:cNvPr id="444" name="Google Shape;444;p67" descr="Screenshot showing a green smiley face with text stating Your Data has been saved on this device. This means your observations are within the appropriate ranges. On the same page you can send your measurements or review/edit your observations."/>
          <p:cNvPicPr preferRelativeResize="0"/>
          <p:nvPr/>
        </p:nvPicPr>
        <p:blipFill rotWithShape="1">
          <a:blip r:embed="rId3">
            <a:alphaModFix/>
          </a:blip>
          <a:srcRect/>
          <a:stretch/>
        </p:blipFill>
        <p:spPr>
          <a:xfrm>
            <a:off x="4069256" y="2214345"/>
            <a:ext cx="2154697" cy="4364937"/>
          </a:xfrm>
          <a:prstGeom prst="rect">
            <a:avLst/>
          </a:prstGeom>
          <a:noFill/>
          <a:ln>
            <a:noFill/>
          </a:ln>
        </p:spPr>
      </p:pic>
      <p:pic>
        <p:nvPicPr>
          <p:cNvPr id="445" name="Google Shape;445;p67" descr="Screenshot showing a popup window which says Success, your observation has been successfully sent to GLOBE."/>
          <p:cNvPicPr preferRelativeResize="0"/>
          <p:nvPr/>
        </p:nvPicPr>
        <p:blipFill rotWithShape="1">
          <a:blip r:embed="rId4">
            <a:alphaModFix/>
          </a:blip>
          <a:srcRect/>
          <a:stretch/>
        </p:blipFill>
        <p:spPr>
          <a:xfrm>
            <a:off x="6347101" y="2214344"/>
            <a:ext cx="2274458" cy="4364938"/>
          </a:xfrm>
          <a:prstGeom prst="rect">
            <a:avLst/>
          </a:prstGeom>
          <a:noFill/>
          <a:ln>
            <a:noFill/>
          </a:ln>
        </p:spPr>
      </p:pic>
      <p:cxnSp>
        <p:nvCxnSpPr>
          <p:cNvPr id="446" name="Google Shape;446;p67"/>
          <p:cNvCxnSpPr/>
          <p:nvPr/>
        </p:nvCxnSpPr>
        <p:spPr>
          <a:xfrm rot="10800000" flipH="1">
            <a:off x="3472543" y="2431768"/>
            <a:ext cx="583033" cy="147831"/>
          </a:xfrm>
          <a:prstGeom prst="straightConnector1">
            <a:avLst/>
          </a:prstGeom>
          <a:noFill/>
          <a:ln w="57150" cap="flat" cmpd="sng">
            <a:solidFill>
              <a:srgbClr val="FF0000"/>
            </a:solidFill>
            <a:prstDash val="solid"/>
            <a:round/>
            <a:headEnd type="none" w="sm" len="sm"/>
            <a:tailEnd type="triangle" w="med" len="med"/>
          </a:ln>
        </p:spPr>
      </p:cxnSp>
      <p:cxnSp>
        <p:nvCxnSpPr>
          <p:cNvPr id="447" name="Google Shape;447;p67"/>
          <p:cNvCxnSpPr/>
          <p:nvPr/>
        </p:nvCxnSpPr>
        <p:spPr>
          <a:xfrm rot="10800000" flipH="1">
            <a:off x="3592286" y="3648287"/>
            <a:ext cx="586437" cy="279625"/>
          </a:xfrm>
          <a:prstGeom prst="straightConnector1">
            <a:avLst/>
          </a:prstGeom>
          <a:noFill/>
          <a:ln w="57150" cap="flat" cmpd="sng">
            <a:solidFill>
              <a:srgbClr val="FF0000"/>
            </a:solidFill>
            <a:prstDash val="solid"/>
            <a:round/>
            <a:headEnd type="none" w="sm" len="sm"/>
            <a:tailEnd type="triangle" w="med" len="med"/>
          </a:ln>
        </p:spPr>
      </p:cxnSp>
      <p:cxnSp>
        <p:nvCxnSpPr>
          <p:cNvPr id="448" name="Google Shape;448;p67"/>
          <p:cNvCxnSpPr/>
          <p:nvPr/>
        </p:nvCxnSpPr>
        <p:spPr>
          <a:xfrm rot="10800000" flipH="1">
            <a:off x="3905319" y="4113970"/>
            <a:ext cx="2728614" cy="1068688"/>
          </a:xfrm>
          <a:prstGeom prst="straightConnector1">
            <a:avLst/>
          </a:prstGeom>
          <a:noFill/>
          <a:ln w="57150" cap="flat" cmpd="sng">
            <a:solidFill>
              <a:srgbClr val="FF0000"/>
            </a:solidFill>
            <a:prstDash val="solid"/>
            <a:round/>
            <a:headEnd type="none" w="sm" len="sm"/>
            <a:tailEnd type="triangle" w="med" len="med"/>
          </a:ln>
        </p:spPr>
      </p:cxnSp>
      <p:sp>
        <p:nvSpPr>
          <p:cNvPr id="2" name="Google Shape;520;p26">
            <a:extLst>
              <a:ext uri="{FF2B5EF4-FFF2-40B4-BE49-F238E27FC236}">
                <a16:creationId xmlns:a16="http://schemas.microsoft.com/office/drawing/2014/main" id="{83D72A86-8AF0-313E-1B8C-AFAAC3A9D73B}"/>
              </a:ext>
            </a:extLst>
          </p:cNvPr>
          <p:cNvSpPr txBox="1"/>
          <p:nvPr/>
        </p:nvSpPr>
        <p:spPr>
          <a:xfrm>
            <a:off x="6840724"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28</a:t>
            </a:fld>
            <a:endParaRPr sz="1200">
              <a:solidFill>
                <a:srgbClr val="888888"/>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453" name="Google Shape;453;p19" descr="Map of interface, GLOBE Visualization System. From drop down menu, select “Water temperature”"/>
          <p:cNvPicPr preferRelativeResize="0"/>
          <p:nvPr/>
        </p:nvPicPr>
        <p:blipFill>
          <a:blip r:embed="rId3"/>
          <a:srcRect/>
          <a:stretch/>
        </p:blipFill>
        <p:spPr>
          <a:xfrm>
            <a:off x="1480232" y="2663447"/>
            <a:ext cx="5269360" cy="3469443"/>
          </a:xfrm>
          <a:prstGeom prst="rect">
            <a:avLst/>
          </a:prstGeom>
          <a:noFill/>
          <a:ln>
            <a:noFill/>
          </a:ln>
        </p:spPr>
      </p:pic>
      <p:sp>
        <p:nvSpPr>
          <p:cNvPr id="455" name="Google Shape;455;p19"/>
          <p:cNvSpPr txBox="1"/>
          <p:nvPr/>
        </p:nvSpPr>
        <p:spPr>
          <a:xfrm>
            <a:off x="1388532" y="6132890"/>
            <a:ext cx="744190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Link</a:t>
            </a:r>
            <a:r>
              <a:rPr lang="en-US" sz="1800" b="0" i="0" u="none" strike="noStrike" cap="none">
                <a:solidFill>
                  <a:schemeClr val="dk1"/>
                </a:solidFill>
                <a:latin typeface="Calibri"/>
                <a:ea typeface="Calibri"/>
                <a:cs typeface="Calibri"/>
                <a:sym typeface="Calibri"/>
              </a:rPr>
              <a:t> to step-by-step tutorial on using the GLOBE Data Visualization Tool</a:t>
            </a:r>
            <a:endParaRPr sz="1800" b="0" i="0" u="none" strike="noStrike" cap="none">
              <a:solidFill>
                <a:schemeClr val="dk1"/>
              </a:solidFill>
              <a:latin typeface="Calibri"/>
              <a:ea typeface="Calibri"/>
              <a:cs typeface="Calibri"/>
              <a:sym typeface="Calibri"/>
            </a:endParaRPr>
          </a:p>
        </p:txBody>
      </p:sp>
      <p:sp>
        <p:nvSpPr>
          <p:cNvPr id="456" name="Google Shape;456;p19" descr="Screenshot of map interface, GLOBE Visualization System.From drop down menu, select “Water temperature”"/>
          <p:cNvSpPr txBox="1"/>
          <p:nvPr/>
        </p:nvSpPr>
        <p:spPr>
          <a:xfrm>
            <a:off x="1397294" y="1140518"/>
            <a:ext cx="7270751" cy="15234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72"/>
                </a:solidFill>
                <a:latin typeface="Calibri"/>
                <a:ea typeface="Calibri"/>
                <a:cs typeface="Calibri"/>
                <a:sym typeface="Calibri"/>
              </a:rPr>
              <a:t>Visualize and Retrieve Water Temperature Data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GLOBE provides the ability to view and interact with data measured across the world. Select our</a:t>
            </a:r>
            <a:r>
              <a:rPr lang="en-US" sz="1600" b="0"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a:t>
            </a:r>
            <a:r>
              <a:rPr lang="en-US" sz="1600" b="1"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visualization tool</a:t>
            </a:r>
            <a:r>
              <a:rPr lang="en-US" sz="1600" b="1" i="0" u="none" strike="noStrike" cap="none" dirty="0">
                <a:solidFill>
                  <a:schemeClr val="dk1"/>
                </a:solidFill>
                <a:latin typeface="Calibri"/>
                <a:ea typeface="Calibri"/>
                <a:cs typeface="Calibri"/>
                <a:sym typeface="Calibri"/>
              </a:rPr>
              <a:t> </a:t>
            </a:r>
            <a:r>
              <a:rPr lang="en-US" sz="1600" b="0" i="0" u="none" strike="noStrike" cap="none" dirty="0">
                <a:solidFill>
                  <a:schemeClr val="dk1"/>
                </a:solidFill>
                <a:latin typeface="Calibri"/>
                <a:ea typeface="Calibri"/>
                <a:cs typeface="Calibri"/>
                <a:sym typeface="Calibri"/>
              </a:rPr>
              <a:t>to map, graph, filter and export water temperature data that have been measured across GLOBE protocols since 1995. Here are screenshots  steps you will use when you use the visualization tool: </a:t>
            </a:r>
            <a:endParaRPr sz="1800" b="1" i="0" u="none" strike="noStrike" cap="none" dirty="0">
              <a:solidFill>
                <a:schemeClr val="dk2"/>
              </a:solidFill>
              <a:latin typeface="Calibri"/>
              <a:ea typeface="Calibri"/>
              <a:cs typeface="Calibri"/>
              <a:sym typeface="Calibri"/>
            </a:endParaRPr>
          </a:p>
        </p:txBody>
      </p:sp>
      <p:sp>
        <p:nvSpPr>
          <p:cNvPr id="458" name="Google Shape;458;p19"/>
          <p:cNvSpPr txBox="1"/>
          <p:nvPr/>
        </p:nvSpPr>
        <p:spPr>
          <a:xfrm>
            <a:off x="6953730" y="4279839"/>
            <a:ext cx="1705553"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b="1" i="0" u="none" strike="noStrike" cap="none" dirty="0">
                <a:solidFill>
                  <a:schemeClr val="dk1"/>
                </a:solidFill>
                <a:latin typeface="Calibri"/>
                <a:ea typeface="Calibri"/>
                <a:cs typeface="Calibri"/>
                <a:sym typeface="Calibri"/>
              </a:rPr>
              <a:t>Select water temperature from drop down menu, click “Submit”</a:t>
            </a:r>
            <a:endParaRPr b="1" i="0" u="none" strike="noStrike" cap="none" dirty="0">
              <a:solidFill>
                <a:schemeClr val="dk1"/>
              </a:solidFill>
              <a:latin typeface="Calibri"/>
              <a:ea typeface="Calibri"/>
              <a:cs typeface="Calibri"/>
              <a:sym typeface="Calibri"/>
            </a:endParaRPr>
          </a:p>
        </p:txBody>
      </p:sp>
      <p:cxnSp>
        <p:nvCxnSpPr>
          <p:cNvPr id="459" name="Google Shape;459;p19"/>
          <p:cNvCxnSpPr>
            <a:cxnSpLocks/>
            <a:stCxn id="458" idx="1"/>
          </p:cNvCxnSpPr>
          <p:nvPr/>
        </p:nvCxnSpPr>
        <p:spPr>
          <a:xfrm flipH="1">
            <a:off x="3186260" y="4756873"/>
            <a:ext cx="3767470" cy="97931"/>
          </a:xfrm>
          <a:prstGeom prst="straightConnector1">
            <a:avLst/>
          </a:prstGeom>
          <a:noFill/>
          <a:ln w="25400" cap="flat" cmpd="sng">
            <a:solidFill>
              <a:srgbClr val="000000"/>
            </a:solidFill>
            <a:prstDash val="solid"/>
            <a:round/>
            <a:headEnd type="none" w="sm" len="sm"/>
            <a:tailEnd type="stealth" w="med" len="med"/>
          </a:ln>
          <a:effectLst>
            <a:outerShdw blurRad="40000" dist="20000" dir="5400000" rotWithShape="0">
              <a:srgbClr val="000000">
                <a:alpha val="37254"/>
              </a:srgbClr>
            </a:outerShdw>
          </a:effectLst>
        </p:spPr>
      </p:cxnSp>
      <p:sp>
        <p:nvSpPr>
          <p:cNvPr id="2" name="Google Shape;520;p26">
            <a:extLst>
              <a:ext uri="{FF2B5EF4-FFF2-40B4-BE49-F238E27FC236}">
                <a16:creationId xmlns:a16="http://schemas.microsoft.com/office/drawing/2014/main" id="{4E5B1E98-A497-B25D-D32F-F3F992034538}"/>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29</a:t>
            </a:fld>
            <a:endParaRPr sz="1200">
              <a:solidFill>
                <a:srgbClr val="888888"/>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
          <p:cNvSpPr txBox="1"/>
          <p:nvPr/>
        </p:nvSpPr>
        <p:spPr>
          <a:xfrm>
            <a:off x="1265988" y="1077322"/>
            <a:ext cx="751817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72"/>
                </a:solidFill>
                <a:latin typeface="Calibri"/>
                <a:ea typeface="Calibri"/>
                <a:cs typeface="Calibri"/>
                <a:sym typeface="Calibri"/>
              </a:rPr>
              <a:t>The Hydrosphere</a:t>
            </a:r>
            <a:endParaRPr sz="2000" b="0" i="0" u="none" strike="noStrike" cap="none">
              <a:solidFill>
                <a:schemeClr val="dk1"/>
              </a:solidFill>
              <a:latin typeface="Calibri"/>
              <a:ea typeface="Calibri"/>
              <a:cs typeface="Calibri"/>
              <a:sym typeface="Calibri"/>
            </a:endParaRPr>
          </a:p>
        </p:txBody>
      </p:sp>
      <p:sp>
        <p:nvSpPr>
          <p:cNvPr id="241" name="Google Shape;241;p3"/>
          <p:cNvSpPr txBox="1"/>
          <p:nvPr/>
        </p:nvSpPr>
        <p:spPr>
          <a:xfrm>
            <a:off x="1315137" y="1477432"/>
            <a:ext cx="3955363" cy="526298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The hydrosphere is the part of the Earth system that includes water, ice and water vapor. Water participates in many important natural chemical reactions and is a good solvent. Changing any part of the Earth system, such as the amount or type of vegetation in a region or from natural land cover to an impervious one, can affect the rest of the system. Rain and snow capture aerosols from the air. Acidic water slowly dissolves rocks, placing dissolved solids in water. Dissolved or suspended impurities determine water's chemical composition.</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Current measurement programs in many areas of the world cover only a few water bodies a few times during the year. GLOBE Hydrosphere protocols will allow you to collect valuable data to help fill these gaps and improve our understanding of Earth's natural waters.</a:t>
            </a:r>
            <a:endParaRPr sz="1600" b="0" i="0" u="none" strike="noStrike" cap="none">
              <a:solidFill>
                <a:schemeClr val="dk1"/>
              </a:solidFill>
              <a:latin typeface="Calibri"/>
              <a:ea typeface="Calibri"/>
              <a:cs typeface="Calibri"/>
              <a:sym typeface="Calibri"/>
            </a:endParaRPr>
          </a:p>
        </p:txBody>
      </p:sp>
      <p:pic>
        <p:nvPicPr>
          <p:cNvPr id="242" name="Google Shape;242;p3" descr="Earth system diagram: Energy flows and matter cycles through the Earth's biosphere, hydrosphere, atmosphere and pedosphere (soil). The cycles are powered by the Sun's energy. "/>
          <p:cNvPicPr preferRelativeResize="0"/>
          <p:nvPr/>
        </p:nvPicPr>
        <p:blipFill rotWithShape="1">
          <a:blip r:embed="rId3">
            <a:alphaModFix/>
          </a:blip>
          <a:srcRect/>
          <a:stretch/>
        </p:blipFill>
        <p:spPr>
          <a:xfrm>
            <a:off x="5270500" y="1477432"/>
            <a:ext cx="3801354" cy="3616717"/>
          </a:xfrm>
          <a:prstGeom prst="rect">
            <a:avLst/>
          </a:prstGeom>
          <a:noFill/>
          <a:ln>
            <a:noFill/>
          </a:ln>
        </p:spPr>
      </p:pic>
      <p:sp>
        <p:nvSpPr>
          <p:cNvPr id="243" name="Google Shape;243;p3"/>
          <p:cNvSpPr txBox="1"/>
          <p:nvPr/>
        </p:nvSpPr>
        <p:spPr>
          <a:xfrm>
            <a:off x="5702301" y="5094149"/>
            <a:ext cx="274743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The Earth System: Energy flows and matter cycles. </a:t>
            </a:r>
            <a:endParaRPr sz="1400" b="0" i="1" u="none" strike="noStrike" cap="none">
              <a:solidFill>
                <a:schemeClr val="dk1"/>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2F8A5714-2010-6DEF-865A-C09720D9B5C4}"/>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a:t>
            </a:fld>
            <a:endParaRPr sz="1200">
              <a:solidFill>
                <a:srgbClr val="888888"/>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20"/>
          <p:cNvSpPr txBox="1"/>
          <p:nvPr/>
        </p:nvSpPr>
        <p:spPr>
          <a:xfrm>
            <a:off x="1329180" y="1140518"/>
            <a:ext cx="7258640" cy="10617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72"/>
                </a:solidFill>
                <a:latin typeface="Calibri"/>
                <a:ea typeface="Calibri"/>
                <a:cs typeface="Calibri"/>
                <a:sym typeface="Calibri"/>
              </a:rPr>
              <a:t>Visualize and Retrieve Water Temperature Data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Select the date for which you need water temperature data,  add layer and you can see where data are available. </a:t>
            </a:r>
            <a:r>
              <a:rPr lang="en-US" sz="1800" b="1" i="0" u="none" strike="noStrike" cap="none" dirty="0">
                <a:solidFill>
                  <a:schemeClr val="dk2"/>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pic>
        <p:nvPicPr>
          <p:cNvPr id="5" name="Picture 4" descr="Screenshot of map interface, GLOBE Visualization System. Clicking on a location will open to a map note providing Water Temperature data for that location and time. Follow instructions in the tutorial to download data as a .csv file for analysis. ">
            <a:extLst>
              <a:ext uri="{FF2B5EF4-FFF2-40B4-BE49-F238E27FC236}">
                <a16:creationId xmlns:a16="http://schemas.microsoft.com/office/drawing/2014/main" id="{1832BDB5-47F3-AD0D-5549-6D66ABD06DBE}"/>
              </a:ext>
            </a:extLst>
          </p:cNvPr>
          <p:cNvPicPr>
            <a:picLocks noChangeAspect="1"/>
          </p:cNvPicPr>
          <p:nvPr/>
        </p:nvPicPr>
        <p:blipFill>
          <a:blip r:embed="rId3"/>
          <a:srcRect/>
          <a:stretch/>
        </p:blipFill>
        <p:spPr>
          <a:xfrm>
            <a:off x="1399141" y="2469955"/>
            <a:ext cx="5378728" cy="3897205"/>
          </a:xfrm>
          <a:prstGeom prst="rect">
            <a:avLst/>
          </a:prstGeom>
        </p:spPr>
      </p:pic>
      <p:sp>
        <p:nvSpPr>
          <p:cNvPr id="6" name="TextBox 5">
            <a:extLst>
              <a:ext uri="{FF2B5EF4-FFF2-40B4-BE49-F238E27FC236}">
                <a16:creationId xmlns:a16="http://schemas.microsoft.com/office/drawing/2014/main" id="{C4E9FAEF-D32E-8AE0-99F2-8AE583546D2E}"/>
              </a:ext>
            </a:extLst>
          </p:cNvPr>
          <p:cNvSpPr txBox="1"/>
          <p:nvPr/>
        </p:nvSpPr>
        <p:spPr>
          <a:xfrm>
            <a:off x="6947555" y="3604240"/>
            <a:ext cx="2032215" cy="1169551"/>
          </a:xfrm>
          <a:prstGeom prst="rect">
            <a:avLst/>
          </a:prstGeom>
          <a:noFill/>
        </p:spPr>
        <p:txBody>
          <a:bodyPr wrap="square" rtlCol="0">
            <a:spAutoFit/>
          </a:bodyPr>
          <a:lstStyle/>
          <a:p>
            <a:r>
              <a:rPr lang="en-US" b="1" dirty="0"/>
              <a:t>Locations where water temperature data are available for the dates you selected.</a:t>
            </a:r>
          </a:p>
        </p:txBody>
      </p:sp>
      <p:cxnSp>
        <p:nvCxnSpPr>
          <p:cNvPr id="8" name="Straight Arrow Connector 7">
            <a:extLst>
              <a:ext uri="{FF2B5EF4-FFF2-40B4-BE49-F238E27FC236}">
                <a16:creationId xmlns:a16="http://schemas.microsoft.com/office/drawing/2014/main" id="{CEAE3992-601F-8D51-C0CF-8DC1F8E10559}"/>
              </a:ext>
            </a:extLst>
          </p:cNvPr>
          <p:cNvCxnSpPr>
            <a:cxnSpLocks/>
            <a:stCxn id="6" idx="1"/>
          </p:cNvCxnSpPr>
          <p:nvPr/>
        </p:nvCxnSpPr>
        <p:spPr>
          <a:xfrm flipH="1">
            <a:off x="4911365" y="4189016"/>
            <a:ext cx="2036190" cy="813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05F48C3F-0578-7001-B719-3BC650947F3C}"/>
              </a:ext>
            </a:extLst>
          </p:cNvPr>
          <p:cNvCxnSpPr/>
          <p:nvPr/>
        </p:nvCxnSpPr>
        <p:spPr>
          <a:xfrm>
            <a:off x="4035399" y="2007909"/>
            <a:ext cx="0" cy="3959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Google Shape;520;p26">
            <a:extLst>
              <a:ext uri="{FF2B5EF4-FFF2-40B4-BE49-F238E27FC236}">
                <a16:creationId xmlns:a16="http://schemas.microsoft.com/office/drawing/2014/main" id="{BAB6BF98-6AB8-C2D8-2444-9A6691AD9056}"/>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30</a:t>
            </a:fld>
            <a:endParaRPr sz="1200">
              <a:solidFill>
                <a:srgbClr val="888888"/>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6" name="Google Shape;476;p21"/>
          <p:cNvSpPr txBox="1"/>
          <p:nvPr/>
        </p:nvSpPr>
        <p:spPr>
          <a:xfrm>
            <a:off x="1397294" y="1140518"/>
            <a:ext cx="7270751" cy="10310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72"/>
                </a:solidFill>
                <a:latin typeface="Calibri"/>
                <a:ea typeface="Calibri"/>
                <a:cs typeface="Calibri"/>
                <a:sym typeface="Calibri"/>
              </a:rPr>
              <a:t>Visualize and Retrieve Water Temperature Data</a:t>
            </a:r>
            <a:endParaRPr sz="2400" b="1" i="0" u="none" strike="noStrike" cap="none" dirty="0">
              <a:solidFill>
                <a:srgbClr val="000072"/>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1600"/>
              <a:buFont typeface="Arial"/>
              <a:buNone/>
            </a:pPr>
            <a:r>
              <a:rPr lang="en-US" sz="1600" b="0" i="0" u="none" strike="noStrike" cap="none" dirty="0">
                <a:solidFill>
                  <a:schemeClr val="dk1"/>
                </a:solidFill>
                <a:latin typeface="Calibri"/>
                <a:ea typeface="Calibri"/>
                <a:cs typeface="Calibri"/>
                <a:sym typeface="Calibri"/>
              </a:rPr>
              <a:t>Select the sampling site for which you need  water temperature data,  and a box will open with data summary for that site. </a:t>
            </a:r>
            <a:endParaRPr sz="1800" b="0" i="0" u="none" strike="noStrike" cap="none" dirty="0">
              <a:solidFill>
                <a:schemeClr val="dk1"/>
              </a:solidFill>
              <a:latin typeface="Calibri"/>
              <a:ea typeface="Calibri"/>
              <a:cs typeface="Calibri"/>
              <a:sym typeface="Calibri"/>
            </a:endParaRPr>
          </a:p>
        </p:txBody>
      </p:sp>
      <p:sp>
        <p:nvSpPr>
          <p:cNvPr id="477" name="Google Shape;477;p21"/>
          <p:cNvSpPr txBox="1"/>
          <p:nvPr/>
        </p:nvSpPr>
        <p:spPr>
          <a:xfrm>
            <a:off x="7437748" y="4504238"/>
            <a:ext cx="1571133" cy="16003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Calibri"/>
                <a:ea typeface="Calibri"/>
                <a:cs typeface="Calibri"/>
                <a:sym typeface="Calibri"/>
              </a:rPr>
              <a:t>Clicking on a location will open to a map note providing water temperature data for that location and time.  </a:t>
            </a:r>
            <a:endParaRPr sz="1400" b="1" i="0" u="none" strike="noStrike" cap="none" dirty="0">
              <a:solidFill>
                <a:schemeClr val="dk1"/>
              </a:solidFill>
              <a:latin typeface="Calibri"/>
              <a:ea typeface="Calibri"/>
              <a:cs typeface="Calibri"/>
              <a:sym typeface="Calibri"/>
            </a:endParaRPr>
          </a:p>
        </p:txBody>
      </p:sp>
      <p:pic>
        <p:nvPicPr>
          <p:cNvPr id="3" name="Picture 2" descr="Screenshot of map interface, GLOBE Visualization System. Clicking on a location will open to a map note providing Water Temperature data for that location and time. Follow instructions in the tutorial to download data as a .csv file for analysis. ">
            <a:extLst>
              <a:ext uri="{FF2B5EF4-FFF2-40B4-BE49-F238E27FC236}">
                <a16:creationId xmlns:a16="http://schemas.microsoft.com/office/drawing/2014/main" id="{CDBF47D2-E7A1-5F5C-990C-01A6ED77B3CD}"/>
              </a:ext>
            </a:extLst>
          </p:cNvPr>
          <p:cNvPicPr>
            <a:picLocks noChangeAspect="1"/>
          </p:cNvPicPr>
          <p:nvPr/>
        </p:nvPicPr>
        <p:blipFill>
          <a:blip r:embed="rId3"/>
          <a:stretch>
            <a:fillRect/>
          </a:stretch>
        </p:blipFill>
        <p:spPr>
          <a:xfrm>
            <a:off x="1466918" y="2171529"/>
            <a:ext cx="5801148" cy="4212551"/>
          </a:xfrm>
          <a:prstGeom prst="rect">
            <a:avLst/>
          </a:prstGeom>
        </p:spPr>
      </p:pic>
      <p:cxnSp>
        <p:nvCxnSpPr>
          <p:cNvPr id="5" name="Straight Arrow Connector 4">
            <a:extLst>
              <a:ext uri="{FF2B5EF4-FFF2-40B4-BE49-F238E27FC236}">
                <a16:creationId xmlns:a16="http://schemas.microsoft.com/office/drawing/2014/main" id="{5B91C49E-7632-C614-EA03-8289459FFF50}"/>
              </a:ext>
            </a:extLst>
          </p:cNvPr>
          <p:cNvCxnSpPr>
            <a:stCxn id="477" idx="1"/>
          </p:cNvCxnSpPr>
          <p:nvPr/>
        </p:nvCxnSpPr>
        <p:spPr>
          <a:xfrm flipH="1" flipV="1">
            <a:off x="4367492" y="4675695"/>
            <a:ext cx="3070256" cy="6287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Google Shape;520;p26">
            <a:extLst>
              <a:ext uri="{FF2B5EF4-FFF2-40B4-BE49-F238E27FC236}">
                <a16:creationId xmlns:a16="http://schemas.microsoft.com/office/drawing/2014/main" id="{76A4D9DA-6F32-BD6A-51B0-0C6533E02F89}"/>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31</a:t>
            </a:fld>
            <a:endParaRPr sz="1200">
              <a:solidFill>
                <a:srgbClr val="888888"/>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22"/>
          <p:cNvSpPr/>
          <p:nvPr/>
        </p:nvSpPr>
        <p:spPr>
          <a:xfrm>
            <a:off x="1326444" y="1115495"/>
            <a:ext cx="7253111" cy="56938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90"/>
                </a:solidFill>
                <a:latin typeface="Calibri"/>
                <a:ea typeface="Calibri"/>
                <a:cs typeface="Calibri"/>
                <a:sym typeface="Calibri"/>
              </a:rPr>
              <a:t>Review questions to help you prepare to conduct the water temperature protocol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Which measurement should you take first, if you are conducting water protocols:  dissolved oxygen,  pH, or temperature?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Do you read the water temperature measurement when the probe or thermometer is in the water, or held just above the water surface?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What step must be conducted on the instruments before the water temperature measurement is made?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All  three replicate measurements should be within  ___˚ C of the average.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Water has a (higher/lower)  heat capacity than air, so it heats and cools more (slowly/quickly).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Warmer water tends to have higher/lower concentrations of dissolved oxygen.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Where would you get the most representative water temperature sample: from a still area of the water, from rapids, or from a riffle?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1" i="0" u="none" strike="noStrike" cap="none">
                <a:solidFill>
                  <a:schemeClr val="dk1"/>
                </a:solidFill>
                <a:latin typeface="Calibri"/>
                <a:ea typeface="Calibri"/>
                <a:cs typeface="Calibri"/>
                <a:sym typeface="Calibri"/>
              </a:rPr>
              <a:t>What are the safety precautions you should take when doing any of the hydrology protocols?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pic>
        <p:nvPicPr>
          <p:cNvPr id="484" name="Google Shape;484;p22" descr="1_PPT_HydroGenericWaterscapeEverglades_Lo.jpg"/>
          <p:cNvPicPr preferRelativeResize="0"/>
          <p:nvPr/>
        </p:nvPicPr>
        <p:blipFill rotWithShape="1">
          <a:blip r:embed="rId3">
            <a:alphaModFix amt="19000"/>
          </a:blip>
          <a:srcRect/>
          <a:stretch/>
        </p:blipFill>
        <p:spPr>
          <a:xfrm>
            <a:off x="1199391" y="1703294"/>
            <a:ext cx="7918416" cy="5154706"/>
          </a:xfrm>
          <a:prstGeom prst="rect">
            <a:avLst/>
          </a:prstGeom>
          <a:noFill/>
          <a:ln>
            <a:noFill/>
          </a:ln>
        </p:spPr>
      </p:pic>
      <p:sp>
        <p:nvSpPr>
          <p:cNvPr id="2" name="Google Shape;520;p26">
            <a:extLst>
              <a:ext uri="{FF2B5EF4-FFF2-40B4-BE49-F238E27FC236}">
                <a16:creationId xmlns:a16="http://schemas.microsoft.com/office/drawing/2014/main" id="{9C261849-3092-5F65-F1A7-2D499E544BAB}"/>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32</a:t>
            </a:fld>
            <a:endParaRPr sz="1200">
              <a:solidFill>
                <a:srgbClr val="888888"/>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23"/>
          <p:cNvSpPr txBox="1"/>
          <p:nvPr/>
        </p:nvSpPr>
        <p:spPr>
          <a:xfrm>
            <a:off x="1503810" y="1413065"/>
            <a:ext cx="7001071"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You have now completed the slide stack. If you are ready to take the quiz, sign on and take the quiz corresponding to </a:t>
            </a:r>
            <a:r>
              <a:rPr lang="en-US" sz="2400" b="1" i="0" u="none" strike="noStrike" cap="none">
                <a:solidFill>
                  <a:srgbClr val="000072"/>
                </a:solidFill>
                <a:latin typeface="Calibri"/>
                <a:ea typeface="Calibri"/>
                <a:cs typeface="Calibri"/>
                <a:sym typeface="Calibri"/>
              </a:rPr>
              <a:t>Water Temperature Protocol</a:t>
            </a:r>
            <a:r>
              <a:rPr lang="en-US" sz="2400" b="1" i="0" u="none" strike="noStrike" cap="none">
                <a:solidFill>
                  <a:srgbClr val="055000"/>
                </a:solidFill>
                <a:latin typeface="Calibri"/>
                <a:ea typeface="Calibri"/>
                <a:cs typeface="Calibri"/>
                <a:sym typeface="Calibri"/>
              </a:rPr>
              <a:t>.</a:t>
            </a:r>
            <a:endParaRPr sz="2400" b="1" i="0" u="none" strike="noStrike" cap="none">
              <a:solidFill>
                <a:srgbClr val="055000"/>
              </a:solidFill>
              <a:latin typeface="Calibri"/>
              <a:ea typeface="Calibri"/>
              <a:cs typeface="Calibri"/>
              <a:sym typeface="Calibri"/>
            </a:endParaRPr>
          </a:p>
          <a:p>
            <a:pPr marL="342900" marR="0" lvl="0" indent="-190500" algn="l" rtl="0">
              <a:lnSpc>
                <a:spcPct val="100000"/>
              </a:lnSpc>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48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You can also review the slide stack, post questions on the discussion board, or look at the FAQs on the next page. </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48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When you pass the quiz, you are ready to </a:t>
            </a:r>
            <a:r>
              <a:rPr lang="en-US" sz="2400" b="1" i="0" u="none" strike="noStrike" cap="none">
                <a:solidFill>
                  <a:srgbClr val="000072"/>
                </a:solidFill>
                <a:latin typeface="Calibri"/>
                <a:ea typeface="Calibri"/>
                <a:cs typeface="Calibri"/>
                <a:sym typeface="Calibri"/>
              </a:rPr>
              <a:t>Water Temperature Protocol </a:t>
            </a:r>
            <a:r>
              <a:rPr lang="en-US" sz="2400" b="0" i="0" u="none" strike="noStrike" cap="none">
                <a:solidFill>
                  <a:srgbClr val="000000"/>
                </a:solidFill>
                <a:latin typeface="Calibri"/>
                <a:ea typeface="Calibri"/>
                <a:cs typeface="Calibri"/>
                <a:sym typeface="Calibri"/>
              </a:rPr>
              <a:t>measurements! </a:t>
            </a:r>
            <a:endParaRPr sz="1400" b="0" i="0" u="none" strike="noStrike" cap="none">
              <a:solidFill>
                <a:srgbClr val="000000"/>
              </a:solidFill>
              <a:latin typeface="Arial"/>
              <a:ea typeface="Arial"/>
              <a:cs typeface="Arial"/>
              <a:sym typeface="Arial"/>
            </a:endParaRPr>
          </a:p>
          <a:p>
            <a:pPr marL="342900" marR="0" lvl="0" indent="-1397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A008F74A-AA2E-4A72-36EF-9114694F61BC}"/>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33</a:t>
            </a:fld>
            <a:endParaRPr sz="1200">
              <a:solidFill>
                <a:srgbClr val="888888"/>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grpSp>
        <p:nvGrpSpPr>
          <p:cNvPr id="494" name="Google Shape;494;p24"/>
          <p:cNvGrpSpPr/>
          <p:nvPr/>
        </p:nvGrpSpPr>
        <p:grpSpPr>
          <a:xfrm>
            <a:off x="7913124" y="102610"/>
            <a:ext cx="1103962" cy="873141"/>
            <a:chOff x="1375335" y="3781280"/>
            <a:chExt cx="1103962" cy="873141"/>
          </a:xfrm>
        </p:grpSpPr>
        <p:sp>
          <p:nvSpPr>
            <p:cNvPr id="495" name="Google Shape;495;p24"/>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6" name="Google Shape;496;p24"/>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Additional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INFO</a:t>
              </a:r>
              <a:endParaRPr sz="1400" b="0" i="0" u="none" strike="noStrike" cap="none">
                <a:solidFill>
                  <a:srgbClr val="000000"/>
                </a:solidFill>
                <a:latin typeface="Arial"/>
                <a:ea typeface="Arial"/>
                <a:cs typeface="Arial"/>
                <a:sym typeface="Arial"/>
              </a:endParaRPr>
            </a:p>
          </p:txBody>
        </p:sp>
      </p:grpSp>
      <p:sp>
        <p:nvSpPr>
          <p:cNvPr id="497" name="Google Shape;497;p24"/>
          <p:cNvSpPr/>
          <p:nvPr/>
        </p:nvSpPr>
        <p:spPr>
          <a:xfrm>
            <a:off x="3" y="1079021"/>
            <a:ext cx="1153580" cy="56323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transparency?</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transparency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Entering data on GLOBE Website.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resources</a:t>
            </a:r>
            <a:endParaRPr sz="1200" b="1" i="0" u="none" strike="noStrike" cap="none">
              <a:solidFill>
                <a:srgbClr val="000072"/>
              </a:solidFill>
              <a:latin typeface="Calibri"/>
              <a:ea typeface="Calibri"/>
              <a:cs typeface="Calibri"/>
              <a:sym typeface="Calibri"/>
            </a:endParaRPr>
          </a:p>
        </p:txBody>
      </p:sp>
      <p:sp>
        <p:nvSpPr>
          <p:cNvPr id="498" name="Google Shape;498;p24"/>
          <p:cNvSpPr/>
          <p:nvPr/>
        </p:nvSpPr>
        <p:spPr>
          <a:xfrm>
            <a:off x="1285498" y="1092652"/>
            <a:ext cx="7199518"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90"/>
                </a:solidFill>
                <a:latin typeface="Calibri"/>
                <a:ea typeface="Calibri"/>
                <a:cs typeface="Calibri"/>
                <a:sym typeface="Calibri"/>
              </a:rPr>
              <a:t>FAQ:  Frequently Asked Question</a:t>
            </a:r>
            <a:r>
              <a:rPr lang="en-US" sz="2000" b="1" i="0" u="none" strike="noStrike" cap="none">
                <a:solidFill>
                  <a:srgbClr val="000090"/>
                </a:solidFill>
                <a:latin typeface="Calibri"/>
                <a:ea typeface="Calibri"/>
                <a:cs typeface="Calibri"/>
                <a:sym typeface="Calibri"/>
              </a:rPr>
              <a:t>s</a:t>
            </a:r>
            <a:endParaRPr sz="2000" b="1" i="0" u="none" strike="noStrike" cap="none">
              <a:solidFill>
                <a:srgbClr val="00009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9" name="Google Shape;499;p24"/>
          <p:cNvSpPr txBox="1"/>
          <p:nvPr/>
        </p:nvSpPr>
        <p:spPr>
          <a:xfrm>
            <a:off x="1285498" y="1641055"/>
            <a:ext cx="7316254" cy="2862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I noticed on the GLOBE Web site that some schools were reporting water temperatures below 0.0˚ C. Is this possible?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Yes. Distilled water will freeze at 0.0˚ C, but adding dissolved particles in the water may lower the freezing point.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Calibri"/>
                <a:ea typeface="Calibri"/>
                <a:cs typeface="Calibri"/>
                <a:sym typeface="Calibri"/>
              </a:rPr>
              <a:t>Why is the water temperature sometimes colder and sometimes warmer than the air temperature?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 </a:t>
            </a:r>
            <a:r>
              <a:rPr lang="en-US" sz="1800" b="0" i="0" u="none" strike="noStrike" cap="none">
                <a:solidFill>
                  <a:schemeClr val="dk1"/>
                </a:solidFill>
                <a:latin typeface="Calibri"/>
                <a:ea typeface="Calibri"/>
                <a:cs typeface="Calibri"/>
                <a:sym typeface="Calibri"/>
              </a:rPr>
              <a:t>Water has a higher </a:t>
            </a:r>
            <a:r>
              <a:rPr lang="en-US" sz="1800" b="0" i="1" u="none" strike="noStrike" cap="none">
                <a:solidFill>
                  <a:schemeClr val="dk1"/>
                </a:solidFill>
                <a:latin typeface="Calibri"/>
                <a:ea typeface="Calibri"/>
                <a:cs typeface="Calibri"/>
                <a:sym typeface="Calibri"/>
              </a:rPr>
              <a:t>specific heat than </a:t>
            </a:r>
            <a:r>
              <a:rPr lang="en-US" sz="1800" b="0" i="0" u="none" strike="noStrike" cap="none">
                <a:solidFill>
                  <a:schemeClr val="dk1"/>
                </a:solidFill>
                <a:latin typeface="Calibri"/>
                <a:ea typeface="Calibri"/>
                <a:cs typeface="Calibri"/>
                <a:sym typeface="Calibri"/>
              </a:rPr>
              <a:t>air. This means it takes water longer to heat up and longer to cool down than it does air. As a result, air responds much more quickly than water to changes in temperature.</a:t>
            </a:r>
            <a:endParaRPr sz="1800" b="0" i="0" u="none" strike="noStrike" cap="none">
              <a:solidFill>
                <a:schemeClr val="dk1"/>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106752B2-3DB7-446A-B3BF-6B237BEE9AF4}"/>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34</a:t>
            </a:fld>
            <a:endParaRPr sz="1200">
              <a:solidFill>
                <a:srgbClr val="888888"/>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grpSp>
        <p:nvGrpSpPr>
          <p:cNvPr id="504" name="Google Shape;504;p25"/>
          <p:cNvGrpSpPr/>
          <p:nvPr/>
        </p:nvGrpSpPr>
        <p:grpSpPr>
          <a:xfrm>
            <a:off x="7913124" y="102610"/>
            <a:ext cx="1103962" cy="873141"/>
            <a:chOff x="1375335" y="3781280"/>
            <a:chExt cx="1103962" cy="873141"/>
          </a:xfrm>
        </p:grpSpPr>
        <p:sp>
          <p:nvSpPr>
            <p:cNvPr id="505" name="Google Shape;505;p25"/>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6" name="Google Shape;506;p25"/>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Additional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INFO</a:t>
              </a:r>
              <a:endParaRPr sz="1400" b="0" i="0" u="none" strike="noStrike" cap="none">
                <a:solidFill>
                  <a:srgbClr val="000000"/>
                </a:solidFill>
                <a:latin typeface="Arial"/>
                <a:ea typeface="Arial"/>
                <a:cs typeface="Arial"/>
                <a:sym typeface="Arial"/>
              </a:endParaRPr>
            </a:p>
          </p:txBody>
        </p:sp>
      </p:grpSp>
      <p:sp>
        <p:nvSpPr>
          <p:cNvPr id="507" name="Google Shape;507;p25"/>
          <p:cNvSpPr/>
          <p:nvPr/>
        </p:nvSpPr>
        <p:spPr>
          <a:xfrm>
            <a:off x="3" y="1079021"/>
            <a:ext cx="1153580" cy="56323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transparency?</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transparency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Entering data on GLOBE Website.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resources</a:t>
            </a:r>
            <a:endParaRPr sz="1200" b="1" i="0" u="none" strike="noStrike" cap="none">
              <a:solidFill>
                <a:srgbClr val="000072"/>
              </a:solidFill>
              <a:latin typeface="Calibri"/>
              <a:ea typeface="Calibri"/>
              <a:cs typeface="Calibri"/>
              <a:sym typeface="Calibri"/>
            </a:endParaRPr>
          </a:p>
        </p:txBody>
      </p:sp>
      <p:sp>
        <p:nvSpPr>
          <p:cNvPr id="508" name="Google Shape;508;p25"/>
          <p:cNvSpPr txBox="1"/>
          <p:nvPr/>
        </p:nvSpPr>
        <p:spPr>
          <a:xfrm>
            <a:off x="1360776" y="1171004"/>
            <a:ext cx="7174999" cy="27084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2"/>
                </a:solidFill>
                <a:latin typeface="Calibri"/>
                <a:ea typeface="Calibri"/>
                <a:cs typeface="Calibri"/>
                <a:sym typeface="Calibri"/>
              </a:rPr>
              <a:t>Questions for Further Investigation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How does a sudden change in air temperature affect water temperature?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Is the range of air temperature different in areas next to large water bodies as compared to areas away from water bodies?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How do water temperatures compare to air temperatures in the winter? In the summer?</a:t>
            </a:r>
            <a:endParaRPr sz="1800" b="0" i="0" u="none" strike="noStrike" cap="none">
              <a:solidFill>
                <a:schemeClr val="dk1"/>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473D455C-8035-D7E6-E423-B3A9C288FBC0}"/>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35</a:t>
            </a:fld>
            <a:endParaRPr sz="1200">
              <a:solidFill>
                <a:srgbClr val="888888"/>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grpSp>
        <p:nvGrpSpPr>
          <p:cNvPr id="513" name="Google Shape;513;p26"/>
          <p:cNvGrpSpPr/>
          <p:nvPr/>
        </p:nvGrpSpPr>
        <p:grpSpPr>
          <a:xfrm>
            <a:off x="7913124" y="102610"/>
            <a:ext cx="1103962" cy="873141"/>
            <a:chOff x="1375335" y="3781280"/>
            <a:chExt cx="1103962" cy="873141"/>
          </a:xfrm>
        </p:grpSpPr>
        <p:sp>
          <p:nvSpPr>
            <p:cNvPr id="514" name="Google Shape;514;p26"/>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5" name="Google Shape;515;p26"/>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Additional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INFO</a:t>
              </a:r>
              <a:endParaRPr sz="1400" b="0" i="0" u="none" strike="noStrike" cap="none">
                <a:solidFill>
                  <a:srgbClr val="000000"/>
                </a:solidFill>
                <a:latin typeface="Arial"/>
                <a:ea typeface="Arial"/>
                <a:cs typeface="Arial"/>
                <a:sym typeface="Arial"/>
              </a:endParaRPr>
            </a:p>
          </p:txBody>
        </p:sp>
      </p:grpSp>
      <p:sp>
        <p:nvSpPr>
          <p:cNvPr id="516" name="Google Shape;516;p26"/>
          <p:cNvSpPr/>
          <p:nvPr/>
        </p:nvSpPr>
        <p:spPr>
          <a:xfrm>
            <a:off x="3" y="1079021"/>
            <a:ext cx="1153580" cy="56323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A. What is water transparency?</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B. Why collect water transparency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C. How your measurements can help</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D. How to collect your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E. Entering data on GLOBE Website.</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F. Understand the data.</a:t>
            </a:r>
            <a:br>
              <a:rPr lang="en-US" sz="1200" b="1" i="0" u="none" strike="noStrike" cap="none">
                <a:solidFill>
                  <a:srgbClr val="8CB3E3"/>
                </a:solidFill>
                <a:latin typeface="Calibri"/>
                <a:ea typeface="Calibri"/>
                <a:cs typeface="Calibri"/>
                <a:sym typeface="Calibri"/>
              </a:rPr>
            </a:b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8CB3E3"/>
                </a:solidFill>
                <a:latin typeface="Calibri"/>
                <a:ea typeface="Calibri"/>
                <a:cs typeface="Calibri"/>
                <a:sym typeface="Calibri"/>
              </a:rPr>
              <a:t>G. Quiz yourself</a:t>
            </a: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8CB3E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H. Additional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72"/>
                </a:solidFill>
                <a:latin typeface="Calibri"/>
                <a:ea typeface="Calibri"/>
                <a:cs typeface="Calibri"/>
                <a:sym typeface="Calibri"/>
              </a:rPr>
              <a:t>resources</a:t>
            </a:r>
            <a:endParaRPr sz="1200" b="1" i="0" u="none" strike="noStrike" cap="none">
              <a:solidFill>
                <a:srgbClr val="000072"/>
              </a:solidFill>
              <a:latin typeface="Calibri"/>
              <a:ea typeface="Calibri"/>
              <a:cs typeface="Calibri"/>
              <a:sym typeface="Calibri"/>
            </a:endParaRPr>
          </a:p>
        </p:txBody>
      </p:sp>
      <p:sp>
        <p:nvSpPr>
          <p:cNvPr id="517" name="Google Shape;517;p26"/>
          <p:cNvSpPr txBox="1"/>
          <p:nvPr/>
        </p:nvSpPr>
        <p:spPr>
          <a:xfrm>
            <a:off x="1105728" y="717559"/>
            <a:ext cx="7886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2800" b="1">
                <a:solidFill>
                  <a:srgbClr val="000072"/>
                </a:solidFill>
                <a:latin typeface="Calibri"/>
                <a:ea typeface="Calibri"/>
                <a:cs typeface="Calibri"/>
                <a:sym typeface="Calibri"/>
              </a:rPr>
              <a:t>We want your Feedback!</a:t>
            </a:r>
            <a:endParaRPr sz="2800" b="1">
              <a:solidFill>
                <a:srgbClr val="000072"/>
              </a:solidFill>
              <a:latin typeface="Calibri"/>
              <a:ea typeface="Calibri"/>
              <a:cs typeface="Calibri"/>
              <a:sym typeface="Calibri"/>
            </a:endParaRPr>
          </a:p>
        </p:txBody>
      </p:sp>
      <p:sp>
        <p:nvSpPr>
          <p:cNvPr id="518" name="Google Shape;518;p26"/>
          <p:cNvSpPr txBox="1"/>
          <p:nvPr/>
        </p:nvSpPr>
        <p:spPr>
          <a:xfrm>
            <a:off x="1329205" y="1728540"/>
            <a:ext cx="7646400" cy="43512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None/>
            </a:pPr>
            <a:r>
              <a:rPr lang="en-US" sz="1800">
                <a:solidFill>
                  <a:srgbClr val="000000"/>
                </a:solidFill>
                <a:latin typeface="Calibri"/>
                <a:ea typeface="Calibri"/>
                <a:cs typeface="Calibri"/>
                <a:sym typeface="Calibri"/>
              </a:rPr>
              <a:t>Please provide us with feedback about this module. This is a community project and we welcome your comments, suggestions and edits! Please take a minute to comment here:  </a:t>
            </a:r>
            <a:r>
              <a:rPr lang="en-US" sz="18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Training@nasaglobe.org</a:t>
            </a:r>
            <a:endParaRPr sz="180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2800" b="1">
                <a:solidFill>
                  <a:srgbClr val="002060"/>
                </a:solidFill>
                <a:latin typeface="Calibri"/>
                <a:ea typeface="Calibri"/>
                <a:cs typeface="Calibri"/>
                <a:sym typeface="Calibri"/>
              </a:rPr>
              <a:t>Credits:</a:t>
            </a:r>
            <a:endParaRPr sz="180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a:solidFill>
                  <a:srgbClr val="000000"/>
                </a:solidFill>
                <a:latin typeface="Calibri"/>
                <a:ea typeface="Calibri"/>
                <a:cs typeface="Calibri"/>
                <a:sym typeface="Calibri"/>
              </a:rPr>
              <a:t>Slides:  </a:t>
            </a:r>
            <a:endParaRPr sz="1800">
              <a:solidFill>
                <a:srgbClr val="000000"/>
              </a:solidFill>
              <a:latin typeface="Calibri"/>
              <a:ea typeface="Calibri"/>
              <a:cs typeface="Calibri"/>
              <a:sym typeface="Calibri"/>
            </a:endParaRPr>
          </a:p>
          <a:p>
            <a:pPr marL="0" lvl="0" indent="0" algn="l" rtl="0">
              <a:spcBef>
                <a:spcPts val="1000"/>
              </a:spcBef>
              <a:spcAft>
                <a:spcPts val="0"/>
              </a:spcAft>
              <a:buNone/>
            </a:pPr>
            <a:r>
              <a:rPr lang="en-US" sz="1800">
                <a:solidFill>
                  <a:srgbClr val="000000"/>
                </a:solidFill>
                <a:latin typeface="Calibri"/>
                <a:ea typeface="Calibri"/>
                <a:cs typeface="Calibri"/>
                <a:sym typeface="Calibri"/>
              </a:rPr>
              <a:t>Russanne Low, Ph.D., University of Nebraska-Lincoln, USA </a:t>
            </a:r>
            <a:endParaRPr sz="1800">
              <a:solidFill>
                <a:srgbClr val="000000"/>
              </a:solidFill>
              <a:latin typeface="Calibri"/>
              <a:ea typeface="Calibri"/>
              <a:cs typeface="Calibri"/>
              <a:sym typeface="Calibri"/>
            </a:endParaRPr>
          </a:p>
          <a:p>
            <a:pPr marL="0" lvl="0" indent="0" algn="l" rtl="0">
              <a:spcBef>
                <a:spcPts val="1000"/>
              </a:spcBef>
              <a:spcAft>
                <a:spcPts val="0"/>
              </a:spcAft>
              <a:buNone/>
            </a:pPr>
            <a:r>
              <a:rPr lang="en-US" sz="1800">
                <a:solidFill>
                  <a:srgbClr val="000000"/>
                </a:solidFill>
                <a:latin typeface="Calibri"/>
                <a:ea typeface="Calibri"/>
                <a:cs typeface="Calibri"/>
                <a:sym typeface="Calibri"/>
              </a:rPr>
              <a:t>Rebecca Boger, Ph.D., Brooklyn College, NYC, USA</a:t>
            </a:r>
            <a:endParaRPr sz="180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a:solidFill>
                  <a:srgbClr val="000000"/>
                </a:solidFill>
                <a:latin typeface="Calibri"/>
                <a:ea typeface="Calibri"/>
                <a:cs typeface="Calibri"/>
                <a:sym typeface="Calibri"/>
              </a:rPr>
              <a:t>Photos: </a:t>
            </a:r>
            <a:r>
              <a:rPr lang="en-US" sz="1800">
                <a:solidFill>
                  <a:srgbClr val="000000"/>
                </a:solidFill>
                <a:latin typeface="Calibri"/>
                <a:ea typeface="Calibri"/>
                <a:cs typeface="Calibri"/>
                <a:sym typeface="Calibri"/>
              </a:rPr>
              <a:t>Russanne Low</a:t>
            </a:r>
            <a:endParaRPr sz="180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a:solidFill>
                  <a:srgbClr val="000000"/>
                </a:solidFill>
                <a:latin typeface="Calibri"/>
                <a:ea typeface="Calibri"/>
                <a:cs typeface="Calibri"/>
                <a:sym typeface="Calibri"/>
              </a:rPr>
              <a:t>Art: </a:t>
            </a:r>
            <a:r>
              <a:rPr lang="en-US" sz="1800">
                <a:solidFill>
                  <a:srgbClr val="000000"/>
                </a:solidFill>
                <a:latin typeface="Calibri"/>
                <a:ea typeface="Calibri"/>
                <a:cs typeface="Calibri"/>
                <a:sym typeface="Calibri"/>
              </a:rPr>
              <a:t>Jenn Glaser, </a:t>
            </a:r>
            <a:r>
              <a:rPr lang="en-US" sz="1800" i="1">
                <a:solidFill>
                  <a:srgbClr val="000000"/>
                </a:solidFill>
                <a:latin typeface="Calibri"/>
                <a:ea typeface="Calibri"/>
                <a:cs typeface="Calibri"/>
                <a:sym typeface="Calibri"/>
              </a:rPr>
              <a:t>ScribeArts</a:t>
            </a:r>
            <a:endParaRPr sz="1800" i="1">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a:solidFill>
                  <a:srgbClr val="000000"/>
                </a:solidFill>
                <a:latin typeface="Calibri"/>
                <a:ea typeface="Calibri"/>
                <a:cs typeface="Calibri"/>
                <a:sym typeface="Calibri"/>
              </a:rPr>
              <a:t>More Information:</a:t>
            </a:r>
            <a:endParaRPr sz="180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GLOBE Program</a:t>
            </a:r>
            <a:r>
              <a:rPr lang="en-US" sz="1800" b="1">
                <a:solidFill>
                  <a:srgbClr val="000000"/>
                </a:solidFill>
                <a:latin typeface="Calibri"/>
                <a:ea typeface="Calibri"/>
                <a:cs typeface="Calibri"/>
                <a:sym typeface="Calibri"/>
              </a:rPr>
              <a:t>, </a:t>
            </a:r>
            <a:r>
              <a:rPr lang="en-US" sz="1800" b="1" u="sng">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NASA Earth Science </a:t>
            </a:r>
            <a:endParaRPr sz="1800" b="1">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u="sng">
                <a:solidFill>
                  <a:srgbClr val="0563C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NASA Global Climate Change: Vital Signs of the Planet</a:t>
            </a:r>
            <a:endParaRPr sz="1800" b="1">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a:solidFill>
                  <a:srgbClr val="000000"/>
                </a:solidFill>
                <a:latin typeface="Calibri"/>
                <a:ea typeface="Calibri"/>
                <a:cs typeface="Calibri"/>
                <a:sym typeface="Calibri"/>
              </a:rPr>
              <a:t>The GLOBE Program is sponsored by these organizations: </a:t>
            </a:r>
            <a:endParaRPr sz="1800">
              <a:solidFill>
                <a:srgbClr val="000000"/>
              </a:solidFill>
              <a:latin typeface="Calibri"/>
              <a:ea typeface="Calibri"/>
              <a:cs typeface="Calibri"/>
              <a:sym typeface="Calibri"/>
            </a:endParaRPr>
          </a:p>
        </p:txBody>
      </p:sp>
      <p:pic>
        <p:nvPicPr>
          <p:cNvPr id="519" name="Google Shape;519;p26" descr="Logos for NASA, NOAA, NSF and the U.S. Department of State."/>
          <p:cNvPicPr preferRelativeResize="0"/>
          <p:nvPr/>
        </p:nvPicPr>
        <p:blipFill rotWithShape="1">
          <a:blip r:embed="rId7">
            <a:alphaModFix/>
          </a:blip>
          <a:srcRect/>
          <a:stretch/>
        </p:blipFill>
        <p:spPr>
          <a:xfrm>
            <a:off x="6562182" y="5402934"/>
            <a:ext cx="2505226" cy="524283"/>
          </a:xfrm>
          <a:prstGeom prst="rect">
            <a:avLst/>
          </a:prstGeom>
          <a:noFill/>
          <a:ln>
            <a:noFill/>
          </a:ln>
        </p:spPr>
      </p:pic>
      <p:sp>
        <p:nvSpPr>
          <p:cNvPr id="520" name="Google Shape;520;p26"/>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36</a:t>
            </a:fld>
            <a:endParaRPr sz="1200">
              <a:solidFill>
                <a:srgbClr val="888888"/>
              </a:solidFill>
              <a:latin typeface="Calibri"/>
              <a:ea typeface="Calibri"/>
              <a:cs typeface="Calibri"/>
              <a:sym typeface="Calibri"/>
            </a:endParaRPr>
          </a:p>
        </p:txBody>
      </p:sp>
      <p:sp>
        <p:nvSpPr>
          <p:cNvPr id="521" name="Google Shape;521;p26"/>
          <p:cNvSpPr txBox="1"/>
          <p:nvPr/>
        </p:nvSpPr>
        <p:spPr>
          <a:xfrm>
            <a:off x="1312382" y="5937850"/>
            <a:ext cx="7060656" cy="669575"/>
          </a:xfrm>
          <a:prstGeom prst="rect">
            <a:avLst/>
          </a:prstGeom>
          <a:noFill/>
          <a:ln>
            <a:noFill/>
          </a:ln>
        </p:spPr>
        <p:txBody>
          <a:bodyPr spcFirstLastPara="1" wrap="square" lIns="91425" tIns="91425" rIns="91425" bIns="91425" anchor="t" anchorCtr="0">
            <a:noAutofit/>
          </a:bodyPr>
          <a:lstStyle/>
          <a:p>
            <a:r>
              <a:rPr lang="en-US" sz="1200" b="1" dirty="0"/>
              <a:t>Version 11/18/25. Modified by GLOBE Implementation Office – Science, Training, Education, and Public Engagement. If you edit and modify this slide set for use for educational purposes, please note “modified by (and your name and date)" on this page. Thank you.</a:t>
            </a:r>
            <a:endParaRPr lang="en-US" sz="1200" dirty="0"/>
          </a:p>
          <a:p>
            <a:br>
              <a:rPr lang="en-US" sz="1200" dirty="0"/>
            </a:br>
            <a:endParaRPr sz="2800" dirty="0">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
          <p:cNvSpPr txBox="1"/>
          <p:nvPr/>
        </p:nvSpPr>
        <p:spPr>
          <a:xfrm>
            <a:off x="1286934" y="1066800"/>
            <a:ext cx="5334001" cy="12618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72"/>
                </a:solidFill>
                <a:latin typeface="Calibri"/>
                <a:ea typeface="Calibri"/>
                <a:cs typeface="Calibri"/>
                <a:sym typeface="Calibri"/>
              </a:rPr>
              <a:t>What is Water Temperature?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0" name="Google Shape;250;p4"/>
          <p:cNvSpPr txBox="1"/>
          <p:nvPr/>
        </p:nvSpPr>
        <p:spPr>
          <a:xfrm>
            <a:off x="1286934" y="1811866"/>
            <a:ext cx="4525184" cy="34163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 measurement of water temperature determines how hot or cold the water is.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It is sometimes called a </a:t>
            </a:r>
            <a:r>
              <a:rPr lang="en-US" sz="1800" b="1" i="0" u="none" strike="noStrike" cap="none">
                <a:solidFill>
                  <a:srgbClr val="000090"/>
                </a:solidFill>
                <a:latin typeface="Calibri"/>
                <a:ea typeface="Calibri"/>
                <a:cs typeface="Calibri"/>
                <a:sym typeface="Calibri"/>
              </a:rPr>
              <a:t>master variable </a:t>
            </a:r>
            <a:r>
              <a:rPr lang="en-US" sz="1800" b="0" i="0" u="none" strike="noStrike" cap="none">
                <a:solidFill>
                  <a:schemeClr val="dk1"/>
                </a:solidFill>
                <a:latin typeface="Calibri"/>
                <a:ea typeface="Calibri"/>
                <a:cs typeface="Calibri"/>
                <a:sym typeface="Calibri"/>
              </a:rPr>
              <a:t>because almost all properties of water, as well as chemical reactions taking place in it, are affected by it.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Sudden increases or decreases of water temperature are unusual. Water has a higher heat capacity (specific heat) than air, thus it heats and cools more slowly.</a:t>
            </a:r>
            <a:endParaRPr sz="1800" b="0" i="0" u="none" strike="noStrike" cap="none">
              <a:solidFill>
                <a:schemeClr val="dk1"/>
              </a:solidFill>
              <a:latin typeface="Calibri"/>
              <a:ea typeface="Calibri"/>
              <a:cs typeface="Calibri"/>
              <a:sym typeface="Calibri"/>
            </a:endParaRPr>
          </a:p>
        </p:txBody>
      </p:sp>
      <p:sp>
        <p:nvSpPr>
          <p:cNvPr id="251" name="Google Shape;251;p4" descr="List of GLOBE Hydrosphere Measurements. Hydrosphere Study Site, Water Temperature, Water Transparency, Conductivity, pH, Mosquito Larvae, Alkalinity, Dissolved Oxygen, Salinity, Nitrates, and Freshwater Macroinvertebrates. This is the water temperature protocol. "/>
          <p:cNvSpPr txBox="1"/>
          <p:nvPr/>
        </p:nvSpPr>
        <p:spPr>
          <a:xfrm>
            <a:off x="5988961" y="1028513"/>
            <a:ext cx="2916935" cy="5632310"/>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endParaRPr sz="1600" b="1" i="0" u="sng"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1" i="0" u="sng" strike="noStrike" cap="none">
                <a:solidFill>
                  <a:srgbClr val="000072"/>
                </a:solidFill>
                <a:latin typeface="Calibri"/>
                <a:ea typeface="Calibri"/>
                <a:cs typeface="Calibri"/>
                <a:sym typeface="Calibri"/>
              </a:rPr>
              <a:t>GLOBE Hydrosphere Measurements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Hydrosphere Study 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Water Temperature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Water Transparency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Conductivity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pH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Mosquito Larvae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Alkalinity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Dissolved  Oxygen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Salinity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Nitrates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7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72"/>
                </a:solidFill>
                <a:latin typeface="Calibri"/>
                <a:ea typeface="Calibri"/>
                <a:cs typeface="Calibri"/>
                <a:sym typeface="Calibri"/>
              </a:rPr>
              <a:t>Freshwater Macroinvertebrates</a:t>
            </a:r>
            <a:endParaRPr sz="1400" b="1" i="0" u="none" strike="noStrike" cap="none">
              <a:solidFill>
                <a:srgbClr val="000072"/>
              </a:solidFill>
              <a:latin typeface="Calibri"/>
              <a:ea typeface="Calibri"/>
              <a:cs typeface="Calibri"/>
              <a:sym typeface="Calibri"/>
            </a:endParaRPr>
          </a:p>
        </p:txBody>
      </p:sp>
      <p:sp>
        <p:nvSpPr>
          <p:cNvPr id="252" name="Google Shape;252;p4"/>
          <p:cNvSpPr/>
          <p:nvPr/>
        </p:nvSpPr>
        <p:spPr>
          <a:xfrm>
            <a:off x="6230768" y="2505269"/>
            <a:ext cx="2332121" cy="280381"/>
          </a:xfrm>
          <a:prstGeom prst="ellipse">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EBFA7C7A-2141-EC58-123C-01632656D417}"/>
              </a:ext>
            </a:extLst>
          </p:cNvPr>
          <p:cNvSpPr txBox="1"/>
          <p:nvPr/>
        </p:nvSpPr>
        <p:spPr>
          <a:xfrm>
            <a:off x="6840726"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4</a:t>
            </a:fld>
            <a:endParaRPr sz="1200">
              <a:solidFill>
                <a:srgbClr val="888888"/>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5"/>
          <p:cNvSpPr txBox="1"/>
          <p:nvPr/>
        </p:nvSpPr>
        <p:spPr>
          <a:xfrm>
            <a:off x="1374844" y="1200460"/>
            <a:ext cx="7475228" cy="42780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2"/>
                </a:solidFill>
                <a:latin typeface="Calibri"/>
                <a:ea typeface="Calibri"/>
                <a:cs typeface="Calibri"/>
                <a:sym typeface="Calibri"/>
              </a:rPr>
              <a:t>Why Collect Water Temperature Data?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Temperature influences the amount and diversity of aquatic life. Lakes that are cold and have little plant life in winter, bloom in spring and summer when water temperatures rise and the nutrient-rich bottom waters mix with the upper waters. Because of this mixing and the warmer water temperatures, the spring </a:t>
            </a:r>
            <a:r>
              <a:rPr lang="en-US" sz="1800" b="1" i="0" u="none" strike="noStrike" cap="none">
                <a:solidFill>
                  <a:srgbClr val="000090"/>
                </a:solidFill>
                <a:latin typeface="Calibri"/>
                <a:ea typeface="Calibri"/>
                <a:cs typeface="Calibri"/>
                <a:sym typeface="Calibri"/>
              </a:rPr>
              <a:t>overturn</a:t>
            </a:r>
            <a:r>
              <a:rPr lang="en-US" sz="1800" b="0" i="0" u="none" strike="noStrike" cap="none">
                <a:solidFill>
                  <a:schemeClr val="dk1"/>
                </a:solidFill>
                <a:latin typeface="Calibri"/>
                <a:ea typeface="Calibri"/>
                <a:cs typeface="Calibri"/>
                <a:sym typeface="Calibri"/>
              </a:rPr>
              <a:t> is followed by a period of rapid growth of microscopic aquatic plants and animals. Many fish and other aquatic animals also spawn at this time of year when the temperatures rise and food is abundant. Shallow lakes are an exception to this cycle, as they mix throughout the year.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Water temperature is also important because warm water can be fatal for sensitive species, such as trout or salmon, which require cold, oxygen-rich conditions. Warmer water tends to have lower levels of dissolved oxygen.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7E4FD357-F921-9AEE-AF7E-C87957ACC47D}"/>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5</a:t>
            </a:fld>
            <a:endParaRPr sz="1200">
              <a:solidFill>
                <a:srgbClr val="888888"/>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6"/>
          <p:cNvSpPr txBox="1"/>
          <p:nvPr/>
        </p:nvSpPr>
        <p:spPr>
          <a:xfrm>
            <a:off x="1223917" y="1512462"/>
            <a:ext cx="7524222" cy="147732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Water temperature is important for understanding local and global weather patterns. Water temperatures change differently than air temperatures because water has a higher heat capacity than air. Water also helps to change air temperature through the processes of evaporation and condensation. The flow of energy, the hydrologic cycle and weather are closely connected.</a:t>
            </a:r>
            <a:endParaRPr sz="1800" b="0" i="0" u="none" strike="noStrike" cap="none">
              <a:solidFill>
                <a:schemeClr val="dk1"/>
              </a:solidFill>
              <a:latin typeface="Calibri"/>
              <a:ea typeface="Calibri"/>
              <a:cs typeface="Calibri"/>
              <a:sym typeface="Calibri"/>
            </a:endParaRPr>
          </a:p>
        </p:txBody>
      </p:sp>
      <p:pic>
        <p:nvPicPr>
          <p:cNvPr id="264" name="Google Shape;264;p6" descr="Water cycle graphic showing evaporation from oceans, lakes and streams; condensation; transpiration from plants; precipitation; and surface runoff"/>
          <p:cNvPicPr preferRelativeResize="0"/>
          <p:nvPr/>
        </p:nvPicPr>
        <p:blipFill rotWithShape="1">
          <a:blip r:embed="rId3">
            <a:alphaModFix/>
          </a:blip>
          <a:srcRect/>
          <a:stretch/>
        </p:blipFill>
        <p:spPr>
          <a:xfrm>
            <a:off x="1900583" y="3165723"/>
            <a:ext cx="5981700" cy="3175000"/>
          </a:xfrm>
          <a:prstGeom prst="rect">
            <a:avLst/>
          </a:prstGeom>
          <a:noFill/>
          <a:ln>
            <a:noFill/>
          </a:ln>
        </p:spPr>
      </p:pic>
      <p:sp>
        <p:nvSpPr>
          <p:cNvPr id="265" name="Google Shape;265;p6"/>
          <p:cNvSpPr txBox="1"/>
          <p:nvPr/>
        </p:nvSpPr>
        <p:spPr>
          <a:xfrm>
            <a:off x="6227764" y="6393802"/>
            <a:ext cx="165451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Image Credit: NASA</a:t>
            </a:r>
            <a:endParaRPr sz="1400" b="0" i="1" u="none" strike="noStrike" cap="none">
              <a:solidFill>
                <a:schemeClr val="dk1"/>
              </a:solidFill>
              <a:latin typeface="Calibri"/>
              <a:ea typeface="Calibri"/>
              <a:cs typeface="Calibri"/>
              <a:sym typeface="Calibri"/>
            </a:endParaRPr>
          </a:p>
        </p:txBody>
      </p:sp>
      <p:sp>
        <p:nvSpPr>
          <p:cNvPr id="266" name="Google Shape;266;p6"/>
          <p:cNvSpPr txBox="1"/>
          <p:nvPr/>
        </p:nvSpPr>
        <p:spPr>
          <a:xfrm>
            <a:off x="1108888" y="1019194"/>
            <a:ext cx="5147263"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2"/>
                </a:solidFill>
                <a:latin typeface="Calibri"/>
                <a:ea typeface="Calibri"/>
                <a:cs typeface="Calibri"/>
                <a:sym typeface="Calibri"/>
              </a:rPr>
              <a:t>Why Collect Water Temperature Data?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 name="Google Shape;520;p26">
            <a:extLst>
              <a:ext uri="{FF2B5EF4-FFF2-40B4-BE49-F238E27FC236}">
                <a16:creationId xmlns:a16="http://schemas.microsoft.com/office/drawing/2014/main" id="{23F761AF-EFBE-4EF3-4581-25CEEA334710}"/>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6</a:t>
            </a:fld>
            <a:endParaRPr sz="1200">
              <a:solidFill>
                <a:srgbClr val="888888"/>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7"/>
          <p:cNvSpPr txBox="1"/>
          <p:nvPr/>
        </p:nvSpPr>
        <p:spPr>
          <a:xfrm>
            <a:off x="1359260" y="1259987"/>
            <a:ext cx="7500734" cy="27084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1F497D"/>
                </a:solidFill>
                <a:latin typeface="Calibri"/>
                <a:ea typeface="Calibri"/>
                <a:cs typeface="Calibri"/>
                <a:sym typeface="Calibri"/>
              </a:rPr>
              <a:t>How Your Measurements Can Help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1F497D"/>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Your water temperature measurements can help in different ways. At the local scale, you are monitoring your local water body and over time keeping track on how it is changing throughout the seasons and over the years.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On a regional and global scale, you and and other GLOBE measurements of water temperature data are helping to better understand the flow of energy and the cycling of matter in the hydrology cycle.</a:t>
            </a:r>
            <a:endParaRPr sz="1400" b="0" i="0" u="none" strike="noStrike" cap="none">
              <a:solidFill>
                <a:srgbClr val="000000"/>
              </a:solidFill>
              <a:latin typeface="Arial"/>
              <a:ea typeface="Arial"/>
              <a:cs typeface="Arial"/>
              <a:sym typeface="Arial"/>
            </a:endParaRPr>
          </a:p>
        </p:txBody>
      </p:sp>
      <p:sp>
        <p:nvSpPr>
          <p:cNvPr id="2" name="Google Shape;520;p26">
            <a:extLst>
              <a:ext uri="{FF2B5EF4-FFF2-40B4-BE49-F238E27FC236}">
                <a16:creationId xmlns:a16="http://schemas.microsoft.com/office/drawing/2014/main" id="{B71B24EC-FE97-58E1-C9AF-7486576A490C}"/>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7</a:t>
            </a:fld>
            <a:endParaRPr sz="1200">
              <a:solidFill>
                <a:srgbClr val="888888"/>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8"/>
          <p:cNvSpPr txBox="1"/>
          <p:nvPr/>
        </p:nvSpPr>
        <p:spPr>
          <a:xfrm>
            <a:off x="1236134" y="1448791"/>
            <a:ext cx="3522133" cy="455509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endParaRPr sz="1600" b="1" i="0" u="none" strike="noStrike" cap="none">
              <a:solidFill>
                <a:srgbClr val="00007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Select a specific site where the hydrosphere measurements (water temperature, dissolved oxygen, nitrate, pH, alkalinity, turbidity, and either conductivity or salinity) will be taken. If the selected study site is a moving body of water (i.e. stream or river), locate your sampling site at a </a:t>
            </a:r>
            <a:r>
              <a:rPr lang="en-US" sz="1600" b="1" i="0" u="none" strike="noStrike" cap="none">
                <a:solidFill>
                  <a:srgbClr val="000090"/>
                </a:solidFill>
                <a:latin typeface="Calibri"/>
                <a:ea typeface="Calibri"/>
                <a:cs typeface="Calibri"/>
                <a:sym typeface="Calibri"/>
              </a:rPr>
              <a:t>riffle area </a:t>
            </a:r>
            <a:r>
              <a:rPr lang="en-US" sz="1600" b="0" i="0" u="none" strike="noStrike" cap="none">
                <a:solidFill>
                  <a:schemeClr val="dk1"/>
                </a:solidFill>
                <a:latin typeface="Calibri"/>
                <a:ea typeface="Calibri"/>
                <a:cs typeface="Calibri"/>
                <a:sym typeface="Calibri"/>
              </a:rPr>
              <a:t>as opposed to still water or rapids. This will provide a more representative measurement of the water in the stream or river.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8" name="Google Shape;278;p8"/>
          <p:cNvSpPr txBox="1"/>
          <p:nvPr/>
        </p:nvSpPr>
        <p:spPr>
          <a:xfrm>
            <a:off x="1236134" y="1098385"/>
            <a:ext cx="8366567" cy="67710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2000" b="1" i="0" u="none" strike="noStrike" cap="none">
                <a:solidFill>
                  <a:srgbClr val="000072"/>
                </a:solidFill>
                <a:latin typeface="Calibri"/>
                <a:ea typeface="Calibri"/>
                <a:cs typeface="Calibri"/>
                <a:sym typeface="Calibri"/>
              </a:rPr>
              <a:t>Site Selection: Hydrosphere Study Site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79" name="Google Shape;279;p8" descr="Collecting a water sample from a bridge using a bucket."/>
          <p:cNvPicPr preferRelativeResize="0"/>
          <p:nvPr/>
        </p:nvPicPr>
        <p:blipFill rotWithShape="1">
          <a:blip r:embed="rId3">
            <a:alphaModFix/>
          </a:blip>
          <a:srcRect/>
          <a:stretch/>
        </p:blipFill>
        <p:spPr>
          <a:xfrm>
            <a:off x="4887248" y="1775493"/>
            <a:ext cx="3502899" cy="2627174"/>
          </a:xfrm>
          <a:prstGeom prst="rect">
            <a:avLst/>
          </a:prstGeom>
          <a:noFill/>
          <a:ln>
            <a:noFill/>
          </a:ln>
        </p:spPr>
      </p:pic>
      <p:sp>
        <p:nvSpPr>
          <p:cNvPr id="280" name="Google Shape;280;p8"/>
          <p:cNvSpPr txBox="1"/>
          <p:nvPr/>
        </p:nvSpPr>
        <p:spPr>
          <a:xfrm>
            <a:off x="1236134" y="4680445"/>
            <a:ext cx="7274700" cy="1323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If the selected study site is a still body of water (i.e. a lake or reservoir), find a sampling site near the outlet area or along the middle of the water body. Avoid inlet areas. A bridge or a pier are good choices. If your water body is brackish or salty, you will need to know the times of high and low tide at a location as close as possible to your study site.</a:t>
            </a:r>
            <a:endParaRPr sz="1400" b="0" i="0" u="none" strike="noStrike" cap="none">
              <a:solidFill>
                <a:srgbClr val="000000"/>
              </a:solidFill>
              <a:latin typeface="Arial"/>
              <a:ea typeface="Arial"/>
              <a:cs typeface="Arial"/>
              <a:sym typeface="Arial"/>
            </a:endParaRPr>
          </a:p>
        </p:txBody>
      </p:sp>
      <p:sp>
        <p:nvSpPr>
          <p:cNvPr id="2" name="Google Shape;520;p26">
            <a:extLst>
              <a:ext uri="{FF2B5EF4-FFF2-40B4-BE49-F238E27FC236}">
                <a16:creationId xmlns:a16="http://schemas.microsoft.com/office/drawing/2014/main" id="{E491CCD2-16DE-E756-5DAA-D1A0161EB93C}"/>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8</a:t>
            </a:fld>
            <a:endParaRPr sz="1200">
              <a:solidFill>
                <a:srgbClr val="888888"/>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9"/>
          <p:cNvSpPr txBox="1"/>
          <p:nvPr/>
        </p:nvSpPr>
        <p:spPr>
          <a:xfrm>
            <a:off x="1319574" y="1150854"/>
            <a:ext cx="5665150" cy="178510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2"/>
                </a:solidFill>
                <a:latin typeface="Calibri"/>
                <a:ea typeface="Calibri"/>
                <a:cs typeface="Calibri"/>
                <a:sym typeface="Calibri"/>
              </a:rPr>
              <a:t>How to Collect Water Temperature Data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There are two ways to ways to collect water temperature for GLOBE: using alcohol-filled thermometers or a probe. This slide stack will discuss the calibration and use of the alcohol-filled thermometer.</a:t>
            </a:r>
            <a:endParaRPr sz="1800" b="0" i="0" u="none" strike="noStrike" cap="none">
              <a:solidFill>
                <a:schemeClr val="dk1"/>
              </a:solidFill>
              <a:latin typeface="Calibri"/>
              <a:ea typeface="Calibri"/>
              <a:cs typeface="Calibri"/>
              <a:sym typeface="Calibri"/>
            </a:endParaRPr>
          </a:p>
        </p:txBody>
      </p:sp>
      <p:pic>
        <p:nvPicPr>
          <p:cNvPr id="286" name="Google Shape;286;p9" descr="Alcohol filled thermometer"/>
          <p:cNvPicPr preferRelativeResize="0"/>
          <p:nvPr/>
        </p:nvPicPr>
        <p:blipFill rotWithShape="1">
          <a:blip r:embed="rId3">
            <a:alphaModFix/>
          </a:blip>
          <a:srcRect/>
          <a:stretch/>
        </p:blipFill>
        <p:spPr>
          <a:xfrm>
            <a:off x="6788712" y="3133254"/>
            <a:ext cx="245863" cy="3327564"/>
          </a:xfrm>
          <a:prstGeom prst="rect">
            <a:avLst/>
          </a:prstGeom>
          <a:noFill/>
          <a:ln>
            <a:noFill/>
          </a:ln>
        </p:spPr>
      </p:pic>
      <p:grpSp>
        <p:nvGrpSpPr>
          <p:cNvPr id="287" name="Google Shape;287;p9" descr="Temperature probe"/>
          <p:cNvGrpSpPr/>
          <p:nvPr/>
        </p:nvGrpSpPr>
        <p:grpSpPr>
          <a:xfrm>
            <a:off x="2722865" y="3578107"/>
            <a:ext cx="1429284" cy="1393823"/>
            <a:chOff x="2722865" y="3578107"/>
            <a:chExt cx="1429284" cy="1393823"/>
          </a:xfrm>
        </p:grpSpPr>
        <p:pic>
          <p:nvPicPr>
            <p:cNvPr id="288" name="Google Shape;288;p9" descr="Screen Shot 2015-12-26 at 10.40.09 PM.png"/>
            <p:cNvPicPr preferRelativeResize="0"/>
            <p:nvPr/>
          </p:nvPicPr>
          <p:blipFill rotWithShape="1">
            <a:blip r:embed="rId4">
              <a:alphaModFix/>
            </a:blip>
            <a:srcRect/>
            <a:stretch/>
          </p:blipFill>
          <p:spPr>
            <a:xfrm>
              <a:off x="2722865" y="3578107"/>
              <a:ext cx="1128925" cy="616505"/>
            </a:xfrm>
            <a:prstGeom prst="rect">
              <a:avLst/>
            </a:prstGeom>
            <a:noFill/>
            <a:ln>
              <a:noFill/>
            </a:ln>
          </p:spPr>
        </p:pic>
        <p:pic>
          <p:nvPicPr>
            <p:cNvPr id="289" name="Google Shape;289;p9" descr="Screen Shot 2015-12-26 at 10.40.19 PM.png"/>
            <p:cNvPicPr preferRelativeResize="0"/>
            <p:nvPr/>
          </p:nvPicPr>
          <p:blipFill rotWithShape="1">
            <a:blip r:embed="rId5">
              <a:alphaModFix/>
            </a:blip>
            <a:srcRect/>
            <a:stretch/>
          </p:blipFill>
          <p:spPr>
            <a:xfrm>
              <a:off x="4054208" y="4158261"/>
              <a:ext cx="97941" cy="813669"/>
            </a:xfrm>
            <a:prstGeom prst="rect">
              <a:avLst/>
            </a:prstGeom>
            <a:noFill/>
            <a:ln>
              <a:noFill/>
            </a:ln>
          </p:spPr>
        </p:pic>
      </p:grpSp>
      <p:cxnSp>
        <p:nvCxnSpPr>
          <p:cNvPr id="290" name="Google Shape;290;p9"/>
          <p:cNvCxnSpPr/>
          <p:nvPr/>
        </p:nvCxnSpPr>
        <p:spPr>
          <a:xfrm>
            <a:off x="3851798" y="4158261"/>
            <a:ext cx="231900"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254"/>
              </a:srgbClr>
            </a:outerShdw>
          </a:effectLst>
        </p:spPr>
      </p:cxnSp>
      <p:sp>
        <p:nvSpPr>
          <p:cNvPr id="2" name="Google Shape;520;p26">
            <a:extLst>
              <a:ext uri="{FF2B5EF4-FFF2-40B4-BE49-F238E27FC236}">
                <a16:creationId xmlns:a16="http://schemas.microsoft.com/office/drawing/2014/main" id="{F37142B7-A97B-1EFC-F97A-BA21F9DE935F}"/>
              </a:ext>
            </a:extLst>
          </p:cNvPr>
          <p:cNvSpPr txBox="1"/>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9</a:t>
            </a:fld>
            <a:endParaRPr sz="1200">
              <a:solidFill>
                <a:srgbClr val="888888"/>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Water Temperature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D. How Collect Data TIME REQ">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D. How Collect Data SITE SELEC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D. How to Collect data MATERIALS">
  <a:themeElements>
    <a:clrScheme name="biosphere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9"/>
      </a:hlink>
      <a:folHlink>
        <a:srgbClr val="336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D. How to collect data SITE DEFINI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H. Additional Informa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LIBRARY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Inside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 Why collect xxx Hydro Dat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 How your measurements can help">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 How to collect your data">
  <a:themeElements>
    <a:clrScheme name="biosphere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9"/>
      </a:hlink>
      <a:folHlink>
        <a:srgbClr val="336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E. Entering data on GLOBE website">
  <a:themeElements>
    <a:clrScheme name="hydro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7"/>
      </a:hlink>
      <a:folHlink>
        <a:srgbClr val="749E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F. Understand the data">
  <a:themeElements>
    <a:clrScheme name="biosphere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9"/>
      </a:hlink>
      <a:folHlink>
        <a:srgbClr val="336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G. Quiz yourself">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I. BLANK INSIDE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3114</Words>
  <Application>Microsoft Macintosh PowerPoint</Application>
  <PresentationFormat>On-screen Show (4:3)</PresentationFormat>
  <Paragraphs>352</Paragraphs>
  <Slides>36</Slides>
  <Notes>36</Notes>
  <HiddenSlides>0</HiddenSlides>
  <MMClips>0</MMClips>
  <ScaleCrop>false</ScaleCrop>
  <HeadingPairs>
    <vt:vector size="6" baseType="variant">
      <vt:variant>
        <vt:lpstr>Fonts Used</vt:lpstr>
      </vt:variant>
      <vt:variant>
        <vt:i4>3</vt:i4>
      </vt:variant>
      <vt:variant>
        <vt:lpstr>Theme</vt:lpstr>
      </vt:variant>
      <vt:variant>
        <vt:i4>15</vt:i4>
      </vt:variant>
      <vt:variant>
        <vt:lpstr>Slide Titles</vt:lpstr>
      </vt:variant>
      <vt:variant>
        <vt:i4>36</vt:i4>
      </vt:variant>
    </vt:vector>
  </HeadingPairs>
  <TitlesOfParts>
    <vt:vector size="54" baseType="lpstr">
      <vt:lpstr>Calibri</vt:lpstr>
      <vt:lpstr>Arial</vt:lpstr>
      <vt:lpstr>Architects Daughter</vt:lpstr>
      <vt:lpstr>Water Temperature template</vt:lpstr>
      <vt:lpstr>2_Inside page</vt:lpstr>
      <vt:lpstr>B. Why collect xxx Hydro Data</vt:lpstr>
      <vt:lpstr>C. How your measurements can help</vt:lpstr>
      <vt:lpstr>D. How to collect your data</vt:lpstr>
      <vt:lpstr>E. Entering data on GLOBE website</vt:lpstr>
      <vt:lpstr>F. Understand the data</vt:lpstr>
      <vt:lpstr>G. Quiz yourself</vt:lpstr>
      <vt:lpstr>I. BLANK INSIDE PAGE</vt:lpstr>
      <vt:lpstr>D. How Collect Data TIME REQ</vt:lpstr>
      <vt:lpstr>D. How Collect Data SITE SELECTION</vt:lpstr>
      <vt:lpstr>D. How to Collect data MATERIALS</vt:lpstr>
      <vt:lpstr>D. How to collect data SITE DEFINITION</vt:lpstr>
      <vt:lpstr>H. Additional Information</vt:lpstr>
      <vt:lpstr>LIBRARY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russanne low</dc:creator>
  <cp:lastModifiedBy>Christina Buffington</cp:lastModifiedBy>
  <cp:revision>4</cp:revision>
  <dcterms:created xsi:type="dcterms:W3CDTF">2015-12-27T04:56:48Z</dcterms:created>
  <dcterms:modified xsi:type="dcterms:W3CDTF">2025-11-21T16:19:31Z</dcterms:modified>
</cp:coreProperties>
</file>