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8.xml"/>
  <Override ContentType="application/vnd.openxmlformats-officedocument.presentationml.slideMaster+xml" PartName="/ppt/slideMasters/slideMaster11.xml"/>
  <Override ContentType="application/vnd.openxmlformats-officedocument.presentationml.slideMaster+xml" PartName="/ppt/slideMasters/slideMaster13.xml"/>
  <Override ContentType="application/vnd.openxmlformats-officedocument.presentationml.slideMaster+xml" PartName="/ppt/slideMasters/slideMaster10.xml"/>
  <Override ContentType="application/vnd.openxmlformats-officedocument.presentationml.slideMaster+xml" PartName="/ppt/slideMasters/slideMaster15.xml"/>
  <Override ContentType="application/vnd.openxmlformats-officedocument.presentationml.slideMaster+xml" PartName="/ppt/slideMasters/slideMaster1.xml"/>
  <Override ContentType="application/vnd.openxmlformats-officedocument.presentationml.slideMaster+xml" PartName="/ppt/slideMasters/slideMaster7.xml"/>
  <Override ContentType="application/vnd.openxmlformats-officedocument.presentationml.slideMaster+xml" PartName="/ppt/slideMasters/slideMaster5.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14.xml"/>
  <Override ContentType="application/vnd.openxmlformats-officedocument.presentationml.slideMaster+xml" PartName="/ppt/slideMasters/slideMaster17.xml"/>
  <Override ContentType="application/vnd.openxmlformats-officedocument.presentationml.slideMaster+xml" PartName="/ppt/slideMasters/slideMaster12.xml"/>
  <Override ContentType="application/vnd.openxmlformats-officedocument.presentationml.slideMaster+xml" PartName="/ppt/slideMasters/slideMaster16.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14.xml"/>
  <Override ContentType="application/vnd.openxmlformats-officedocument.theme+xml" PartName="/ppt/theme/theme6.xml"/>
  <Override ContentType="application/vnd.openxmlformats-officedocument.theme+xml" PartName="/ppt/theme/theme19.xml"/>
  <Override ContentType="application/vnd.openxmlformats-officedocument.theme+xml" PartName="/ppt/theme/theme3.xml"/>
  <Override ContentType="application/vnd.openxmlformats-officedocument.theme+xml" PartName="/ppt/theme/theme17.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15.xml"/>
  <Override ContentType="application/vnd.openxmlformats-officedocument.theme+xml" PartName="/ppt/theme/theme9.xml"/>
  <Override ContentType="application/vnd.openxmlformats-officedocument.theme+xml" PartName="/ppt/theme/theme13.xml"/>
  <Override ContentType="application/vnd.openxmlformats-officedocument.theme+xml" PartName="/ppt/theme/theme7.xml"/>
  <Override ContentType="application/vnd.openxmlformats-officedocument.theme+xml" PartName="/ppt/theme/theme2.xml"/>
  <Override ContentType="application/vnd.openxmlformats-officedocument.theme+xml" PartName="/ppt/theme/theme4.xml"/>
  <Override ContentType="application/vnd.openxmlformats-officedocument.theme+xml" PartName="/ppt/theme/theme18.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6.xml"/>
  <Override ContentType="application/vnd.openxmlformats-officedocument.theme+xml" PartName="/ppt/theme/theme1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 id="2147483652" r:id="rId7"/>
    <p:sldMasterId id="2147483654" r:id="rId8"/>
    <p:sldMasterId id="2147483656" r:id="rId9"/>
    <p:sldMasterId id="2147483658" r:id="rId10"/>
    <p:sldMasterId id="2147483660" r:id="rId11"/>
    <p:sldMasterId id="2147483662" r:id="rId12"/>
    <p:sldMasterId id="2147483664" r:id="rId13"/>
    <p:sldMasterId id="2147483666" r:id="rId14"/>
    <p:sldMasterId id="2147483668" r:id="rId15"/>
    <p:sldMasterId id="2147483670" r:id="rId16"/>
    <p:sldMasterId id="2147483672" r:id="rId17"/>
    <p:sldMasterId id="2147483674" r:id="rId18"/>
    <p:sldMasterId id="2147483676" r:id="rId19"/>
    <p:sldMasterId id="2147483678" r:id="rId20"/>
    <p:sldMasterId id="2147483680" r:id="rId21"/>
    <p:sldMasterId id="2147483682" r:id="rId22"/>
  </p:sldMasterIdLst>
  <p:notesMasterIdLst>
    <p:notesMasterId r:id="rId23"/>
  </p:notesMasterIdLst>
  <p:sldIdLst>
    <p:sldId id="256"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 id="279" r:id="rId47"/>
    <p:sldId id="280" r:id="rId48"/>
    <p:sldId id="281" r:id="rId49"/>
    <p:sldId id="282" r:id="rId50"/>
    <p:sldId id="283" r:id="rId51"/>
    <p:sldId id="284" r:id="rId52"/>
    <p:sldId id="285"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Lst>
  <p:sldSz cy="6858000" cx="9144000"/>
  <p:notesSz cx="6858000" cy="9144000"/>
  <p:embeddedFontLst>
    <p:embeddedFont>
      <p:font typeface="Noto Sans Symbols"/>
      <p:regular r:id="rId69"/>
      <p:bold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71" roundtripDataSignature="AMtx7mhWO+xkeieQNB3LUeCynxcmrohiPw=="/>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Alison Mot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17.xml"/><Relationship Id="rId42" Type="http://schemas.openxmlformats.org/officeDocument/2006/relationships/slide" Target="slides/slide19.xml"/><Relationship Id="rId41" Type="http://schemas.openxmlformats.org/officeDocument/2006/relationships/slide" Target="slides/slide18.xml"/><Relationship Id="rId44" Type="http://schemas.openxmlformats.org/officeDocument/2006/relationships/slide" Target="slides/slide21.xml"/><Relationship Id="rId43" Type="http://schemas.openxmlformats.org/officeDocument/2006/relationships/slide" Target="slides/slide20.xml"/><Relationship Id="rId46" Type="http://schemas.openxmlformats.org/officeDocument/2006/relationships/slide" Target="slides/slide23.xml"/><Relationship Id="rId45" Type="http://schemas.openxmlformats.org/officeDocument/2006/relationships/slide" Target="slides/slide22.xml"/><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Master" Target="slideMasters/slideMaster5.xml"/><Relationship Id="rId48" Type="http://schemas.openxmlformats.org/officeDocument/2006/relationships/slide" Target="slides/slide25.xml"/><Relationship Id="rId47" Type="http://schemas.openxmlformats.org/officeDocument/2006/relationships/slide" Target="slides/slide24.xml"/><Relationship Id="rId49" Type="http://schemas.openxmlformats.org/officeDocument/2006/relationships/slide" Target="slides/slide26.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8.xml"/><Relationship Id="rId30" Type="http://schemas.openxmlformats.org/officeDocument/2006/relationships/slide" Target="slides/slide7.xml"/><Relationship Id="rId33" Type="http://schemas.openxmlformats.org/officeDocument/2006/relationships/slide" Target="slides/slide10.xml"/><Relationship Id="rId32" Type="http://schemas.openxmlformats.org/officeDocument/2006/relationships/slide" Target="slides/slide9.xml"/><Relationship Id="rId35" Type="http://schemas.openxmlformats.org/officeDocument/2006/relationships/slide" Target="slides/slide12.xml"/><Relationship Id="rId34" Type="http://schemas.openxmlformats.org/officeDocument/2006/relationships/slide" Target="slides/slide11.xml"/><Relationship Id="rId71" Type="http://customschemas.google.com/relationships/presentationmetadata" Target="metadata"/><Relationship Id="rId70" Type="http://schemas.openxmlformats.org/officeDocument/2006/relationships/font" Target="fonts/NotoSansSymbols-bold.fntdata"/><Relationship Id="rId37" Type="http://schemas.openxmlformats.org/officeDocument/2006/relationships/slide" Target="slides/slide14.xml"/><Relationship Id="rId36" Type="http://schemas.openxmlformats.org/officeDocument/2006/relationships/slide" Target="slides/slide13.xml"/><Relationship Id="rId39" Type="http://schemas.openxmlformats.org/officeDocument/2006/relationships/slide" Target="slides/slide16.xml"/><Relationship Id="rId38" Type="http://schemas.openxmlformats.org/officeDocument/2006/relationships/slide" Target="slides/slide15.xml"/><Relationship Id="rId62" Type="http://schemas.openxmlformats.org/officeDocument/2006/relationships/slide" Target="slides/slide39.xml"/><Relationship Id="rId61" Type="http://schemas.openxmlformats.org/officeDocument/2006/relationships/slide" Target="slides/slide38.xml"/><Relationship Id="rId20" Type="http://schemas.openxmlformats.org/officeDocument/2006/relationships/slideMaster" Target="slideMasters/slideMaster16.xml"/><Relationship Id="rId64" Type="http://schemas.openxmlformats.org/officeDocument/2006/relationships/slide" Target="slides/slide41.xml"/><Relationship Id="rId63" Type="http://schemas.openxmlformats.org/officeDocument/2006/relationships/slide" Target="slides/slide40.xml"/><Relationship Id="rId22" Type="http://schemas.openxmlformats.org/officeDocument/2006/relationships/slideMaster" Target="slideMasters/slideMaster18.xml"/><Relationship Id="rId66" Type="http://schemas.openxmlformats.org/officeDocument/2006/relationships/slide" Target="slides/slide43.xml"/><Relationship Id="rId21" Type="http://schemas.openxmlformats.org/officeDocument/2006/relationships/slideMaster" Target="slideMasters/slideMaster17.xml"/><Relationship Id="rId65" Type="http://schemas.openxmlformats.org/officeDocument/2006/relationships/slide" Target="slides/slide42.xml"/><Relationship Id="rId24" Type="http://schemas.openxmlformats.org/officeDocument/2006/relationships/slide" Target="slides/slide1.xml"/><Relationship Id="rId68" Type="http://schemas.openxmlformats.org/officeDocument/2006/relationships/slide" Target="slides/slide45.xml"/><Relationship Id="rId23" Type="http://schemas.openxmlformats.org/officeDocument/2006/relationships/notesMaster" Target="notesMasters/notesMaster1.xml"/><Relationship Id="rId67" Type="http://schemas.openxmlformats.org/officeDocument/2006/relationships/slide" Target="slides/slide44.xml"/><Relationship Id="rId60" Type="http://schemas.openxmlformats.org/officeDocument/2006/relationships/slide" Target="slides/slide37.xml"/><Relationship Id="rId26" Type="http://schemas.openxmlformats.org/officeDocument/2006/relationships/slide" Target="slides/slide3.xml"/><Relationship Id="rId25" Type="http://schemas.openxmlformats.org/officeDocument/2006/relationships/slide" Target="slides/slide2.xml"/><Relationship Id="rId69" Type="http://schemas.openxmlformats.org/officeDocument/2006/relationships/font" Target="fonts/NotoSansSymbols-regular.fntdata"/><Relationship Id="rId28" Type="http://schemas.openxmlformats.org/officeDocument/2006/relationships/slide" Target="slides/slide5.xml"/><Relationship Id="rId27" Type="http://schemas.openxmlformats.org/officeDocument/2006/relationships/slide" Target="slides/slide4.xml"/><Relationship Id="rId29" Type="http://schemas.openxmlformats.org/officeDocument/2006/relationships/slide" Target="slides/slide6.xml"/><Relationship Id="rId51" Type="http://schemas.openxmlformats.org/officeDocument/2006/relationships/slide" Target="slides/slide28.xml"/><Relationship Id="rId50" Type="http://schemas.openxmlformats.org/officeDocument/2006/relationships/slide" Target="slides/slide27.xml"/><Relationship Id="rId53" Type="http://schemas.openxmlformats.org/officeDocument/2006/relationships/slide" Target="slides/slide30.xml"/><Relationship Id="rId52" Type="http://schemas.openxmlformats.org/officeDocument/2006/relationships/slide" Target="slides/slide29.xml"/><Relationship Id="rId11" Type="http://schemas.openxmlformats.org/officeDocument/2006/relationships/slideMaster" Target="slideMasters/slideMaster7.xml"/><Relationship Id="rId55" Type="http://schemas.openxmlformats.org/officeDocument/2006/relationships/slide" Target="slides/slide32.xml"/><Relationship Id="rId10" Type="http://schemas.openxmlformats.org/officeDocument/2006/relationships/slideMaster" Target="slideMasters/slideMaster6.xml"/><Relationship Id="rId54" Type="http://schemas.openxmlformats.org/officeDocument/2006/relationships/slide" Target="slides/slide31.xml"/><Relationship Id="rId13" Type="http://schemas.openxmlformats.org/officeDocument/2006/relationships/slideMaster" Target="slideMasters/slideMaster9.xml"/><Relationship Id="rId57" Type="http://schemas.openxmlformats.org/officeDocument/2006/relationships/slide" Target="slides/slide34.xml"/><Relationship Id="rId12" Type="http://schemas.openxmlformats.org/officeDocument/2006/relationships/slideMaster" Target="slideMasters/slideMaster8.xml"/><Relationship Id="rId56" Type="http://schemas.openxmlformats.org/officeDocument/2006/relationships/slide" Target="slides/slide33.xml"/><Relationship Id="rId15" Type="http://schemas.openxmlformats.org/officeDocument/2006/relationships/slideMaster" Target="slideMasters/slideMaster11.xml"/><Relationship Id="rId59" Type="http://schemas.openxmlformats.org/officeDocument/2006/relationships/slide" Target="slides/slide36.xml"/><Relationship Id="rId14" Type="http://schemas.openxmlformats.org/officeDocument/2006/relationships/slideMaster" Target="slideMasters/slideMaster10.xml"/><Relationship Id="rId58" Type="http://schemas.openxmlformats.org/officeDocument/2006/relationships/slide" Target="slides/slide35.xml"/><Relationship Id="rId17" Type="http://schemas.openxmlformats.org/officeDocument/2006/relationships/slideMaster" Target="slideMasters/slideMaster13.xml"/><Relationship Id="rId16" Type="http://schemas.openxmlformats.org/officeDocument/2006/relationships/slideMaster" Target="slideMasters/slideMaster12.xml"/><Relationship Id="rId19" Type="http://schemas.openxmlformats.org/officeDocument/2006/relationships/slideMaster" Target="slideMasters/slideMaster15.xml"/><Relationship Id="rId18" Type="http://schemas.openxmlformats.org/officeDocument/2006/relationships/slideMaster" Target="slideMasters/slideMaster14.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12-01T15:11:06.756">
    <p:pos x="3198" y="1888"/>
    <p:text>@cbuffington@alaska.edu 1 meter and 10 cm increments? The field guide states "Mark every 10 cm with waterproof marker and every meter in a different color marker or waterproof tape, such as duct tape."</p:text>
    <p:extLst>
      <p:ext uri="{C676402C-5697-4E1C-873F-D02D1690AC5C}">
        <p15:threadingInfo timeZoneBias="0"/>
      </p:ext>
      <p:ext uri="http://customooxmlschemas.google.com/">
        <go:slidesCustomData xmlns:go="http://customooxmlschemas.google.com/" commentPostId="AAABte69O50"/>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5-12-01T15:12:14.808">
    <p:pos x="785" y="660"/>
    <p:text>@cbuffington@alaska.edu from the field guide: "mark every 10 centimeters with waterproof marker and every meter in a different color marker or waterproof tape, such as duct tape."</p:text>
    <p:extLst>
      <p:ext uri="{C676402C-5697-4E1C-873F-D02D1690AC5C}">
        <p15:threadingInfo timeZoneBias="0"/>
      </p:ext>
      <p:ext uri="http://customooxmlschemas.google.com/">
        <go:slidesCustomData xmlns:go="http://customooxmlschemas.google.com/" commentPostId="AAABte69O54"/>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5-12-01T15:12:48.953">
    <p:pos x="1031" y="3860"/>
    <p:text>"1 meter and 10 cm increments"</p:text>
    <p:extLst>
      <p:ext uri="{C676402C-5697-4E1C-873F-D02D1690AC5C}">
        <p15:threadingInfo timeZoneBias="0"/>
      </p:ext>
      <p:ext uri="http://customooxmlschemas.google.com/">
        <go:slidesCustomData xmlns:go="http://customooxmlschemas.google.com/" commentPostId="AAABte69O6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5" name="Google Shape;295;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0" name="Google Shape;370;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5" name="Google Shape;37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1" name="Google Shape;381;p7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0" name="Google Shape;39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9" name="Google Shape;44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6" name="Google Shape;4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0" name="Google Shape;47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9" name="Google Shape;47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1" name="Google Shape;491;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9" name="Google Shape;52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p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2" name="Google Shape;542;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7" name="Google Shape;557;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4" name="Google Shape;564;p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1" name="Google Shape;571;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8" name="Google Shape;578;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7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5" name="Google Shape;585;p7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2" name="Google Shape;592;p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8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9" name="Google Shape;599;p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8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Screenshot of map interface, GLOBE Visualization System. From drop down menu, select “Water Transparency”</a:t>
            </a:r>
            <a:endParaRPr/>
          </a:p>
        </p:txBody>
      </p:sp>
      <p:sp>
        <p:nvSpPr>
          <p:cNvPr id="618" name="Google Shape;618;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7" name="Google Shape;627;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 name="Shape 634"/>
        <p:cNvGrpSpPr/>
        <p:nvPr/>
      </p:nvGrpSpPr>
      <p:grpSpPr>
        <a:xfrm>
          <a:off x="0" y="0"/>
          <a:ext cx="0" cy="0"/>
          <a:chOff x="0" y="0"/>
          <a:chExt cx="0" cy="0"/>
        </a:xfrm>
      </p:grpSpPr>
      <p:sp>
        <p:nvSpPr>
          <p:cNvPr id="635" name="Google Shape;635;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6" name="Google Shape;636;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4" name="Google Shape;644;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0" name="Google Shape;650;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5" name="Google Shape;65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4" name="Google Shape;664;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5" name="Google Shape;335;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1" name="Google Shape;35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 name="Shape 21"/>
        <p:cNvGrpSpPr/>
        <p:nvPr/>
      </p:nvGrpSpPr>
      <p:grpSpPr>
        <a:xfrm>
          <a:off x="0" y="0"/>
          <a:ext cx="0" cy="0"/>
          <a:chOff x="0" y="0"/>
          <a:chExt cx="0" cy="0"/>
        </a:xfrm>
      </p:grpSpPr>
      <p:pic>
        <p:nvPicPr>
          <p:cNvPr descr="A blue background with white text&#10;&#10;AI-generated content may be incorrect." id="22" name="Google Shape;22;p35"/>
          <p:cNvPicPr preferRelativeResize="0"/>
          <p:nvPr/>
        </p:nvPicPr>
        <p:blipFill rotWithShape="1">
          <a:blip r:embed="rId2">
            <a:alphaModFix/>
          </a:blip>
          <a:srcRect b="0" l="0" r="0" t="0"/>
          <a:stretch/>
        </p:blipFill>
        <p:spPr>
          <a:xfrm>
            <a:off x="0" y="14544"/>
            <a:ext cx="3677697" cy="81477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8" name="Shape 1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2" name="Shape 162"/>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72" name="Shape 172"/>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6" name="Shape 1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00" name="Shape 20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14" name="Shape 21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28" name="Shape 228"/>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42" name="Shape 24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291" name="Shape 29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6" name="Shape 3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50" name="Shape 5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4" name="Shape 6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8" name="Shape 7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92" name="Shape 9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6" name="Shape 106"/>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20" name="Shape 12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34" name="Shape 134"/>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hyperlink" Target="https://www.globe.gov/" TargetMode="Externa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slideLayout" Target="../slideLayouts/slideLayout1.xml"/><Relationship Id="rId7" Type="http://schemas.openxmlformats.org/officeDocument/2006/relationships/theme" Target="../theme/theme5.xml"/></Relationships>
</file>

<file path=ppt/slideMasters/_rels/slideMaster10.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0.xml"/><Relationship Id="rId6" Type="http://schemas.openxmlformats.org/officeDocument/2006/relationships/theme" Target="../theme/theme1.xml"/></Relationships>
</file>

<file path=ppt/slideMasters/_rels/slideMaster1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1.xml"/><Relationship Id="rId6" Type="http://schemas.openxmlformats.org/officeDocument/2006/relationships/theme" Target="../theme/theme15.xml"/></Relationships>
</file>

<file path=ppt/slideMasters/_rels/slideMaster1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2.xml"/><Relationship Id="rId6" Type="http://schemas.openxmlformats.org/officeDocument/2006/relationships/theme" Target="../theme/theme8.xml"/></Relationships>
</file>

<file path=ppt/slideMasters/_rels/slideMaster1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3.xml"/><Relationship Id="rId6" Type="http://schemas.openxmlformats.org/officeDocument/2006/relationships/theme" Target="../theme/theme12.xml"/></Relationships>
</file>

<file path=ppt/slideMasters/_rels/slideMaster1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4.xml"/><Relationship Id="rId6" Type="http://schemas.openxmlformats.org/officeDocument/2006/relationships/theme" Target="../theme/theme2.xml"/></Relationships>
</file>

<file path=ppt/slideMasters/_rels/slideMaster1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5.xml"/><Relationship Id="rId6" Type="http://schemas.openxmlformats.org/officeDocument/2006/relationships/theme" Target="../theme/theme16.xml"/></Relationships>
</file>

<file path=ppt/slideMasters/_rels/slideMaster1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6.xml"/><Relationship Id="rId6" Type="http://schemas.openxmlformats.org/officeDocument/2006/relationships/theme" Target="../theme/theme6.xml"/></Relationships>
</file>

<file path=ppt/slideMasters/_rels/slideMaster1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17.xml"/><Relationship Id="rId6" Type="http://schemas.openxmlformats.org/officeDocument/2006/relationships/theme" Target="../theme/theme3.xml"/></Relationships>
</file>

<file path=ppt/slideMasters/_rels/slideMaster18.xml.rels><?xml version="1.0" encoding="UTF-8" standalone="yes"?><Relationships xmlns="http://schemas.openxmlformats.org/package/2006/relationships"><Relationship Id="rId1" Type="http://schemas.openxmlformats.org/officeDocument/2006/relationships/hyperlink" Target="https://www.globe.gov/documents/355050/ba6cd381-02be-4525-8fd4-f061515b9862" TargetMode="External"/><Relationship Id="rId2" Type="http://schemas.openxmlformats.org/officeDocument/2006/relationships/image" Target="../media/image24.png"/><Relationship Id="rId3" Type="http://schemas.openxmlformats.org/officeDocument/2006/relationships/image" Target="../media/image21.png"/><Relationship Id="rId4" Type="http://schemas.openxmlformats.org/officeDocument/2006/relationships/slideLayout" Target="../slideLayouts/slideLayout18.xml"/><Relationship Id="rId5" Type="http://schemas.openxmlformats.org/officeDocument/2006/relationships/theme" Target="../theme/theme14.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16.png"/><Relationship Id="rId4" Type="http://schemas.openxmlformats.org/officeDocument/2006/relationships/image" Target="../media/image4.png"/><Relationship Id="rId5" Type="http://schemas.openxmlformats.org/officeDocument/2006/relationships/slideLayout" Target="../slideLayouts/slideLayout2.xml"/><Relationship Id="rId6" Type="http://schemas.openxmlformats.org/officeDocument/2006/relationships/theme" Target="../theme/theme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3.xml"/><Relationship Id="rId6" Type="http://schemas.openxmlformats.org/officeDocument/2006/relationships/theme" Target="../theme/theme4.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4.xml"/><Relationship Id="rId6" Type="http://schemas.openxmlformats.org/officeDocument/2006/relationships/theme" Target="../theme/theme10.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5.xml"/><Relationship Id="rId6" Type="http://schemas.openxmlformats.org/officeDocument/2006/relationships/theme" Target="../theme/theme18.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6.xml"/><Relationship Id="rId6" Type="http://schemas.openxmlformats.org/officeDocument/2006/relationships/theme" Target="../theme/theme13.xml"/></Relationships>
</file>

<file path=ppt/slideMasters/_rels/slideMaster7.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7.xml"/><Relationship Id="rId6"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8.xml"/><Relationship Id="rId6" Type="http://schemas.openxmlformats.org/officeDocument/2006/relationships/theme" Target="../theme/theme19.xml"/></Relationships>
</file>

<file path=ppt/slideMasters/_rels/slideMaster9.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0.png"/><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slideLayout" Target="../slideLayouts/slideLayout9.xml"/><Relationship Id="rId6" Type="http://schemas.openxmlformats.org/officeDocument/2006/relationships/theme" Target="../theme/theme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2_HydrosphereBannerOpt.png" id="10" name="Google Shape;10;p34"/>
          <p:cNvPicPr preferRelativeResize="0"/>
          <p:nvPr/>
        </p:nvPicPr>
        <p:blipFill rotWithShape="1">
          <a:blip r:embed="rId1">
            <a:alphaModFix/>
          </a:blip>
          <a:srcRect b="0" l="0" r="0" t="0"/>
          <a:stretch/>
        </p:blipFill>
        <p:spPr>
          <a:xfrm>
            <a:off x="1" y="-8415"/>
            <a:ext cx="9144000" cy="819058"/>
          </a:xfrm>
          <a:prstGeom prst="rect">
            <a:avLst/>
          </a:prstGeom>
          <a:noFill/>
          <a:ln>
            <a:noFill/>
          </a:ln>
        </p:spPr>
      </p:pic>
      <p:grpSp>
        <p:nvGrpSpPr>
          <p:cNvPr id="11" name="Google Shape;11;p34"/>
          <p:cNvGrpSpPr/>
          <p:nvPr/>
        </p:nvGrpSpPr>
        <p:grpSpPr>
          <a:xfrm>
            <a:off x="8463" y="4270"/>
            <a:ext cx="6400828" cy="821267"/>
            <a:chOff x="0" y="0"/>
            <a:chExt cx="6400828" cy="821267"/>
          </a:xfrm>
        </p:grpSpPr>
        <p:grpSp>
          <p:nvGrpSpPr>
            <p:cNvPr id="12" name="Google Shape;12;p34"/>
            <p:cNvGrpSpPr/>
            <p:nvPr/>
          </p:nvGrpSpPr>
          <p:grpSpPr>
            <a:xfrm>
              <a:off x="4775228" y="110012"/>
              <a:ext cx="1625600" cy="369332"/>
              <a:chOff x="4021665" y="888976"/>
              <a:chExt cx="1625600" cy="369332"/>
            </a:xfrm>
          </p:grpSpPr>
          <p:sp>
            <p:nvSpPr>
              <p:cNvPr id="13" name="Google Shape;13;p34"/>
              <p:cNvSpPr txBox="1"/>
              <p:nvPr/>
            </p:nvSpPr>
            <p:spPr>
              <a:xfrm>
                <a:off x="4021665" y="888976"/>
                <a:ext cx="16256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4" name="Google Shape;14;p34"/>
              <p:cNvSpPr/>
              <p:nvPr/>
            </p:nvSpPr>
            <p:spPr>
              <a:xfrm>
                <a:off x="5532118" y="1041557"/>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5" name="Google Shape;15;p34"/>
            <p:cNvSpPr/>
            <p:nvPr/>
          </p:nvSpPr>
          <p:spPr>
            <a:xfrm>
              <a:off x="0" y="0"/>
              <a:ext cx="3674533" cy="821267"/>
            </a:xfrm>
            <a:prstGeom prst="rect">
              <a:avLst/>
            </a:prstGeom>
            <a:solidFill>
              <a:srgbClr val="1A2659"/>
            </a:solidFill>
            <a:ln cap="flat" cmpd="sng" w="9525">
              <a:solidFill>
                <a:srgbClr val="4A7DBA"/>
              </a:solidFill>
              <a:prstDash val="solid"/>
              <a:round/>
              <a:headEnd len="sm" w="sm" type="none"/>
              <a:tailEnd len="sm" w="sm" type="none"/>
            </a:ln>
            <a:effectLst>
              <a:outerShdw blurRad="346075" sx="43000" rotWithShape="0" algn="tl" dir="2520000" dist="635000" sy="43000">
                <a:srgbClr val="000000">
                  <a:alpha val="6352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1b_GLOBE_FULL2011White.png" id="16" name="Google Shape;16;p34">
              <a:hlinkClick r:id="rId2"/>
            </p:cNvPr>
            <p:cNvPicPr preferRelativeResize="0"/>
            <p:nvPr/>
          </p:nvPicPr>
          <p:blipFill rotWithShape="1">
            <a:blip r:embed="rId3">
              <a:alphaModFix/>
            </a:blip>
            <a:srcRect b="0" l="0" r="0" t="0"/>
            <a:stretch/>
          </p:blipFill>
          <p:spPr>
            <a:xfrm>
              <a:off x="160879" y="101600"/>
              <a:ext cx="3073388" cy="401229"/>
            </a:xfrm>
            <a:prstGeom prst="rect">
              <a:avLst/>
            </a:prstGeom>
            <a:noFill/>
            <a:ln>
              <a:noFill/>
            </a:ln>
          </p:spPr>
        </p:pic>
        <p:sp>
          <p:nvSpPr>
            <p:cNvPr id="17" name="Google Shape;17;p34"/>
            <p:cNvSpPr txBox="1"/>
            <p:nvPr/>
          </p:nvSpPr>
          <p:spPr>
            <a:xfrm>
              <a:off x="601120" y="451743"/>
              <a:ext cx="2768613"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A worldwide science and education program</a:t>
              </a:r>
              <a:endParaRPr b="0" i="0" sz="1100" u="none" cap="none" strike="noStrike">
                <a:solidFill>
                  <a:schemeClr val="lt1"/>
                </a:solidFill>
                <a:latin typeface="Calibri"/>
                <a:ea typeface="Calibri"/>
                <a:cs typeface="Calibri"/>
                <a:sym typeface="Calibri"/>
              </a:endParaRPr>
            </a:p>
          </p:txBody>
        </p:sp>
        <p:pic>
          <p:nvPicPr>
            <p:cNvPr descr="IconHydrosphereSM.png" id="18" name="Google Shape;18;p34"/>
            <p:cNvPicPr preferRelativeResize="0"/>
            <p:nvPr/>
          </p:nvPicPr>
          <p:blipFill rotWithShape="1">
            <a:blip r:embed="rId4">
              <a:alphaModFix/>
            </a:blip>
            <a:srcRect b="0" l="0" r="0" t="0"/>
            <a:stretch/>
          </p:blipFill>
          <p:spPr>
            <a:xfrm>
              <a:off x="3949695" y="107377"/>
              <a:ext cx="630768" cy="632169"/>
            </a:xfrm>
            <a:prstGeom prst="rect">
              <a:avLst/>
            </a:prstGeom>
            <a:noFill/>
            <a:ln>
              <a:noFill/>
            </a:ln>
            <a:effectLst>
              <a:outerShdw blurRad="292100" rotWithShape="0" algn="tl" dir="2700000" dist="139700">
                <a:srgbClr val="333333">
                  <a:alpha val="64313"/>
                </a:srgbClr>
              </a:outerShdw>
            </a:effectLst>
          </p:spPr>
        </p:pic>
      </p:grpSp>
      <p:pic>
        <p:nvPicPr>
          <p:cNvPr descr="3_HydroSecchiLandingPageIllustv2.png" id="19" name="Google Shape;19;p34"/>
          <p:cNvPicPr preferRelativeResize="0"/>
          <p:nvPr/>
        </p:nvPicPr>
        <p:blipFill rotWithShape="1">
          <a:blip r:embed="rId5">
            <a:alphaModFix/>
          </a:blip>
          <a:srcRect b="0" l="0" r="0" t="0"/>
          <a:stretch/>
        </p:blipFill>
        <p:spPr>
          <a:xfrm>
            <a:off x="-185615" y="1657527"/>
            <a:ext cx="9144000" cy="5102780"/>
          </a:xfrm>
          <a:prstGeom prst="rect">
            <a:avLst/>
          </a:prstGeom>
          <a:noFill/>
          <a:ln>
            <a:noFill/>
          </a:ln>
        </p:spPr>
      </p:pic>
      <p:sp>
        <p:nvSpPr>
          <p:cNvPr id="20" name="Google Shape;20;p34"/>
          <p:cNvSpPr txBox="1"/>
          <p:nvPr/>
        </p:nvSpPr>
        <p:spPr>
          <a:xfrm>
            <a:off x="6428828" y="114078"/>
            <a:ext cx="2339102"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Using a Secchi Disk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5" name="Shape 135"/>
        <p:cNvGrpSpPr/>
        <p:nvPr/>
      </p:nvGrpSpPr>
      <p:grpSpPr>
        <a:xfrm>
          <a:off x="0" y="0"/>
          <a:ext cx="0" cy="0"/>
          <a:chOff x="0" y="0"/>
          <a:chExt cx="0" cy="0"/>
        </a:xfrm>
      </p:grpSpPr>
      <p:pic>
        <p:nvPicPr>
          <p:cNvPr descr="2_HydrosphereBannerOpt.png" id="136" name="Google Shape;136;p52"/>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137" name="Google Shape;137;p52"/>
          <p:cNvGrpSpPr/>
          <p:nvPr/>
        </p:nvGrpSpPr>
        <p:grpSpPr>
          <a:xfrm>
            <a:off x="7946599" y="37026"/>
            <a:ext cx="1103962" cy="873141"/>
            <a:chOff x="4463231" y="2475168"/>
            <a:chExt cx="1103962" cy="873141"/>
          </a:xfrm>
        </p:grpSpPr>
        <p:sp>
          <p:nvSpPr>
            <p:cNvPr id="138" name="Google Shape;138;p52"/>
            <p:cNvSpPr/>
            <p:nvPr/>
          </p:nvSpPr>
          <p:spPr>
            <a:xfrm>
              <a:off x="4463231" y="2475168"/>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9" name="Google Shape;139;p52"/>
            <p:cNvSpPr txBox="1"/>
            <p:nvPr/>
          </p:nvSpPr>
          <p:spPr>
            <a:xfrm>
              <a:off x="4594786" y="2553957"/>
              <a:ext cx="860989"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Understand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DATA</a:t>
              </a:r>
              <a:endParaRPr b="0" i="0" sz="1400" u="none" cap="none" strike="noStrike">
                <a:solidFill>
                  <a:srgbClr val="000000"/>
                </a:solidFill>
                <a:latin typeface="Arial"/>
                <a:ea typeface="Arial"/>
                <a:cs typeface="Arial"/>
                <a:sym typeface="Arial"/>
              </a:endParaRPr>
            </a:p>
          </p:txBody>
        </p:sp>
      </p:grpSp>
      <p:pic>
        <p:nvPicPr>
          <p:cNvPr descr="2_HydrosphereBannerOpt.png" id="140" name="Google Shape;140;p52"/>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141" name="Google Shape;141;p52"/>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142" name="Google Shape;142;p52"/>
          <p:cNvSpPr/>
          <p:nvPr/>
        </p:nvSpPr>
        <p:spPr>
          <a:xfrm>
            <a:off x="3" y="1079021"/>
            <a:ext cx="1153580" cy="52629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EB4E3"/>
                </a:solidFill>
                <a:latin typeface="Calibri"/>
                <a:ea typeface="Calibri"/>
                <a:cs typeface="Calibri"/>
                <a:sym typeface="Calibri"/>
              </a:rPr>
              <a:t>E. </a:t>
            </a:r>
            <a:r>
              <a:rPr b="1" i="0" lang="en-US" sz="1200" u="none" cap="none" strike="noStrike">
                <a:solidFill>
                  <a:srgbClr val="8CB3E3"/>
                </a:solidFill>
                <a:latin typeface="Calibri"/>
                <a:ea typeface="Calibri"/>
                <a:cs typeface="Calibri"/>
                <a:sym typeface="Calibri"/>
              </a:rPr>
              <a:t>Submitting data to GLOBE</a:t>
            </a:r>
            <a:r>
              <a:rPr b="1" i="0" lang="en-US" sz="1200" u="none" cap="none" strike="noStrike">
                <a:solidFill>
                  <a:srgbClr val="8EB4E3"/>
                </a:solidFill>
                <a:latin typeface="Calibri"/>
                <a:ea typeface="Calibri"/>
                <a:cs typeface="Calibri"/>
                <a:sym typeface="Calibri"/>
              </a:rPr>
              <a:t>.</a:t>
            </a:r>
            <a:br>
              <a:rPr b="1" i="0" lang="en-US" sz="1200" u="none" cap="none" strike="noStrike">
                <a:solidFill>
                  <a:srgbClr val="8EB4E3"/>
                </a:solidFill>
                <a:latin typeface="Calibri"/>
                <a:ea typeface="Calibri"/>
                <a:cs typeface="Calibri"/>
                <a:sym typeface="Calibri"/>
              </a:rPr>
            </a:br>
            <a:endParaRPr b="1" i="0" sz="1200" u="none" cap="none" strike="noStrike">
              <a:solidFill>
                <a:srgbClr val="8EB4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F. Understand the data.</a:t>
            </a:r>
            <a:br>
              <a:rPr b="1" i="0" lang="en-US" sz="1200" u="none" cap="none" strike="noStrike">
                <a:solidFill>
                  <a:srgbClr val="000072"/>
                </a:solidFill>
                <a:latin typeface="Calibri"/>
                <a:ea typeface="Calibri"/>
                <a:cs typeface="Calibri"/>
                <a:sym typeface="Calibri"/>
              </a:rPr>
            </a:br>
            <a:endParaRPr b="1" i="0" sz="12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143" name="Google Shape;143;p52"/>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144" name="Google Shape;144;p52"/>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5" name="Google Shape;145;p52"/>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46" name="Google Shape;146;p52"/>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7" name="Google Shape;147;p52"/>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9" name="Shape 149"/>
        <p:cNvGrpSpPr/>
        <p:nvPr/>
      </p:nvGrpSpPr>
      <p:grpSpPr>
        <a:xfrm>
          <a:off x="0" y="0"/>
          <a:ext cx="0" cy="0"/>
          <a:chOff x="0" y="0"/>
          <a:chExt cx="0" cy="0"/>
        </a:xfrm>
      </p:grpSpPr>
      <p:pic>
        <p:nvPicPr>
          <p:cNvPr descr="2_HydrosphereBannerOpt.png" id="150" name="Google Shape;150;p54"/>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151" name="Google Shape;151;p54"/>
          <p:cNvGrpSpPr/>
          <p:nvPr/>
        </p:nvGrpSpPr>
        <p:grpSpPr>
          <a:xfrm>
            <a:off x="7954321" y="51272"/>
            <a:ext cx="1103962" cy="873141"/>
            <a:chOff x="6010290" y="2485874"/>
            <a:chExt cx="1103962" cy="873141"/>
          </a:xfrm>
        </p:grpSpPr>
        <p:sp>
          <p:nvSpPr>
            <p:cNvPr id="152" name="Google Shape;152;p54"/>
            <p:cNvSpPr/>
            <p:nvPr/>
          </p:nvSpPr>
          <p:spPr>
            <a:xfrm>
              <a:off x="6010290" y="2485874"/>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3" name="Google Shape;153;p54"/>
            <p:cNvSpPr txBox="1"/>
            <p:nvPr/>
          </p:nvSpPr>
          <p:spPr>
            <a:xfrm>
              <a:off x="6166643" y="2510016"/>
              <a:ext cx="811396"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TEST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knowledge</a:t>
              </a:r>
              <a:endParaRPr b="0" i="0" sz="1400" u="none" cap="none" strike="noStrike">
                <a:solidFill>
                  <a:srgbClr val="000000"/>
                </a:solidFill>
                <a:latin typeface="Arial"/>
                <a:ea typeface="Arial"/>
                <a:cs typeface="Arial"/>
                <a:sym typeface="Arial"/>
              </a:endParaRPr>
            </a:p>
          </p:txBody>
        </p:sp>
      </p:grpSp>
      <p:pic>
        <p:nvPicPr>
          <p:cNvPr descr="2_HydrosphereBannerOpt.png" id="154" name="Google Shape;154;p54"/>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155" name="Google Shape;155;p54"/>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156" name="Google Shape;156;p54"/>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G. Quiz yourself</a:t>
            </a:r>
            <a:endParaRPr b="1" i="0" sz="12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157" name="Google Shape;157;p54"/>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158" name="Google Shape;158;p54"/>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59" name="Google Shape;159;p54"/>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60" name="Google Shape;160;p54"/>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1" name="Google Shape;161;p54"/>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3" name="Shape 163"/>
        <p:cNvGrpSpPr/>
        <p:nvPr/>
      </p:nvGrpSpPr>
      <p:grpSpPr>
        <a:xfrm>
          <a:off x="0" y="0"/>
          <a:ext cx="0" cy="0"/>
          <a:chOff x="0" y="0"/>
          <a:chExt cx="0" cy="0"/>
        </a:xfrm>
      </p:grpSpPr>
      <p:pic>
        <p:nvPicPr>
          <p:cNvPr descr="2_HydrosphereBannerOpt.png" id="164" name="Google Shape;164;p56"/>
          <p:cNvPicPr preferRelativeResize="0"/>
          <p:nvPr/>
        </p:nvPicPr>
        <p:blipFill rotWithShape="1">
          <a:blip r:embed="rId1">
            <a:alphaModFix/>
          </a:blip>
          <a:srcRect b="0" l="0" r="0" t="0"/>
          <a:stretch/>
        </p:blipFill>
        <p:spPr>
          <a:xfrm>
            <a:off x="1" y="0"/>
            <a:ext cx="9144000" cy="995874"/>
          </a:xfrm>
          <a:prstGeom prst="rect">
            <a:avLst/>
          </a:prstGeom>
          <a:noFill/>
          <a:ln>
            <a:noFill/>
          </a:ln>
        </p:spPr>
      </p:pic>
      <p:pic>
        <p:nvPicPr>
          <p:cNvPr descr="2_HydrosphereBannerOpt.png" id="165" name="Google Shape;165;p56"/>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166" name="Google Shape;166;p56"/>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pic>
        <p:nvPicPr>
          <p:cNvPr descr="IconHydrosphereSM.png" id="167" name="Google Shape;167;p56"/>
          <p:cNvPicPr preferRelativeResize="0"/>
          <p:nvPr/>
        </p:nvPicPr>
        <p:blipFill rotWithShape="1">
          <a:blip r:embed="rId4">
            <a:alphaModFix/>
          </a:blip>
          <a:srcRect b="0" l="0" r="0" t="0"/>
          <a:stretch/>
        </p:blipFill>
        <p:spPr>
          <a:xfrm>
            <a:off x="2983903" y="131797"/>
            <a:ext cx="545060" cy="554609"/>
          </a:xfrm>
          <a:prstGeom prst="rect">
            <a:avLst/>
          </a:prstGeom>
          <a:noFill/>
          <a:ln>
            <a:noFill/>
          </a:ln>
          <a:effectLst>
            <a:outerShdw blurRad="292100" rotWithShape="0" algn="tl" dir="2700000" dist="139700">
              <a:srgbClr val="333333">
                <a:alpha val="64313"/>
              </a:srgbClr>
            </a:outerShdw>
          </a:effectLst>
        </p:spPr>
      </p:pic>
      <p:sp>
        <p:nvSpPr>
          <p:cNvPr id="168" name="Google Shape;168;p56"/>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9" name="Google Shape;169;p56"/>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70" name="Google Shape;170;p56"/>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56"/>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pic>
        <p:nvPicPr>
          <p:cNvPr descr="2_HydrosphereBannerOpt.png" id="174" name="Google Shape;174;p58"/>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175" name="Google Shape;175;p58"/>
          <p:cNvGrpSpPr/>
          <p:nvPr/>
        </p:nvGrpSpPr>
        <p:grpSpPr>
          <a:xfrm>
            <a:off x="7923919" y="74081"/>
            <a:ext cx="1103962" cy="873142"/>
            <a:chOff x="3144060" y="3786557"/>
            <a:chExt cx="1103962" cy="873142"/>
          </a:xfrm>
        </p:grpSpPr>
        <p:sp>
          <p:nvSpPr>
            <p:cNvPr id="176" name="Google Shape;176;p58"/>
            <p:cNvSpPr/>
            <p:nvPr/>
          </p:nvSpPr>
          <p:spPr>
            <a:xfrm>
              <a:off x="3144060" y="3786557"/>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58"/>
            <p:cNvSpPr txBox="1"/>
            <p:nvPr/>
          </p:nvSpPr>
          <p:spPr>
            <a:xfrm>
              <a:off x="3253648" y="3905646"/>
              <a:ext cx="904934" cy="7540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GLOBAL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perspectives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p:txBody>
        </p:sp>
      </p:grpSp>
      <p:pic>
        <p:nvPicPr>
          <p:cNvPr descr="2_HydrosphereBannerOpt.png" id="178" name="Google Shape;178;p58"/>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179" name="Google Shape;179;p58"/>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180" name="Google Shape;180;p58"/>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A. What is water transparency?</a:t>
            </a:r>
            <a:br>
              <a:rPr b="1" i="0" lang="en-US" sz="1200" u="none" cap="none" strike="noStrike">
                <a:solidFill>
                  <a:srgbClr val="000072"/>
                </a:solidFill>
                <a:latin typeface="Calibri"/>
                <a:ea typeface="Calibri"/>
                <a:cs typeface="Calibri"/>
                <a:sym typeface="Calibri"/>
              </a:rPr>
            </a:br>
            <a:endParaRPr b="1" i="0" sz="12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181" name="Google Shape;181;p58"/>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182" name="Google Shape;182;p58"/>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58"/>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84" name="Google Shape;184;p58"/>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58"/>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pic>
        <p:nvPicPr>
          <p:cNvPr descr="2_HydrosphereBannerOpt.png" id="188" name="Google Shape;188;p60"/>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189" name="Google Shape;189;p60"/>
          <p:cNvGrpSpPr/>
          <p:nvPr/>
        </p:nvGrpSpPr>
        <p:grpSpPr>
          <a:xfrm>
            <a:off x="7909222" y="51272"/>
            <a:ext cx="1103962" cy="873142"/>
            <a:chOff x="4787671" y="3863282"/>
            <a:chExt cx="1103962" cy="873142"/>
          </a:xfrm>
        </p:grpSpPr>
        <p:sp>
          <p:nvSpPr>
            <p:cNvPr id="190" name="Google Shape;190;p60"/>
            <p:cNvSpPr/>
            <p:nvPr/>
          </p:nvSpPr>
          <p:spPr>
            <a:xfrm>
              <a:off x="4787671" y="3863282"/>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1" name="Google Shape;191;p60"/>
            <p:cNvSpPr txBox="1"/>
            <p:nvPr/>
          </p:nvSpPr>
          <p:spPr>
            <a:xfrm>
              <a:off x="4923968" y="3982371"/>
              <a:ext cx="851515"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SPECIES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selection</a:t>
              </a:r>
              <a:endParaRPr b="1" i="0" sz="1600" u="none" cap="none" strike="noStrike">
                <a:solidFill>
                  <a:srgbClr val="FFFFFF"/>
                </a:solidFill>
                <a:latin typeface="Calibri"/>
                <a:ea typeface="Calibri"/>
                <a:cs typeface="Calibri"/>
                <a:sym typeface="Calibri"/>
              </a:endParaRPr>
            </a:p>
          </p:txBody>
        </p:sp>
      </p:grpSp>
      <p:pic>
        <p:nvPicPr>
          <p:cNvPr descr="2_HydrosphereBannerOpt.png" id="192" name="Google Shape;192;p60"/>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193" name="Google Shape;193;p60"/>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194" name="Google Shape;194;p60"/>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195" name="Google Shape;195;p60"/>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196" name="Google Shape;196;p60"/>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7" name="Google Shape;197;p60"/>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98" name="Google Shape;198;p60"/>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9" name="Google Shape;199;p60"/>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pic>
        <p:nvPicPr>
          <p:cNvPr descr="2_HydrosphereBannerOpt.png" id="202" name="Google Shape;202;p62"/>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203" name="Google Shape;203;p62"/>
          <p:cNvGrpSpPr/>
          <p:nvPr/>
        </p:nvGrpSpPr>
        <p:grpSpPr>
          <a:xfrm>
            <a:off x="7932915" y="55980"/>
            <a:ext cx="1103962" cy="873142"/>
            <a:chOff x="6285205" y="3863282"/>
            <a:chExt cx="1103962" cy="873142"/>
          </a:xfrm>
        </p:grpSpPr>
        <p:sp>
          <p:nvSpPr>
            <p:cNvPr id="204" name="Google Shape;204;p62"/>
            <p:cNvSpPr/>
            <p:nvPr/>
          </p:nvSpPr>
          <p:spPr>
            <a:xfrm>
              <a:off x="6285205" y="3863282"/>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62"/>
            <p:cNvSpPr txBox="1"/>
            <p:nvPr/>
          </p:nvSpPr>
          <p:spPr>
            <a:xfrm>
              <a:off x="6497594" y="3982371"/>
              <a:ext cx="69933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selection</a:t>
              </a:r>
              <a:endParaRPr b="1" i="0" sz="1600" u="none" cap="none" strike="noStrike">
                <a:solidFill>
                  <a:srgbClr val="FFFFFF"/>
                </a:solidFill>
                <a:latin typeface="Calibri"/>
                <a:ea typeface="Calibri"/>
                <a:cs typeface="Calibri"/>
                <a:sym typeface="Calibri"/>
              </a:endParaRPr>
            </a:p>
          </p:txBody>
        </p:sp>
      </p:grpSp>
      <p:pic>
        <p:nvPicPr>
          <p:cNvPr descr="2_HydrosphereBannerOpt.png" id="206" name="Google Shape;206;p62"/>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207" name="Google Shape;207;p62"/>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208" name="Google Shape;208;p62"/>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209" name="Google Shape;209;p62"/>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210" name="Google Shape;210;p62"/>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62"/>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212" name="Google Shape;212;p62"/>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62"/>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pic>
        <p:nvPicPr>
          <p:cNvPr descr="2_HydrosphereBannerOpt.png" id="216" name="Google Shape;216;p64"/>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217" name="Google Shape;217;p64"/>
          <p:cNvGrpSpPr/>
          <p:nvPr/>
        </p:nvGrpSpPr>
        <p:grpSpPr>
          <a:xfrm>
            <a:off x="7959841" y="51272"/>
            <a:ext cx="1103962" cy="873142"/>
            <a:chOff x="3038859" y="4998979"/>
            <a:chExt cx="1103962" cy="873142"/>
          </a:xfrm>
        </p:grpSpPr>
        <p:sp>
          <p:nvSpPr>
            <p:cNvPr id="218" name="Google Shape;218;p64"/>
            <p:cNvSpPr/>
            <p:nvPr/>
          </p:nvSpPr>
          <p:spPr>
            <a:xfrm>
              <a:off x="3038859" y="4998979"/>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9" name="Google Shape;219;p64"/>
            <p:cNvSpPr txBox="1"/>
            <p:nvPr/>
          </p:nvSpPr>
          <p:spPr>
            <a:xfrm>
              <a:off x="3078977" y="5149817"/>
              <a:ext cx="104387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PLOTTING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Your site</a:t>
              </a:r>
              <a:endParaRPr b="1" i="0" sz="1600" u="none" cap="none" strike="noStrike">
                <a:solidFill>
                  <a:srgbClr val="FFFFFF"/>
                </a:solidFill>
                <a:latin typeface="Calibri"/>
                <a:ea typeface="Calibri"/>
                <a:cs typeface="Calibri"/>
                <a:sym typeface="Calibri"/>
              </a:endParaRPr>
            </a:p>
          </p:txBody>
        </p:sp>
      </p:grpSp>
      <p:pic>
        <p:nvPicPr>
          <p:cNvPr descr="2_HydrosphereBannerOpt.png" id="220" name="Google Shape;220;p64"/>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221" name="Google Shape;221;p64"/>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222" name="Google Shape;222;p64"/>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223" name="Google Shape;223;p64"/>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224" name="Google Shape;224;p64"/>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5" name="Google Shape;225;p64"/>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226" name="Google Shape;226;p64"/>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7" name="Google Shape;227;p64"/>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7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pic>
        <p:nvPicPr>
          <p:cNvPr descr="2_HydrosphereBannerOpt.png" id="230" name="Google Shape;230;p66"/>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231" name="Google Shape;231;p66"/>
          <p:cNvGrpSpPr/>
          <p:nvPr/>
        </p:nvGrpSpPr>
        <p:grpSpPr>
          <a:xfrm>
            <a:off x="7980619" y="51272"/>
            <a:ext cx="1103962" cy="873141"/>
            <a:chOff x="1375335" y="3781280"/>
            <a:chExt cx="1103962" cy="873141"/>
          </a:xfrm>
        </p:grpSpPr>
        <p:sp>
          <p:nvSpPr>
            <p:cNvPr id="232" name="Google Shape;232;p66"/>
            <p:cNvSpPr/>
            <p:nvPr/>
          </p:nvSpPr>
          <p:spPr>
            <a:xfrm>
              <a:off x="1375335" y="3781280"/>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3" name="Google Shape;233;p66"/>
            <p:cNvSpPr txBox="1"/>
            <p:nvPr/>
          </p:nvSpPr>
          <p:spPr>
            <a:xfrm>
              <a:off x="1550424" y="3929244"/>
              <a:ext cx="77392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Additional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INFO</a:t>
              </a:r>
              <a:endParaRPr b="0" i="0" sz="1400" u="none" cap="none" strike="noStrike">
                <a:solidFill>
                  <a:srgbClr val="000000"/>
                </a:solidFill>
                <a:latin typeface="Arial"/>
                <a:ea typeface="Arial"/>
                <a:cs typeface="Arial"/>
                <a:sym typeface="Arial"/>
              </a:endParaRPr>
            </a:p>
          </p:txBody>
        </p:sp>
      </p:grpSp>
      <p:pic>
        <p:nvPicPr>
          <p:cNvPr descr="2_HydrosphereBannerOpt.png" id="234" name="Google Shape;234;p66"/>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235" name="Google Shape;235;p66"/>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236" name="Google Shape;236;p66"/>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EB4E3"/>
                </a:solidFill>
                <a:latin typeface="Calibri"/>
                <a:ea typeface="Calibri"/>
                <a:cs typeface="Calibri"/>
                <a:sym typeface="Calibri"/>
              </a:rPr>
              <a:t>E. Entering data on GLOBE Website.</a:t>
            </a:r>
            <a:br>
              <a:rPr b="1" i="0" lang="en-US" sz="1200" u="none" cap="none" strike="noStrike">
                <a:solidFill>
                  <a:srgbClr val="8EB4E3"/>
                </a:solidFill>
                <a:latin typeface="Calibri"/>
                <a:ea typeface="Calibri"/>
                <a:cs typeface="Calibri"/>
                <a:sym typeface="Calibri"/>
              </a:rPr>
            </a:br>
            <a:endParaRPr b="1" i="0" sz="1200" u="none" cap="none" strike="noStrike">
              <a:solidFill>
                <a:srgbClr val="8EB4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resources</a:t>
            </a:r>
            <a:endParaRPr b="1" i="0" sz="1200" u="none" cap="none" strike="noStrike">
              <a:solidFill>
                <a:srgbClr val="000072"/>
              </a:solidFill>
              <a:latin typeface="Calibri"/>
              <a:ea typeface="Calibri"/>
              <a:cs typeface="Calibri"/>
              <a:sym typeface="Calibri"/>
            </a:endParaRPr>
          </a:p>
        </p:txBody>
      </p:sp>
      <p:pic>
        <p:nvPicPr>
          <p:cNvPr descr="IconHydrosphereSM.png" id="237" name="Google Shape;237;p66"/>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238" name="Google Shape;238;p66"/>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9" name="Google Shape;239;p66"/>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240" name="Google Shape;240;p66"/>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1" name="Google Shape;241;p66"/>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8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3" name="Shape 243"/>
        <p:cNvGrpSpPr/>
        <p:nvPr/>
      </p:nvGrpSpPr>
      <p:grpSpPr>
        <a:xfrm>
          <a:off x="0" y="0"/>
          <a:ext cx="0" cy="0"/>
          <a:chOff x="0" y="0"/>
          <a:chExt cx="0" cy="0"/>
        </a:xfrm>
      </p:grpSpPr>
      <p:grpSp>
        <p:nvGrpSpPr>
          <p:cNvPr id="244" name="Google Shape;244;p68"/>
          <p:cNvGrpSpPr/>
          <p:nvPr/>
        </p:nvGrpSpPr>
        <p:grpSpPr>
          <a:xfrm>
            <a:off x="1445312" y="854228"/>
            <a:ext cx="1122067" cy="887461"/>
            <a:chOff x="1445312" y="854228"/>
            <a:chExt cx="1122067" cy="887461"/>
          </a:xfrm>
        </p:grpSpPr>
        <p:sp>
          <p:nvSpPr>
            <p:cNvPr id="245" name="Google Shape;245;p68"/>
            <p:cNvSpPr/>
            <p:nvPr/>
          </p:nvSpPr>
          <p:spPr>
            <a:xfrm>
              <a:off x="1445312" y="854228"/>
              <a:ext cx="1122067" cy="88746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6" name="Google Shape;246;p68"/>
            <p:cNvSpPr txBox="1"/>
            <p:nvPr/>
          </p:nvSpPr>
          <p:spPr>
            <a:xfrm>
              <a:off x="1587524" y="940377"/>
              <a:ext cx="853964"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How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collect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DATA</a:t>
              </a:r>
              <a:endParaRPr b="1" i="0" sz="1600" u="none" cap="none" strike="noStrike">
                <a:solidFill>
                  <a:srgbClr val="FFFFFF"/>
                </a:solidFill>
                <a:latin typeface="Calibri"/>
                <a:ea typeface="Calibri"/>
                <a:cs typeface="Calibri"/>
                <a:sym typeface="Calibri"/>
              </a:endParaRPr>
            </a:p>
          </p:txBody>
        </p:sp>
      </p:grpSp>
      <p:grpSp>
        <p:nvGrpSpPr>
          <p:cNvPr id="247" name="Google Shape;247;p68"/>
          <p:cNvGrpSpPr/>
          <p:nvPr/>
        </p:nvGrpSpPr>
        <p:grpSpPr>
          <a:xfrm>
            <a:off x="2932656" y="872333"/>
            <a:ext cx="1103962" cy="873141"/>
            <a:chOff x="2932656" y="872333"/>
            <a:chExt cx="1103962" cy="873141"/>
          </a:xfrm>
        </p:grpSpPr>
        <p:sp>
          <p:nvSpPr>
            <p:cNvPr id="248" name="Google Shape;248;p68"/>
            <p:cNvSpPr/>
            <p:nvPr/>
          </p:nvSpPr>
          <p:spPr>
            <a:xfrm>
              <a:off x="2932656" y="872333"/>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9" name="Google Shape;249;p68"/>
            <p:cNvSpPr txBox="1"/>
            <p:nvPr/>
          </p:nvSpPr>
          <p:spPr>
            <a:xfrm>
              <a:off x="3002417" y="965650"/>
              <a:ext cx="963412"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requirements</a:t>
              </a:r>
              <a:endParaRPr b="0" i="0" sz="1400" u="none" cap="none" strike="noStrike">
                <a:solidFill>
                  <a:srgbClr val="000000"/>
                </a:solidFill>
                <a:latin typeface="Arial"/>
                <a:ea typeface="Arial"/>
                <a:cs typeface="Arial"/>
                <a:sym typeface="Arial"/>
              </a:endParaRPr>
            </a:p>
          </p:txBody>
        </p:sp>
      </p:grpSp>
      <p:grpSp>
        <p:nvGrpSpPr>
          <p:cNvPr id="250" name="Google Shape;250;p68"/>
          <p:cNvGrpSpPr/>
          <p:nvPr/>
        </p:nvGrpSpPr>
        <p:grpSpPr>
          <a:xfrm>
            <a:off x="4418556" y="967979"/>
            <a:ext cx="1103962" cy="873141"/>
            <a:chOff x="4418556" y="967979"/>
            <a:chExt cx="1103962" cy="873141"/>
          </a:xfrm>
        </p:grpSpPr>
        <p:sp>
          <p:nvSpPr>
            <p:cNvPr id="251" name="Google Shape;251;p68"/>
            <p:cNvSpPr/>
            <p:nvPr/>
          </p:nvSpPr>
          <p:spPr>
            <a:xfrm>
              <a:off x="4418556" y="967979"/>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2" name="Google Shape;252;p68"/>
            <p:cNvSpPr txBox="1"/>
            <p:nvPr/>
          </p:nvSpPr>
          <p:spPr>
            <a:xfrm>
              <a:off x="4468871" y="1025602"/>
              <a:ext cx="1023475"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WHAT 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Water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Transparency?</a:t>
              </a:r>
              <a:endParaRPr b="0" i="0" sz="1400" u="none" cap="none" strike="noStrike">
                <a:solidFill>
                  <a:srgbClr val="000000"/>
                </a:solidFill>
                <a:latin typeface="Arial"/>
                <a:ea typeface="Arial"/>
                <a:cs typeface="Arial"/>
                <a:sym typeface="Arial"/>
              </a:endParaRPr>
            </a:p>
          </p:txBody>
        </p:sp>
      </p:grpSp>
      <p:grpSp>
        <p:nvGrpSpPr>
          <p:cNvPr id="253" name="Google Shape;253;p68"/>
          <p:cNvGrpSpPr/>
          <p:nvPr/>
        </p:nvGrpSpPr>
        <p:grpSpPr>
          <a:xfrm>
            <a:off x="1410627" y="2455123"/>
            <a:ext cx="1103962" cy="893063"/>
            <a:chOff x="1410627" y="2455123"/>
            <a:chExt cx="1103962" cy="893063"/>
          </a:xfrm>
        </p:grpSpPr>
        <p:sp>
          <p:nvSpPr>
            <p:cNvPr id="254" name="Google Shape;254;p68"/>
            <p:cNvSpPr/>
            <p:nvPr/>
          </p:nvSpPr>
          <p:spPr>
            <a:xfrm>
              <a:off x="1410627" y="2475045"/>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5" name="Google Shape;255;p68"/>
            <p:cNvSpPr txBox="1"/>
            <p:nvPr/>
          </p:nvSpPr>
          <p:spPr>
            <a:xfrm>
              <a:off x="1440510" y="2455123"/>
              <a:ext cx="1043174" cy="8463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HOW</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measurements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can help</a:t>
              </a:r>
              <a:endParaRPr b="0" i="0" sz="1400" u="none" cap="none" strike="noStrike">
                <a:solidFill>
                  <a:srgbClr val="000000"/>
                </a:solidFill>
                <a:latin typeface="Arial"/>
                <a:ea typeface="Arial"/>
                <a:cs typeface="Arial"/>
                <a:sym typeface="Arial"/>
              </a:endParaRPr>
            </a:p>
          </p:txBody>
        </p:sp>
      </p:grpSp>
      <p:grpSp>
        <p:nvGrpSpPr>
          <p:cNvPr id="256" name="Google Shape;256;p68"/>
          <p:cNvGrpSpPr/>
          <p:nvPr/>
        </p:nvGrpSpPr>
        <p:grpSpPr>
          <a:xfrm>
            <a:off x="2981189" y="2467920"/>
            <a:ext cx="1103962" cy="880267"/>
            <a:chOff x="2981189" y="2467920"/>
            <a:chExt cx="1103962" cy="880267"/>
          </a:xfrm>
        </p:grpSpPr>
        <p:sp>
          <p:nvSpPr>
            <p:cNvPr id="257" name="Google Shape;257;p68"/>
            <p:cNvSpPr/>
            <p:nvPr/>
          </p:nvSpPr>
          <p:spPr>
            <a:xfrm>
              <a:off x="2981189" y="2475046"/>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68"/>
            <p:cNvSpPr txBox="1"/>
            <p:nvPr/>
          </p:nvSpPr>
          <p:spPr>
            <a:xfrm>
              <a:off x="3144060" y="2467920"/>
              <a:ext cx="756036" cy="8463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Enter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data 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GLOBE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website</a:t>
              </a:r>
              <a:endParaRPr b="0" i="0" sz="1400" u="none" cap="none" strike="noStrike">
                <a:solidFill>
                  <a:srgbClr val="000000"/>
                </a:solidFill>
                <a:latin typeface="Arial"/>
                <a:ea typeface="Arial"/>
                <a:cs typeface="Arial"/>
                <a:sym typeface="Arial"/>
              </a:endParaRPr>
            </a:p>
          </p:txBody>
        </p:sp>
      </p:grpSp>
      <p:grpSp>
        <p:nvGrpSpPr>
          <p:cNvPr id="259" name="Google Shape;259;p68"/>
          <p:cNvGrpSpPr/>
          <p:nvPr/>
        </p:nvGrpSpPr>
        <p:grpSpPr>
          <a:xfrm>
            <a:off x="4463231" y="2475168"/>
            <a:ext cx="1103962" cy="873141"/>
            <a:chOff x="4463231" y="2475168"/>
            <a:chExt cx="1103962" cy="873141"/>
          </a:xfrm>
        </p:grpSpPr>
        <p:sp>
          <p:nvSpPr>
            <p:cNvPr id="260" name="Google Shape;260;p68"/>
            <p:cNvSpPr/>
            <p:nvPr/>
          </p:nvSpPr>
          <p:spPr>
            <a:xfrm>
              <a:off x="4463231" y="2475168"/>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1" name="Google Shape;261;p68"/>
            <p:cNvSpPr txBox="1"/>
            <p:nvPr/>
          </p:nvSpPr>
          <p:spPr>
            <a:xfrm>
              <a:off x="4594786" y="2553957"/>
              <a:ext cx="860989"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Understand</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the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DATA</a:t>
              </a:r>
              <a:endParaRPr b="0" i="0" sz="1400" u="none" cap="none" strike="noStrike">
                <a:solidFill>
                  <a:srgbClr val="000000"/>
                </a:solidFill>
                <a:latin typeface="Arial"/>
                <a:ea typeface="Arial"/>
                <a:cs typeface="Arial"/>
                <a:sym typeface="Arial"/>
              </a:endParaRPr>
            </a:p>
          </p:txBody>
        </p:sp>
      </p:grpSp>
      <p:grpSp>
        <p:nvGrpSpPr>
          <p:cNvPr id="262" name="Google Shape;262;p68"/>
          <p:cNvGrpSpPr/>
          <p:nvPr/>
        </p:nvGrpSpPr>
        <p:grpSpPr>
          <a:xfrm>
            <a:off x="6010290" y="2485874"/>
            <a:ext cx="1103962" cy="873141"/>
            <a:chOff x="6010290" y="2485874"/>
            <a:chExt cx="1103962" cy="873141"/>
          </a:xfrm>
        </p:grpSpPr>
        <p:sp>
          <p:nvSpPr>
            <p:cNvPr id="263" name="Google Shape;263;p68"/>
            <p:cNvSpPr/>
            <p:nvPr/>
          </p:nvSpPr>
          <p:spPr>
            <a:xfrm>
              <a:off x="6010290" y="2485874"/>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4" name="Google Shape;264;p68"/>
            <p:cNvSpPr txBox="1"/>
            <p:nvPr/>
          </p:nvSpPr>
          <p:spPr>
            <a:xfrm>
              <a:off x="6166643" y="2510016"/>
              <a:ext cx="811396"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TEST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knowledge</a:t>
              </a:r>
              <a:endParaRPr b="0" i="0" sz="1400" u="none" cap="none" strike="noStrike">
                <a:solidFill>
                  <a:srgbClr val="000000"/>
                </a:solidFill>
                <a:latin typeface="Arial"/>
                <a:ea typeface="Arial"/>
                <a:cs typeface="Arial"/>
                <a:sym typeface="Arial"/>
              </a:endParaRPr>
            </a:p>
          </p:txBody>
        </p:sp>
      </p:grpSp>
      <p:grpSp>
        <p:nvGrpSpPr>
          <p:cNvPr id="265" name="Google Shape;265;p68"/>
          <p:cNvGrpSpPr/>
          <p:nvPr/>
        </p:nvGrpSpPr>
        <p:grpSpPr>
          <a:xfrm>
            <a:off x="5902565" y="945552"/>
            <a:ext cx="1103962" cy="879786"/>
            <a:chOff x="5902565" y="945552"/>
            <a:chExt cx="1103962" cy="879786"/>
          </a:xfrm>
        </p:grpSpPr>
        <p:sp>
          <p:nvSpPr>
            <p:cNvPr id="266" name="Google Shape;266;p68"/>
            <p:cNvSpPr/>
            <p:nvPr/>
          </p:nvSpPr>
          <p:spPr>
            <a:xfrm>
              <a:off x="5902565" y="952197"/>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67" name="Google Shape;267;p68"/>
            <p:cNvSpPr txBox="1"/>
            <p:nvPr/>
          </p:nvSpPr>
          <p:spPr>
            <a:xfrm>
              <a:off x="5985565" y="945552"/>
              <a:ext cx="958109" cy="8463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WHY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collect water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transparency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 data?</a:t>
              </a:r>
              <a:endParaRPr b="0" i="0" sz="1400" u="none" cap="none" strike="noStrike">
                <a:solidFill>
                  <a:srgbClr val="000000"/>
                </a:solidFill>
                <a:latin typeface="Arial"/>
                <a:ea typeface="Arial"/>
                <a:cs typeface="Arial"/>
                <a:sym typeface="Arial"/>
              </a:endParaRPr>
            </a:p>
          </p:txBody>
        </p:sp>
      </p:grpSp>
      <p:grpSp>
        <p:nvGrpSpPr>
          <p:cNvPr id="268" name="Google Shape;268;p68"/>
          <p:cNvGrpSpPr/>
          <p:nvPr/>
        </p:nvGrpSpPr>
        <p:grpSpPr>
          <a:xfrm>
            <a:off x="1375335" y="3781280"/>
            <a:ext cx="1103962" cy="873141"/>
            <a:chOff x="1375335" y="3781280"/>
            <a:chExt cx="1103962" cy="873141"/>
          </a:xfrm>
        </p:grpSpPr>
        <p:sp>
          <p:nvSpPr>
            <p:cNvPr id="269" name="Google Shape;269;p68"/>
            <p:cNvSpPr/>
            <p:nvPr/>
          </p:nvSpPr>
          <p:spPr>
            <a:xfrm>
              <a:off x="1375335" y="3781280"/>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0" name="Google Shape;270;p68"/>
            <p:cNvSpPr txBox="1"/>
            <p:nvPr/>
          </p:nvSpPr>
          <p:spPr>
            <a:xfrm>
              <a:off x="1550424" y="3929244"/>
              <a:ext cx="77392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Additional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INFO</a:t>
              </a:r>
              <a:endParaRPr b="0" i="0" sz="1400" u="none" cap="none" strike="noStrike">
                <a:solidFill>
                  <a:srgbClr val="000000"/>
                </a:solidFill>
                <a:latin typeface="Arial"/>
                <a:ea typeface="Arial"/>
                <a:cs typeface="Arial"/>
                <a:sym typeface="Arial"/>
              </a:endParaRPr>
            </a:p>
          </p:txBody>
        </p:sp>
      </p:grpSp>
      <p:grpSp>
        <p:nvGrpSpPr>
          <p:cNvPr id="271" name="Google Shape;271;p68"/>
          <p:cNvGrpSpPr/>
          <p:nvPr/>
        </p:nvGrpSpPr>
        <p:grpSpPr>
          <a:xfrm>
            <a:off x="3144060" y="3786557"/>
            <a:ext cx="1103962" cy="873142"/>
            <a:chOff x="3144060" y="3786557"/>
            <a:chExt cx="1103962" cy="873142"/>
          </a:xfrm>
        </p:grpSpPr>
        <p:sp>
          <p:nvSpPr>
            <p:cNvPr id="272" name="Google Shape;272;p68"/>
            <p:cNvSpPr/>
            <p:nvPr/>
          </p:nvSpPr>
          <p:spPr>
            <a:xfrm>
              <a:off x="3144060" y="3786557"/>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3" name="Google Shape;273;p68"/>
            <p:cNvSpPr txBox="1"/>
            <p:nvPr/>
          </p:nvSpPr>
          <p:spPr>
            <a:xfrm>
              <a:off x="3253648" y="3905646"/>
              <a:ext cx="904934" cy="75405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GLOBAL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perspectives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t/>
              </a:r>
              <a:endParaRPr b="1" i="0" sz="1600" u="none" cap="none" strike="noStrike">
                <a:solidFill>
                  <a:srgbClr val="FFFFFF"/>
                </a:solidFill>
                <a:latin typeface="Calibri"/>
                <a:ea typeface="Calibri"/>
                <a:cs typeface="Calibri"/>
                <a:sym typeface="Calibri"/>
              </a:endParaRPr>
            </a:p>
          </p:txBody>
        </p:sp>
      </p:grpSp>
      <p:grpSp>
        <p:nvGrpSpPr>
          <p:cNvPr id="274" name="Google Shape;274;p68"/>
          <p:cNvGrpSpPr/>
          <p:nvPr/>
        </p:nvGrpSpPr>
        <p:grpSpPr>
          <a:xfrm>
            <a:off x="4787671" y="3863282"/>
            <a:ext cx="1103962" cy="873142"/>
            <a:chOff x="4787671" y="3863282"/>
            <a:chExt cx="1103962" cy="873142"/>
          </a:xfrm>
        </p:grpSpPr>
        <p:sp>
          <p:nvSpPr>
            <p:cNvPr id="275" name="Google Shape;275;p68"/>
            <p:cNvSpPr/>
            <p:nvPr/>
          </p:nvSpPr>
          <p:spPr>
            <a:xfrm>
              <a:off x="4787671" y="3863282"/>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6" name="Google Shape;276;p68"/>
            <p:cNvSpPr txBox="1"/>
            <p:nvPr/>
          </p:nvSpPr>
          <p:spPr>
            <a:xfrm>
              <a:off x="4923968" y="3982371"/>
              <a:ext cx="851515"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SPECIES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selection</a:t>
              </a:r>
              <a:endParaRPr b="1" i="0" sz="1600" u="none" cap="none" strike="noStrike">
                <a:solidFill>
                  <a:srgbClr val="FFFFFF"/>
                </a:solidFill>
                <a:latin typeface="Calibri"/>
                <a:ea typeface="Calibri"/>
                <a:cs typeface="Calibri"/>
                <a:sym typeface="Calibri"/>
              </a:endParaRPr>
            </a:p>
          </p:txBody>
        </p:sp>
      </p:grpSp>
      <p:grpSp>
        <p:nvGrpSpPr>
          <p:cNvPr id="277" name="Google Shape;277;p68"/>
          <p:cNvGrpSpPr/>
          <p:nvPr/>
        </p:nvGrpSpPr>
        <p:grpSpPr>
          <a:xfrm>
            <a:off x="6285205" y="3863282"/>
            <a:ext cx="1103962" cy="873142"/>
            <a:chOff x="6285205" y="3863282"/>
            <a:chExt cx="1103962" cy="873142"/>
          </a:xfrm>
        </p:grpSpPr>
        <p:sp>
          <p:nvSpPr>
            <p:cNvPr id="278" name="Google Shape;278;p68"/>
            <p:cNvSpPr/>
            <p:nvPr/>
          </p:nvSpPr>
          <p:spPr>
            <a:xfrm>
              <a:off x="6285205" y="3863282"/>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79" name="Google Shape;279;p68"/>
            <p:cNvSpPr txBox="1"/>
            <p:nvPr/>
          </p:nvSpPr>
          <p:spPr>
            <a:xfrm>
              <a:off x="6497594" y="3982371"/>
              <a:ext cx="699330"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selection</a:t>
              </a:r>
              <a:endParaRPr b="1" i="0" sz="1600" u="none" cap="none" strike="noStrike">
                <a:solidFill>
                  <a:srgbClr val="FFFFFF"/>
                </a:solidFill>
                <a:latin typeface="Calibri"/>
                <a:ea typeface="Calibri"/>
                <a:cs typeface="Calibri"/>
                <a:sym typeface="Calibri"/>
              </a:endParaRPr>
            </a:p>
          </p:txBody>
        </p:sp>
      </p:grpSp>
      <p:grpSp>
        <p:nvGrpSpPr>
          <p:cNvPr id="280" name="Google Shape;280;p68"/>
          <p:cNvGrpSpPr/>
          <p:nvPr/>
        </p:nvGrpSpPr>
        <p:grpSpPr>
          <a:xfrm>
            <a:off x="1375335" y="4888824"/>
            <a:ext cx="1103962" cy="873142"/>
            <a:chOff x="1375335" y="4888824"/>
            <a:chExt cx="1103962" cy="873142"/>
          </a:xfrm>
        </p:grpSpPr>
        <p:sp>
          <p:nvSpPr>
            <p:cNvPr id="281" name="Google Shape;281;p68"/>
            <p:cNvSpPr/>
            <p:nvPr/>
          </p:nvSpPr>
          <p:spPr>
            <a:xfrm>
              <a:off x="1375335" y="4888824"/>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2" name="Google Shape;282;p68"/>
            <p:cNvSpPr txBox="1"/>
            <p:nvPr/>
          </p:nvSpPr>
          <p:spPr>
            <a:xfrm>
              <a:off x="1568782" y="5007913"/>
              <a:ext cx="73721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definition</a:t>
              </a:r>
              <a:endParaRPr b="1" i="0" sz="1600" u="none" cap="none" strike="noStrike">
                <a:solidFill>
                  <a:srgbClr val="FFFFFF"/>
                </a:solidFill>
                <a:latin typeface="Calibri"/>
                <a:ea typeface="Calibri"/>
                <a:cs typeface="Calibri"/>
                <a:sym typeface="Calibri"/>
              </a:endParaRPr>
            </a:p>
          </p:txBody>
        </p:sp>
      </p:grpSp>
      <p:grpSp>
        <p:nvGrpSpPr>
          <p:cNvPr id="283" name="Google Shape;283;p68"/>
          <p:cNvGrpSpPr/>
          <p:nvPr/>
        </p:nvGrpSpPr>
        <p:grpSpPr>
          <a:xfrm>
            <a:off x="4838174" y="5007913"/>
            <a:ext cx="1172116" cy="873142"/>
            <a:chOff x="4838174" y="5007913"/>
            <a:chExt cx="1172116" cy="873142"/>
          </a:xfrm>
        </p:grpSpPr>
        <p:sp>
          <p:nvSpPr>
            <p:cNvPr id="284" name="Google Shape;284;p68"/>
            <p:cNvSpPr/>
            <p:nvPr/>
          </p:nvSpPr>
          <p:spPr>
            <a:xfrm>
              <a:off x="4862177" y="5007913"/>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68"/>
            <p:cNvSpPr txBox="1"/>
            <p:nvPr/>
          </p:nvSpPr>
          <p:spPr>
            <a:xfrm>
              <a:off x="4838174" y="5232832"/>
              <a:ext cx="117211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MATERIALS</a:t>
              </a:r>
              <a:endParaRPr b="0" i="0" sz="1400" u="none" cap="none" strike="noStrike">
                <a:solidFill>
                  <a:srgbClr val="000000"/>
                </a:solidFill>
                <a:latin typeface="Arial"/>
                <a:ea typeface="Arial"/>
                <a:cs typeface="Arial"/>
                <a:sym typeface="Arial"/>
              </a:endParaRPr>
            </a:p>
          </p:txBody>
        </p:sp>
      </p:grpSp>
      <p:grpSp>
        <p:nvGrpSpPr>
          <p:cNvPr id="286" name="Google Shape;286;p68"/>
          <p:cNvGrpSpPr/>
          <p:nvPr/>
        </p:nvGrpSpPr>
        <p:grpSpPr>
          <a:xfrm>
            <a:off x="3038859" y="4998979"/>
            <a:ext cx="1103962" cy="873142"/>
            <a:chOff x="3038859" y="4998979"/>
            <a:chExt cx="1103962" cy="873142"/>
          </a:xfrm>
        </p:grpSpPr>
        <p:sp>
          <p:nvSpPr>
            <p:cNvPr id="287" name="Google Shape;287;p68"/>
            <p:cNvSpPr/>
            <p:nvPr/>
          </p:nvSpPr>
          <p:spPr>
            <a:xfrm>
              <a:off x="3038859" y="4998979"/>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8" name="Google Shape;288;p68"/>
            <p:cNvSpPr txBox="1"/>
            <p:nvPr/>
          </p:nvSpPr>
          <p:spPr>
            <a:xfrm>
              <a:off x="3078977" y="5149817"/>
              <a:ext cx="104387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PLOTTING</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Your site</a:t>
              </a:r>
              <a:endParaRPr b="1" i="0" sz="1600" u="none" cap="none" strike="noStrike">
                <a:solidFill>
                  <a:srgbClr val="FFFFFF"/>
                </a:solidFill>
                <a:latin typeface="Calibri"/>
                <a:ea typeface="Calibri"/>
                <a:cs typeface="Calibri"/>
                <a:sym typeface="Calibri"/>
              </a:endParaRPr>
            </a:p>
          </p:txBody>
        </p:sp>
      </p:grpSp>
      <p:pic>
        <p:nvPicPr>
          <p:cNvPr descr="1_LinkICON_8_14_15.png" id="289" name="Google Shape;289;p68">
            <a:hlinkClick r:id="rId1"/>
          </p:cNvPr>
          <p:cNvPicPr preferRelativeResize="0"/>
          <p:nvPr/>
        </p:nvPicPr>
        <p:blipFill rotWithShape="1">
          <a:blip r:embed="rId2">
            <a:alphaModFix/>
          </a:blip>
          <a:srcRect b="0" l="0" r="0" t="0"/>
          <a:stretch/>
        </p:blipFill>
        <p:spPr>
          <a:xfrm>
            <a:off x="7462157" y="1031436"/>
            <a:ext cx="430755" cy="430755"/>
          </a:xfrm>
          <a:prstGeom prst="rect">
            <a:avLst/>
          </a:prstGeom>
          <a:noFill/>
          <a:ln>
            <a:noFill/>
          </a:ln>
          <a:effectLst>
            <a:outerShdw blurRad="292100" rotWithShape="0" algn="tl" dir="2700000" dist="139700">
              <a:srgbClr val="333333">
                <a:alpha val="64313"/>
              </a:srgbClr>
            </a:outerShdw>
          </a:effectLst>
        </p:spPr>
      </p:pic>
      <p:pic>
        <p:nvPicPr>
          <p:cNvPr descr="1_AttentionICON_8_14_15.png" id="290" name="Google Shape;290;p68"/>
          <p:cNvPicPr preferRelativeResize="0"/>
          <p:nvPr/>
        </p:nvPicPr>
        <p:blipFill rotWithShape="1">
          <a:blip r:embed="rId3">
            <a:alphaModFix/>
          </a:blip>
          <a:srcRect b="0" l="0" r="0" t="0"/>
          <a:stretch/>
        </p:blipFill>
        <p:spPr>
          <a:xfrm>
            <a:off x="8284653" y="1052814"/>
            <a:ext cx="399410" cy="409377"/>
          </a:xfrm>
          <a:prstGeom prst="rect">
            <a:avLst/>
          </a:prstGeom>
          <a:noFill/>
          <a:ln>
            <a:noFill/>
          </a:ln>
          <a:effectLst>
            <a:outerShdw blurRad="292100" rotWithShape="0" algn="tl" dir="2700000" dist="139700">
              <a:srgbClr val="333333">
                <a:alpha val="64313"/>
              </a:srgbClr>
            </a:outerShdw>
          </a:effectLst>
        </p:spPr>
      </p:pic>
    </p:spTree>
  </p:cSld>
  <p:clrMap accent1="accent1" accent2="accent2" accent3="accent3" accent4="accent4" accent5="accent5" accent6="accent6" bg1="lt1" bg2="dk2" tx1="dk1" tx2="lt2" folHlink="folHlink" hlink="hlink"/>
  <p:sldLayoutIdLst>
    <p:sldLayoutId id="2147483683"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pic>
        <p:nvPicPr>
          <p:cNvPr descr="2_HydrosphereBannerOpt.png" id="24" name="Google Shape;24;p36"/>
          <p:cNvPicPr preferRelativeResize="0"/>
          <p:nvPr/>
        </p:nvPicPr>
        <p:blipFill rotWithShape="1">
          <a:blip r:embed="rId1">
            <a:alphaModFix/>
          </a:blip>
          <a:srcRect b="0" l="0" r="0" t="0"/>
          <a:stretch/>
        </p:blipFill>
        <p:spPr>
          <a:xfrm>
            <a:off x="1" y="0"/>
            <a:ext cx="9144000" cy="995874"/>
          </a:xfrm>
          <a:prstGeom prst="rect">
            <a:avLst/>
          </a:prstGeom>
          <a:noFill/>
          <a:ln>
            <a:noFill/>
          </a:ln>
        </p:spPr>
      </p:pic>
      <p:pic>
        <p:nvPicPr>
          <p:cNvPr descr="2_HydrosphereBannerOpt.png" id="25" name="Google Shape;25;p36"/>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sp>
        <p:nvSpPr>
          <p:cNvPr id="26" name="Google Shape;26;p36"/>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pic>
        <p:nvPicPr>
          <p:cNvPr descr="IconHydrosphereSM.png" id="27" name="Google Shape;27;p36"/>
          <p:cNvPicPr preferRelativeResize="0"/>
          <p:nvPr/>
        </p:nvPicPr>
        <p:blipFill rotWithShape="1">
          <a:blip r:embed="rId3">
            <a:alphaModFix/>
          </a:blip>
          <a:srcRect b="0" l="0" r="0" t="0"/>
          <a:stretch/>
        </p:blipFill>
        <p:spPr>
          <a:xfrm>
            <a:off x="2969792" y="231394"/>
            <a:ext cx="545060" cy="554609"/>
          </a:xfrm>
          <a:prstGeom prst="rect">
            <a:avLst/>
          </a:prstGeom>
          <a:noFill/>
          <a:ln>
            <a:noFill/>
          </a:ln>
          <a:effectLst>
            <a:outerShdw blurRad="292100" rotWithShape="0" algn="tl" dir="2700000" dist="139700">
              <a:srgbClr val="333333">
                <a:alpha val="64313"/>
              </a:srgbClr>
            </a:outerShdw>
          </a:effectLst>
        </p:spPr>
      </p:pic>
      <p:pic>
        <p:nvPicPr>
          <p:cNvPr descr="Globe_logo.svg.png" id="28" name="Google Shape;28;p36"/>
          <p:cNvPicPr preferRelativeResize="0"/>
          <p:nvPr/>
        </p:nvPicPr>
        <p:blipFill rotWithShape="1">
          <a:blip r:embed="rId4">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29" name="Google Shape;29;p36"/>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A. What is water transparency?</a:t>
            </a:r>
            <a:br>
              <a:rPr b="1" i="0" lang="en-US" sz="1200" u="none" cap="none" strike="noStrike">
                <a:solidFill>
                  <a:srgbClr val="000072"/>
                </a:solidFill>
                <a:latin typeface="Calibri"/>
                <a:ea typeface="Calibri"/>
                <a:cs typeface="Calibri"/>
                <a:sym typeface="Calibri"/>
              </a:rPr>
            </a:br>
            <a:endParaRPr b="1" i="0" sz="12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grpSp>
        <p:nvGrpSpPr>
          <p:cNvPr id="30" name="Google Shape;30;p36"/>
          <p:cNvGrpSpPr/>
          <p:nvPr/>
        </p:nvGrpSpPr>
        <p:grpSpPr>
          <a:xfrm>
            <a:off x="7893399" y="51272"/>
            <a:ext cx="1103962" cy="873141"/>
            <a:chOff x="4418556" y="967979"/>
            <a:chExt cx="1103962" cy="873141"/>
          </a:xfrm>
        </p:grpSpPr>
        <p:sp>
          <p:nvSpPr>
            <p:cNvPr id="31" name="Google Shape;31;p36"/>
            <p:cNvSpPr/>
            <p:nvPr/>
          </p:nvSpPr>
          <p:spPr>
            <a:xfrm>
              <a:off x="4418556" y="967979"/>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2" name="Google Shape;32;p36"/>
            <p:cNvSpPr txBox="1"/>
            <p:nvPr/>
          </p:nvSpPr>
          <p:spPr>
            <a:xfrm>
              <a:off x="4468871" y="1025602"/>
              <a:ext cx="1023475"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WHAT IS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Water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Transparency?</a:t>
              </a:r>
              <a:endParaRPr b="0" i="0" sz="1400" u="none" cap="none" strike="noStrike">
                <a:solidFill>
                  <a:srgbClr val="000000"/>
                </a:solidFill>
                <a:latin typeface="Arial"/>
                <a:ea typeface="Arial"/>
                <a:cs typeface="Arial"/>
                <a:sym typeface="Arial"/>
              </a:endParaRPr>
            </a:p>
          </p:txBody>
        </p:sp>
      </p:grpSp>
      <p:sp>
        <p:nvSpPr>
          <p:cNvPr id="33" name="Google Shape;33;p36"/>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34" name="Google Shape;34;p36"/>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5" name="Google Shape;35;p36"/>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 name="Shape 37"/>
        <p:cNvGrpSpPr/>
        <p:nvPr/>
      </p:nvGrpSpPr>
      <p:grpSpPr>
        <a:xfrm>
          <a:off x="0" y="0"/>
          <a:ext cx="0" cy="0"/>
          <a:chOff x="0" y="0"/>
          <a:chExt cx="0" cy="0"/>
        </a:xfrm>
      </p:grpSpPr>
      <p:pic>
        <p:nvPicPr>
          <p:cNvPr descr="2_HydrosphereBannerOpt.png" id="38" name="Google Shape;38;p38"/>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39" name="Google Shape;39;p38"/>
          <p:cNvGrpSpPr/>
          <p:nvPr/>
        </p:nvGrpSpPr>
        <p:grpSpPr>
          <a:xfrm>
            <a:off x="7889899" y="52915"/>
            <a:ext cx="1103962" cy="879786"/>
            <a:chOff x="5902565" y="945552"/>
            <a:chExt cx="1103962" cy="879786"/>
          </a:xfrm>
        </p:grpSpPr>
        <p:sp>
          <p:nvSpPr>
            <p:cNvPr id="40" name="Google Shape;40;p38"/>
            <p:cNvSpPr/>
            <p:nvPr/>
          </p:nvSpPr>
          <p:spPr>
            <a:xfrm>
              <a:off x="5902565" y="952197"/>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38"/>
            <p:cNvSpPr txBox="1"/>
            <p:nvPr/>
          </p:nvSpPr>
          <p:spPr>
            <a:xfrm>
              <a:off x="5985565" y="945552"/>
              <a:ext cx="958109" cy="8463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WHY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collect water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transparency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 data?</a:t>
              </a:r>
              <a:endParaRPr b="0" i="0" sz="1400" u="none" cap="none" strike="noStrike">
                <a:solidFill>
                  <a:srgbClr val="000000"/>
                </a:solidFill>
                <a:latin typeface="Arial"/>
                <a:ea typeface="Arial"/>
                <a:cs typeface="Arial"/>
                <a:sym typeface="Arial"/>
              </a:endParaRPr>
            </a:p>
          </p:txBody>
        </p:sp>
      </p:grpSp>
      <p:pic>
        <p:nvPicPr>
          <p:cNvPr descr="2_HydrosphereBannerOpt.png" id="42" name="Google Shape;42;p38"/>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43" name="Google Shape;43;p38"/>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44" name="Google Shape;44;p38"/>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B4DBDB"/>
                </a:solidFill>
                <a:latin typeface="Calibri"/>
                <a:ea typeface="Calibri"/>
                <a:cs typeface="Calibri"/>
                <a:sym typeface="Calibri"/>
              </a:rPr>
            </a:br>
            <a:endParaRPr b="1" i="0" sz="1200" u="none" cap="none" strike="noStrike">
              <a:solidFill>
                <a:srgbClr val="B4DBDB"/>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45" name="Google Shape;45;p38"/>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46" name="Google Shape;46;p38"/>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7" name="Google Shape;47;p38"/>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48" name="Google Shape;48;p38"/>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49" name="Google Shape;49;p38"/>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 name="Shape 51"/>
        <p:cNvGrpSpPr/>
        <p:nvPr/>
      </p:nvGrpSpPr>
      <p:grpSpPr>
        <a:xfrm>
          <a:off x="0" y="0"/>
          <a:ext cx="0" cy="0"/>
          <a:chOff x="0" y="0"/>
          <a:chExt cx="0" cy="0"/>
        </a:xfrm>
      </p:grpSpPr>
      <p:pic>
        <p:nvPicPr>
          <p:cNvPr descr="2_HydrosphereBannerOpt.png" id="52" name="Google Shape;52;p40"/>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53" name="Google Shape;53;p40"/>
          <p:cNvGrpSpPr/>
          <p:nvPr/>
        </p:nvGrpSpPr>
        <p:grpSpPr>
          <a:xfrm>
            <a:off x="7912579" y="51272"/>
            <a:ext cx="1103962" cy="893063"/>
            <a:chOff x="1410627" y="2455123"/>
            <a:chExt cx="1103962" cy="893063"/>
          </a:xfrm>
        </p:grpSpPr>
        <p:sp>
          <p:nvSpPr>
            <p:cNvPr id="54" name="Google Shape;54;p40"/>
            <p:cNvSpPr/>
            <p:nvPr/>
          </p:nvSpPr>
          <p:spPr>
            <a:xfrm>
              <a:off x="1410627" y="2475045"/>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40"/>
            <p:cNvSpPr txBox="1"/>
            <p:nvPr/>
          </p:nvSpPr>
          <p:spPr>
            <a:xfrm>
              <a:off x="1440510" y="2455123"/>
              <a:ext cx="1043174" cy="8463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HOW</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your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measurements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can help</a:t>
              </a:r>
              <a:endParaRPr b="0" i="0" sz="1400" u="none" cap="none" strike="noStrike">
                <a:solidFill>
                  <a:srgbClr val="000000"/>
                </a:solidFill>
                <a:latin typeface="Arial"/>
                <a:ea typeface="Arial"/>
                <a:cs typeface="Arial"/>
                <a:sym typeface="Arial"/>
              </a:endParaRPr>
            </a:p>
          </p:txBody>
        </p:sp>
      </p:grpSp>
      <p:pic>
        <p:nvPicPr>
          <p:cNvPr descr="2_HydrosphereBannerOpt.png" id="56" name="Google Shape;56;p40"/>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57" name="Google Shape;57;p40"/>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58" name="Google Shape;58;p40"/>
          <p:cNvSpPr/>
          <p:nvPr/>
        </p:nvSpPr>
        <p:spPr>
          <a:xfrm>
            <a:off x="3" y="1079021"/>
            <a:ext cx="1153580" cy="54476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EB4E3"/>
                </a:solidFill>
                <a:latin typeface="Calibri"/>
                <a:ea typeface="Calibri"/>
                <a:cs typeface="Calibri"/>
                <a:sym typeface="Calibri"/>
              </a:rPr>
              <a:t>A. What is water transparency?</a:t>
            </a:r>
            <a:br>
              <a:rPr b="1" i="0" lang="en-US" sz="1200" u="none" cap="none" strike="noStrike">
                <a:solidFill>
                  <a:srgbClr val="8EB4E3"/>
                </a:solidFill>
                <a:latin typeface="Calibri"/>
                <a:ea typeface="Calibri"/>
                <a:cs typeface="Calibri"/>
                <a:sym typeface="Calibri"/>
              </a:rPr>
            </a:br>
            <a:endParaRPr b="1" i="0" sz="1200" u="none" cap="none" strike="noStrike">
              <a:solidFill>
                <a:srgbClr val="8EB4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C. How your measurements can help</a:t>
            </a:r>
            <a:br>
              <a:rPr b="1" i="0" lang="en-US" sz="1200" u="none" cap="none" strike="noStrike">
                <a:solidFill>
                  <a:srgbClr val="000072"/>
                </a:solidFill>
                <a:latin typeface="Calibri"/>
                <a:ea typeface="Calibri"/>
                <a:cs typeface="Calibri"/>
                <a:sym typeface="Calibri"/>
              </a:rPr>
            </a:br>
            <a:endParaRPr b="1" i="0" sz="12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59" name="Google Shape;59;p40"/>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60" name="Google Shape;60;p40"/>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1" name="Google Shape;61;p40"/>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62" name="Google Shape;62;p40"/>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63" name="Google Shape;63;p40"/>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 name="Shape 65"/>
        <p:cNvGrpSpPr/>
        <p:nvPr/>
      </p:nvGrpSpPr>
      <p:grpSpPr>
        <a:xfrm>
          <a:off x="0" y="0"/>
          <a:ext cx="0" cy="0"/>
          <a:chOff x="0" y="0"/>
          <a:chExt cx="0" cy="0"/>
        </a:xfrm>
      </p:grpSpPr>
      <p:pic>
        <p:nvPicPr>
          <p:cNvPr descr="2_HydrosphereBannerOpt.png" id="66" name="Google Shape;66;p42"/>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67" name="Google Shape;67;p42"/>
          <p:cNvGrpSpPr/>
          <p:nvPr/>
        </p:nvGrpSpPr>
        <p:grpSpPr>
          <a:xfrm>
            <a:off x="7884711" y="43872"/>
            <a:ext cx="1122067" cy="887461"/>
            <a:chOff x="1445312" y="854228"/>
            <a:chExt cx="1122067" cy="887461"/>
          </a:xfrm>
        </p:grpSpPr>
        <p:sp>
          <p:nvSpPr>
            <p:cNvPr id="68" name="Google Shape;68;p42"/>
            <p:cNvSpPr/>
            <p:nvPr/>
          </p:nvSpPr>
          <p:spPr>
            <a:xfrm>
              <a:off x="1445312" y="854228"/>
              <a:ext cx="1122067" cy="88746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42"/>
            <p:cNvSpPr txBox="1"/>
            <p:nvPr/>
          </p:nvSpPr>
          <p:spPr>
            <a:xfrm>
              <a:off x="1587524" y="940377"/>
              <a:ext cx="853964"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How 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collect your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Calibri"/>
                  <a:ea typeface="Calibri"/>
                  <a:cs typeface="Calibri"/>
                  <a:sym typeface="Calibri"/>
                </a:rPr>
                <a:t>DATA</a:t>
              </a:r>
              <a:endParaRPr b="1" i="0" sz="1600" u="none" cap="none" strike="noStrike">
                <a:solidFill>
                  <a:srgbClr val="FFFFFF"/>
                </a:solidFill>
                <a:latin typeface="Calibri"/>
                <a:ea typeface="Calibri"/>
                <a:cs typeface="Calibri"/>
                <a:sym typeface="Calibri"/>
              </a:endParaRPr>
            </a:p>
          </p:txBody>
        </p:sp>
      </p:grpSp>
      <p:pic>
        <p:nvPicPr>
          <p:cNvPr descr="2_HydrosphereBannerOpt.png" id="70" name="Google Shape;70;p42"/>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71" name="Google Shape;71;p42"/>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72" name="Google Shape;72;p42"/>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73" name="Google Shape;73;p42"/>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74" name="Google Shape;74;p42"/>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5" name="Google Shape;75;p42"/>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76" name="Google Shape;76;p42"/>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77" name="Google Shape;77;p42"/>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7"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pic>
        <p:nvPicPr>
          <p:cNvPr descr="2_HydrosphereBannerOpt.png" id="80" name="Google Shape;80;p44"/>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81" name="Google Shape;81;p44"/>
          <p:cNvGrpSpPr/>
          <p:nvPr/>
        </p:nvGrpSpPr>
        <p:grpSpPr>
          <a:xfrm>
            <a:off x="7919805" y="51272"/>
            <a:ext cx="1103962" cy="873141"/>
            <a:chOff x="2932656" y="872333"/>
            <a:chExt cx="1103962" cy="873141"/>
          </a:xfrm>
        </p:grpSpPr>
        <p:sp>
          <p:nvSpPr>
            <p:cNvPr id="82" name="Google Shape;82;p44"/>
            <p:cNvSpPr/>
            <p:nvPr/>
          </p:nvSpPr>
          <p:spPr>
            <a:xfrm>
              <a:off x="2932656" y="872333"/>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3" name="Google Shape;83;p44"/>
            <p:cNvSpPr txBox="1"/>
            <p:nvPr/>
          </p:nvSpPr>
          <p:spPr>
            <a:xfrm>
              <a:off x="3002417" y="965650"/>
              <a:ext cx="963412"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TIME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requirements</a:t>
              </a:r>
              <a:endParaRPr b="0" i="0" sz="1400" u="none" cap="none" strike="noStrike">
                <a:solidFill>
                  <a:srgbClr val="000000"/>
                </a:solidFill>
                <a:latin typeface="Arial"/>
                <a:ea typeface="Arial"/>
                <a:cs typeface="Arial"/>
                <a:sym typeface="Arial"/>
              </a:endParaRPr>
            </a:p>
          </p:txBody>
        </p:sp>
      </p:grpSp>
      <p:pic>
        <p:nvPicPr>
          <p:cNvPr descr="2_HydrosphereBannerOpt.png" id="84" name="Google Shape;84;p44"/>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85" name="Google Shape;85;p44"/>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86" name="Google Shape;86;p44"/>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87" name="Google Shape;87;p44"/>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88" name="Google Shape;88;p44"/>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44"/>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90" name="Google Shape;90;p44"/>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1" name="Google Shape;91;p44"/>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5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 name="Shape 93"/>
        <p:cNvGrpSpPr/>
        <p:nvPr/>
      </p:nvGrpSpPr>
      <p:grpSpPr>
        <a:xfrm>
          <a:off x="0" y="0"/>
          <a:ext cx="0" cy="0"/>
          <a:chOff x="0" y="0"/>
          <a:chExt cx="0" cy="0"/>
        </a:xfrm>
      </p:grpSpPr>
      <p:pic>
        <p:nvPicPr>
          <p:cNvPr descr="2_HydrosphereBannerOpt.png" id="94" name="Google Shape;94;p46"/>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95" name="Google Shape;95;p46"/>
          <p:cNvGrpSpPr/>
          <p:nvPr/>
        </p:nvGrpSpPr>
        <p:grpSpPr>
          <a:xfrm>
            <a:off x="7925433" y="51272"/>
            <a:ext cx="1172116" cy="873142"/>
            <a:chOff x="4838174" y="5007913"/>
            <a:chExt cx="1172116" cy="873142"/>
          </a:xfrm>
        </p:grpSpPr>
        <p:sp>
          <p:nvSpPr>
            <p:cNvPr id="96" name="Google Shape;96;p46"/>
            <p:cNvSpPr/>
            <p:nvPr/>
          </p:nvSpPr>
          <p:spPr>
            <a:xfrm>
              <a:off x="4862177" y="5007913"/>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7" name="Google Shape;97;p46"/>
            <p:cNvSpPr txBox="1"/>
            <p:nvPr/>
          </p:nvSpPr>
          <p:spPr>
            <a:xfrm>
              <a:off x="4838174" y="5232832"/>
              <a:ext cx="117211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MATERIALS</a:t>
              </a:r>
              <a:endParaRPr b="0" i="0" sz="1400" u="none" cap="none" strike="noStrike">
                <a:solidFill>
                  <a:srgbClr val="000000"/>
                </a:solidFill>
                <a:latin typeface="Arial"/>
                <a:ea typeface="Arial"/>
                <a:cs typeface="Arial"/>
                <a:sym typeface="Arial"/>
              </a:endParaRPr>
            </a:p>
          </p:txBody>
        </p:sp>
      </p:grpSp>
      <p:pic>
        <p:nvPicPr>
          <p:cNvPr descr="2_HydrosphereBannerOpt.png" id="98" name="Google Shape;98;p46"/>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99" name="Google Shape;99;p46"/>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100" name="Google Shape;100;p46"/>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101" name="Google Shape;101;p46"/>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102" name="Google Shape;102;p46"/>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46"/>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04" name="Google Shape;104;p46"/>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5" name="Google Shape;105;p46"/>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 name="Shape 107"/>
        <p:cNvGrpSpPr/>
        <p:nvPr/>
      </p:nvGrpSpPr>
      <p:grpSpPr>
        <a:xfrm>
          <a:off x="0" y="0"/>
          <a:ext cx="0" cy="0"/>
          <a:chOff x="0" y="0"/>
          <a:chExt cx="0" cy="0"/>
        </a:xfrm>
      </p:grpSpPr>
      <p:pic>
        <p:nvPicPr>
          <p:cNvPr descr="2_HydrosphereBannerOpt.png" id="108" name="Google Shape;108;p48"/>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109" name="Google Shape;109;p48"/>
          <p:cNvGrpSpPr/>
          <p:nvPr/>
        </p:nvGrpSpPr>
        <p:grpSpPr>
          <a:xfrm>
            <a:off x="7980619" y="51272"/>
            <a:ext cx="1103962" cy="873142"/>
            <a:chOff x="1375335" y="4888824"/>
            <a:chExt cx="1103962" cy="873142"/>
          </a:xfrm>
        </p:grpSpPr>
        <p:sp>
          <p:nvSpPr>
            <p:cNvPr id="110" name="Google Shape;110;p48"/>
            <p:cNvSpPr/>
            <p:nvPr/>
          </p:nvSpPr>
          <p:spPr>
            <a:xfrm>
              <a:off x="1375335" y="4888824"/>
              <a:ext cx="1103962" cy="873142"/>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1" name="Google Shape;111;p48"/>
            <p:cNvSpPr txBox="1"/>
            <p:nvPr/>
          </p:nvSpPr>
          <p:spPr>
            <a:xfrm>
              <a:off x="1568782" y="5007913"/>
              <a:ext cx="737214"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definition</a:t>
              </a:r>
              <a:endParaRPr b="1" i="0" sz="1600" u="none" cap="none" strike="noStrike">
                <a:solidFill>
                  <a:srgbClr val="FFFFFF"/>
                </a:solidFill>
                <a:latin typeface="Calibri"/>
                <a:ea typeface="Calibri"/>
                <a:cs typeface="Calibri"/>
                <a:sym typeface="Calibri"/>
              </a:endParaRPr>
            </a:p>
          </p:txBody>
        </p:sp>
      </p:grpSp>
      <p:pic>
        <p:nvPicPr>
          <p:cNvPr descr="2_HydrosphereBannerOpt.png" id="112" name="Google Shape;112;p48"/>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113" name="Google Shape;113;p48"/>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114" name="Google Shape;114;p48"/>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115" name="Google Shape;115;p48"/>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116" name="Google Shape;116;p48"/>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7" name="Google Shape;117;p48"/>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18" name="Google Shape;118;p48"/>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9" name="Google Shape;119;p48"/>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pic>
        <p:nvPicPr>
          <p:cNvPr descr="2_HydrosphereBannerOpt.png" id="122" name="Google Shape;122;p50"/>
          <p:cNvPicPr preferRelativeResize="0"/>
          <p:nvPr/>
        </p:nvPicPr>
        <p:blipFill rotWithShape="1">
          <a:blip r:embed="rId1">
            <a:alphaModFix/>
          </a:blip>
          <a:srcRect b="0" l="0" r="0" t="0"/>
          <a:stretch/>
        </p:blipFill>
        <p:spPr>
          <a:xfrm>
            <a:off x="1" y="0"/>
            <a:ext cx="9144000" cy="995874"/>
          </a:xfrm>
          <a:prstGeom prst="rect">
            <a:avLst/>
          </a:prstGeom>
          <a:noFill/>
          <a:ln>
            <a:noFill/>
          </a:ln>
        </p:spPr>
      </p:pic>
      <p:grpSp>
        <p:nvGrpSpPr>
          <p:cNvPr id="123" name="Google Shape;123;p50"/>
          <p:cNvGrpSpPr/>
          <p:nvPr/>
        </p:nvGrpSpPr>
        <p:grpSpPr>
          <a:xfrm>
            <a:off x="7948933" y="51272"/>
            <a:ext cx="1103962" cy="880267"/>
            <a:chOff x="2981189" y="2467920"/>
            <a:chExt cx="1103962" cy="880267"/>
          </a:xfrm>
        </p:grpSpPr>
        <p:sp>
          <p:nvSpPr>
            <p:cNvPr id="124" name="Google Shape;124;p50"/>
            <p:cNvSpPr/>
            <p:nvPr/>
          </p:nvSpPr>
          <p:spPr>
            <a:xfrm>
              <a:off x="2981189" y="2475046"/>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5" name="Google Shape;125;p50"/>
            <p:cNvSpPr txBox="1"/>
            <p:nvPr/>
          </p:nvSpPr>
          <p:spPr>
            <a:xfrm>
              <a:off x="3144060" y="2467920"/>
              <a:ext cx="756036" cy="8463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Enter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data on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GLOBE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website</a:t>
              </a:r>
              <a:endParaRPr b="0" i="0" sz="1400" u="none" cap="none" strike="noStrike">
                <a:solidFill>
                  <a:srgbClr val="000000"/>
                </a:solidFill>
                <a:latin typeface="Arial"/>
                <a:ea typeface="Arial"/>
                <a:cs typeface="Arial"/>
                <a:sym typeface="Arial"/>
              </a:endParaRPr>
            </a:p>
          </p:txBody>
        </p:sp>
      </p:grpSp>
      <p:pic>
        <p:nvPicPr>
          <p:cNvPr descr="2_HydrosphereBannerOpt.png" id="126" name="Google Shape;126;p50"/>
          <p:cNvPicPr preferRelativeResize="0"/>
          <p:nvPr/>
        </p:nvPicPr>
        <p:blipFill rotWithShape="1">
          <a:blip r:embed="rId2">
            <a:alphaModFix/>
          </a:blip>
          <a:srcRect b="0" l="0" r="0" t="0"/>
          <a:stretch/>
        </p:blipFill>
        <p:spPr>
          <a:xfrm rot="-5400000">
            <a:off x="-2846915" y="2846915"/>
            <a:ext cx="6858001" cy="1164169"/>
          </a:xfrm>
          <a:prstGeom prst="rect">
            <a:avLst/>
          </a:prstGeom>
          <a:noFill/>
          <a:ln>
            <a:noFill/>
          </a:ln>
        </p:spPr>
      </p:pic>
      <p:pic>
        <p:nvPicPr>
          <p:cNvPr descr="Globe_logo.svg.png" id="127" name="Google Shape;127;p50"/>
          <p:cNvPicPr preferRelativeResize="0"/>
          <p:nvPr/>
        </p:nvPicPr>
        <p:blipFill rotWithShape="1">
          <a:blip r:embed="rId3">
            <a:alphaModFix/>
          </a:blip>
          <a:srcRect b="0" l="0" r="0" t="0"/>
          <a:stretch/>
        </p:blipFill>
        <p:spPr>
          <a:xfrm>
            <a:off x="95536" y="51272"/>
            <a:ext cx="955985" cy="858895"/>
          </a:xfrm>
          <a:prstGeom prst="rect">
            <a:avLst/>
          </a:prstGeom>
          <a:noFill/>
          <a:ln>
            <a:noFill/>
          </a:ln>
          <a:effectLst>
            <a:outerShdw blurRad="292100" rotWithShape="0" algn="tl" dir="2700000" dist="139700">
              <a:srgbClr val="333333">
                <a:alpha val="64313"/>
              </a:srgbClr>
            </a:outerShdw>
          </a:effectLst>
        </p:spPr>
      </p:pic>
      <p:sp>
        <p:nvSpPr>
          <p:cNvPr id="128" name="Google Shape;128;p50"/>
          <p:cNvSpPr/>
          <p:nvPr/>
        </p:nvSpPr>
        <p:spPr>
          <a:xfrm>
            <a:off x="3" y="1079021"/>
            <a:ext cx="1153580" cy="52629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E. Submitting data to GLOBE.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resources</a:t>
            </a:r>
            <a:endParaRPr b="1" i="0" sz="1200" u="none" cap="none" strike="noStrike">
              <a:solidFill>
                <a:srgbClr val="8CB3E3"/>
              </a:solidFill>
              <a:latin typeface="Calibri"/>
              <a:ea typeface="Calibri"/>
              <a:cs typeface="Calibri"/>
              <a:sym typeface="Calibri"/>
            </a:endParaRPr>
          </a:p>
        </p:txBody>
      </p:sp>
      <p:pic>
        <p:nvPicPr>
          <p:cNvPr descr="IconHydrosphereSM.png" id="129" name="Google Shape;129;p50"/>
          <p:cNvPicPr preferRelativeResize="0"/>
          <p:nvPr/>
        </p:nvPicPr>
        <p:blipFill rotWithShape="1">
          <a:blip r:embed="rId4">
            <a:alphaModFix/>
          </a:blip>
          <a:srcRect b="0" l="0" r="0" t="0"/>
          <a:stretch/>
        </p:blipFill>
        <p:spPr>
          <a:xfrm>
            <a:off x="2983903" y="231394"/>
            <a:ext cx="545060" cy="554609"/>
          </a:xfrm>
          <a:prstGeom prst="rect">
            <a:avLst/>
          </a:prstGeom>
          <a:noFill/>
          <a:ln>
            <a:noFill/>
          </a:ln>
          <a:effectLst>
            <a:outerShdw blurRad="292100" rotWithShape="0" algn="tl" dir="2700000" dist="139700">
              <a:srgbClr val="333333">
                <a:alpha val="64313"/>
              </a:srgbClr>
            </a:outerShdw>
          </a:effectLst>
        </p:spPr>
      </p:pic>
      <p:sp>
        <p:nvSpPr>
          <p:cNvPr id="130" name="Google Shape;130;p50"/>
          <p:cNvSpPr/>
          <p:nvPr/>
        </p:nvSpPr>
        <p:spPr>
          <a:xfrm>
            <a:off x="5673732" y="409102"/>
            <a:ext cx="115147" cy="115147"/>
          </a:xfrm>
          <a:prstGeom prst="ellipse">
            <a:avLst/>
          </a:prstGeom>
          <a:solidFill>
            <a:srgbClr val="1BA043"/>
          </a:solidFill>
          <a:ln cap="flat" cmpd="sng" w="9525">
            <a:solidFill>
              <a:srgbClr val="4A7DBA"/>
            </a:solidFill>
            <a:prstDash val="solid"/>
            <a:round/>
            <a:headEnd len="sm" w="sm" type="none"/>
            <a:tailEnd len="sm" w="sm" type="none"/>
          </a:ln>
          <a:effectLst>
            <a:outerShdw blurRad="40000" rotWithShape="0" dir="5400000" dist="23000">
              <a:srgbClr val="000000">
                <a:alpha val="34509"/>
              </a:srgbClr>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1" name="Google Shape;131;p50"/>
          <p:cNvSpPr txBox="1"/>
          <p:nvPr/>
        </p:nvSpPr>
        <p:spPr>
          <a:xfrm>
            <a:off x="1164171" y="254953"/>
            <a:ext cx="184795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A2659"/>
                </a:solidFill>
                <a:latin typeface="Calibri"/>
                <a:ea typeface="Calibri"/>
                <a:cs typeface="Calibri"/>
                <a:sym typeface="Calibri"/>
              </a:rPr>
              <a:t>Hydrosphere</a:t>
            </a:r>
            <a:endParaRPr b="1" i="0" sz="1800" u="none" cap="none" strike="noStrike">
              <a:solidFill>
                <a:srgbClr val="1A2659"/>
              </a:solidFill>
              <a:latin typeface="Calibri"/>
              <a:ea typeface="Calibri"/>
              <a:cs typeface="Calibri"/>
              <a:sym typeface="Calibri"/>
            </a:endParaRPr>
          </a:p>
        </p:txBody>
      </p:sp>
      <p:sp>
        <p:nvSpPr>
          <p:cNvPr id="132" name="Google Shape;132;p50"/>
          <p:cNvSpPr txBox="1"/>
          <p:nvPr/>
        </p:nvSpPr>
        <p:spPr>
          <a:xfrm>
            <a:off x="5771645" y="254953"/>
            <a:ext cx="2103686"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Secchi Disk Protocol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p50"/>
          <p:cNvSpPr txBox="1"/>
          <p:nvPr/>
        </p:nvSpPr>
        <p:spPr>
          <a:xfrm>
            <a:off x="3566920" y="256697"/>
            <a:ext cx="2133918"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1A2659"/>
              </a:buClr>
              <a:buSzPts val="1800"/>
              <a:buFont typeface="Calibri"/>
              <a:buNone/>
            </a:pPr>
            <a:r>
              <a:rPr b="1" i="0" lang="en-US" sz="1800" u="none" cap="none" strike="noStrike">
                <a:solidFill>
                  <a:srgbClr val="1A2659"/>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5"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2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globe.gov/documents/11865/3464b426-6d54-4ba2-9cca-8d398fb38ef8" TargetMode="External"/><Relationship Id="rId4" Type="http://schemas.openxmlformats.org/officeDocument/2006/relationships/hyperlink" Target="http://www.globe.gov/documents/11865/3464b426-6d54-4ba2-9cca-8d398fb38ef8" TargetMode="External"/><Relationship Id="rId5" Type="http://schemas.openxmlformats.org/officeDocument/2006/relationships/hyperlink" Target="http://www.globe.gov/documents/11865/26f37835-c82a-4418-906d-23ec9f6c64a9" TargetMode="External"/><Relationship Id="rId6" Type="http://schemas.openxmlformats.org/officeDocument/2006/relationships/hyperlink" Target="http://www.globe.gov/documents/11865/3464b426-6d54-4ba2-9cca-8d398fb38ef8"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comments" Target="../comments/commen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comments" Target="../comments/comment2.xml"/><Relationship Id="rId4" Type="http://schemas.openxmlformats.org/officeDocument/2006/relationships/image" Target="../media/image28.jpg"/><Relationship Id="rId5" Type="http://schemas.openxmlformats.org/officeDocument/2006/relationships/image" Target="../media/image4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comments" Target="../comments/comment3.xml"/><Relationship Id="rId4" Type="http://schemas.openxmlformats.org/officeDocument/2006/relationships/image" Target="../media/image29.png"/><Relationship Id="rId9" Type="http://schemas.openxmlformats.org/officeDocument/2006/relationships/image" Target="../media/image54.png"/><Relationship Id="rId5" Type="http://schemas.openxmlformats.org/officeDocument/2006/relationships/image" Target="../media/image15.png"/><Relationship Id="rId6" Type="http://schemas.openxmlformats.org/officeDocument/2006/relationships/image" Target="../media/image32.png"/><Relationship Id="rId7" Type="http://schemas.openxmlformats.org/officeDocument/2006/relationships/image" Target="../media/image47.png"/><Relationship Id="rId8"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hyperlink" Target="http://www.globe.gov/documents/11865/26f37835-c82a-4418-906d-23ec9f6c64a9" TargetMode="External"/><Relationship Id="rId4" Type="http://schemas.openxmlformats.org/officeDocument/2006/relationships/hyperlink" Target="http://www.globe.gov/documents/348614/1c29caf7-fb2f-4414-8b43-11fd64087ea8" TargetMode="External"/><Relationship Id="rId5" Type="http://schemas.openxmlformats.org/officeDocument/2006/relationships/hyperlink" Target="http://www.globe.gov/documents/348614/139cd526-ca0b-4192-9659-ad9ee5a5c893" TargetMode="External"/><Relationship Id="rId6" Type="http://schemas.openxmlformats.org/officeDocument/2006/relationships/hyperlink" Target="http://www.globe.gov/documents/10157/2872378/GLOBE+Cloud+Char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 Id="rId3" Type="http://schemas.openxmlformats.org/officeDocument/2006/relationships/image" Target="../media/image43.png"/><Relationship Id="rId4"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1.png"/><Relationship Id="rId4" Type="http://schemas.openxmlformats.org/officeDocument/2006/relationships/image" Target="../media/image55.png"/><Relationship Id="rId5" Type="http://schemas.openxmlformats.org/officeDocument/2006/relationships/image" Target="../media/image36.png"/><Relationship Id="rId6"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5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9.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5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8.xml"/><Relationship Id="rId3" Type="http://schemas.openxmlformats.org/officeDocument/2006/relationships/image" Target="../media/image57.jpg"/><Relationship Id="rId4" Type="http://schemas.openxmlformats.org/officeDocument/2006/relationships/hyperlink" Target="https://dataentry.globe.gov/#/observerpro/home" TargetMode="External"/><Relationship Id="rId5" Type="http://schemas.openxmlformats.org/officeDocument/2006/relationships/hyperlink" Target="https://www.globe.gov/globe-data/data-entry/globe-observer"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9.xml"/><Relationship Id="rId3" Type="http://schemas.openxmlformats.org/officeDocument/2006/relationships/image" Target="../media/image57.jpg"/><Relationship Id="rId4" Type="http://schemas.openxmlformats.org/officeDocument/2006/relationships/image" Target="../media/image6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5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1.xml"/><Relationship Id="rId3" Type="http://schemas.openxmlformats.org/officeDocument/2006/relationships/image" Target="../media/image4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4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3.xml"/><Relationship Id="rId3" Type="http://schemas.openxmlformats.org/officeDocument/2006/relationships/image" Target="../media/image4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4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 Id="rId3" Type="http://schemas.openxmlformats.org/officeDocument/2006/relationships/image" Target="../media/image58.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 Id="rId3" Type="http://schemas.openxmlformats.org/officeDocument/2006/relationships/image" Target="../media/image6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 Id="rId3" Type="http://schemas.openxmlformats.org/officeDocument/2006/relationships/image" Target="../media/image5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 Id="rId3" Type="http://schemas.openxmlformats.org/officeDocument/2006/relationships/image" Target="../media/image65.jpg"/><Relationship Id="rId4" Type="http://schemas.openxmlformats.org/officeDocument/2006/relationships/image" Target="../media/image6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hyperlink" Target="http://vis.globe.gov/GLOBE/" TargetMode="External"/><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0.xml"/><Relationship Id="rId3" Type="http://schemas.openxmlformats.org/officeDocument/2006/relationships/image" Target="../media/image6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1.xml"/><Relationship Id="rId3" Type="http://schemas.openxmlformats.org/officeDocument/2006/relationships/image" Target="../media/image6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2.xml"/><Relationship Id="rId3" Type="http://schemas.openxmlformats.org/officeDocument/2006/relationships/image" Target="../media/image2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 Id="rId3" Type="http://schemas.openxmlformats.org/officeDocument/2006/relationships/hyperlink" Target="mailto:help@nasaglobe.org" TargetMode="External"/><Relationship Id="rId4" Type="http://schemas.openxmlformats.org/officeDocument/2006/relationships/hyperlink" Target="http://www.globe.gov/" TargetMode="External"/><Relationship Id="rId5" Type="http://schemas.openxmlformats.org/officeDocument/2006/relationships/hyperlink" Target="http://climate.nasa.gov/" TargetMode="External"/><Relationship Id="rId6" Type="http://schemas.openxmlformats.org/officeDocument/2006/relationships/image" Target="../media/image5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Illustration of a secchi disk beneath the water surface, showing three different depths of transparency readings." id="358" name="Google Shape;358;p10"/>
          <p:cNvPicPr preferRelativeResize="0"/>
          <p:nvPr/>
        </p:nvPicPr>
        <p:blipFill rotWithShape="1">
          <a:blip r:embed="rId3">
            <a:alphaModFix/>
          </a:blip>
          <a:srcRect b="0" l="0" r="0" t="0"/>
          <a:stretch/>
        </p:blipFill>
        <p:spPr>
          <a:xfrm>
            <a:off x="2497663" y="1289972"/>
            <a:ext cx="4955123" cy="3699423"/>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sp>
        <p:nvSpPr>
          <p:cNvPr id="359" name="Google Shape;359;p10"/>
          <p:cNvSpPr txBox="1"/>
          <p:nvPr/>
        </p:nvSpPr>
        <p:spPr>
          <a:xfrm>
            <a:off x="1449917" y="5074061"/>
            <a:ext cx="7122584" cy="15542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72"/>
                </a:solidFill>
                <a:latin typeface="Calibri"/>
                <a:ea typeface="Calibri"/>
                <a:cs typeface="Calibri"/>
                <a:sym typeface="Calibri"/>
              </a:rPr>
              <a:t>Scientists measure water transparency to determine water body health.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Measurement of water transparency allows scientists to calculate inputs from erosion and nutrients.  By taking measurements over time in multiple locations, it is often possible to determine the source of the inputs, and if necessary, remediate the situation to improve water quality.</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1"/>
          <p:cNvSpPr txBox="1"/>
          <p:nvPr/>
        </p:nvSpPr>
        <p:spPr>
          <a:xfrm>
            <a:off x="1246716" y="4122090"/>
            <a:ext cx="7479300" cy="3047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 Here is an example of how this might be done for transparency.</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Water transparency  and color can be observed in satellite imagery. In May 2015, the east coast of Australia was hit by a severe storm and deadly flooding, dropping more than 360 millimeters (14 inches) of rain within about three hours in southeast Queensland, Australia. This image of the Brisbane River entering Moreton Bay was acquired on May 3, 2015 by the Operational Land Imager on Landsat 8.</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 As a result of the rainfall, flash flooding caused distinct river plumes to form along the coastline. Flood waters usually contain elevated levels of sediment and colored dissolved organic matter (CDOM). Sediment tends to scatter red light, and CDOM absorbs blue light. As a result, a brown color is visible where the Brisbane River mouth where these two optical phenomena work in concert. Further from the mouth, the coarser sediments tend to settle to the bottom but the CDOM is still observed in the water column absorbing blue light. What is coloring the yellow-green patches in the water? Scientists believe it is CDOM, but ground verification is needed to be sure.</a:t>
            </a:r>
            <a:r>
              <a:rPr b="1" i="0" lang="en-US" sz="1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p:txBody>
      </p:sp>
      <p:pic>
        <p:nvPicPr>
          <p:cNvPr descr="Satellite image of a coastal area with sediment pollution" id="365" name="Google Shape;365;p11"/>
          <p:cNvPicPr preferRelativeResize="0"/>
          <p:nvPr/>
        </p:nvPicPr>
        <p:blipFill rotWithShape="1">
          <a:blip r:embed="rId3">
            <a:alphaModFix/>
          </a:blip>
          <a:srcRect b="0" l="0" r="0" t="0"/>
          <a:stretch/>
        </p:blipFill>
        <p:spPr>
          <a:xfrm>
            <a:off x="2219425" y="1382469"/>
            <a:ext cx="5044374" cy="2502356"/>
          </a:xfrm>
          <a:prstGeom prst="rect">
            <a:avLst/>
          </a:prstGeom>
          <a:noFill/>
          <a:ln>
            <a:noFill/>
          </a:ln>
        </p:spPr>
      </p:pic>
      <p:sp>
        <p:nvSpPr>
          <p:cNvPr id="366" name="Google Shape;366;p11"/>
          <p:cNvSpPr txBox="1"/>
          <p:nvPr/>
        </p:nvSpPr>
        <p:spPr>
          <a:xfrm>
            <a:off x="7305047" y="2480132"/>
            <a:ext cx="1421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Credit: NASA Earth Observatory</a:t>
            </a:r>
            <a:endParaRPr b="0" i="0" sz="1000" u="none" cap="none" strike="noStrike">
              <a:solidFill>
                <a:schemeClr val="dk1"/>
              </a:solidFill>
              <a:latin typeface="Calibri"/>
              <a:ea typeface="Calibri"/>
              <a:cs typeface="Calibri"/>
              <a:sym typeface="Calibri"/>
            </a:endParaRPr>
          </a:p>
        </p:txBody>
      </p:sp>
      <p:sp>
        <p:nvSpPr>
          <p:cNvPr id="367" name="Google Shape;367;p11"/>
          <p:cNvSpPr txBox="1"/>
          <p:nvPr/>
        </p:nvSpPr>
        <p:spPr>
          <a:xfrm>
            <a:off x="1246716" y="1034534"/>
            <a:ext cx="390563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How Your Measurements Can Help </a:t>
            </a:r>
            <a:endParaRPr b="1" i="0" sz="2000" u="none" cap="none" strike="noStrike">
              <a:solidFill>
                <a:srgbClr val="00007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12"/>
          <p:cNvSpPr/>
          <p:nvPr/>
        </p:nvSpPr>
        <p:spPr>
          <a:xfrm>
            <a:off x="1409700" y="1041668"/>
            <a:ext cx="7200900" cy="48936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How to Collect Your Data</a:t>
            </a:r>
            <a:endParaRPr b="1" i="0" sz="20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72"/>
                </a:solidFill>
                <a:latin typeface="Calibri"/>
                <a:ea typeface="Calibri"/>
                <a:cs typeface="Calibri"/>
                <a:sym typeface="Calibri"/>
              </a:rPr>
              <a:t>Simultaneous or Prior Investigations Required to do Water Transparency Measurements</a:t>
            </a:r>
            <a:endParaRPr b="1" i="0" sz="18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You will need to define your </a:t>
            </a:r>
            <a:r>
              <a:rPr b="1" i="0" lang="en-US" sz="1400" u="none" cap="none" strike="noStrike">
                <a:solidFill>
                  <a:srgbClr val="000072"/>
                </a:solidFill>
                <a:latin typeface="Calibri"/>
                <a:ea typeface="Calibri"/>
                <a:cs typeface="Calibri"/>
                <a:sym typeface="Calibri"/>
              </a:rPr>
              <a:t>Hydrosphere Study Site. A Hydrosphere Study Site </a:t>
            </a:r>
            <a:r>
              <a:rPr b="0" i="0" lang="en-US" sz="1400" u="none" cap="none" strike="noStrike">
                <a:solidFill>
                  <a:schemeClr val="dk1"/>
                </a:solidFill>
                <a:latin typeface="Calibri"/>
                <a:ea typeface="Calibri"/>
                <a:cs typeface="Calibri"/>
                <a:sym typeface="Calibri"/>
              </a:rPr>
              <a:t>can be any surface water site that can be safely visited, although natural waters are preferred.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Sites, in order of preference, may include: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Streams or rivers</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Lakes, reservoirs, bays or ocean</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Pond</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Calibri"/>
                <a:ea typeface="Calibri"/>
                <a:cs typeface="Calibri"/>
                <a:sym typeface="Calibri"/>
              </a:rPr>
              <a:t>Irrigation ditch or other water body, if those above are not available</a:t>
            </a:r>
            <a:endParaRPr b="1" i="0" sz="1400" u="none" cap="none" strike="noStrike">
              <a:solidFill>
                <a:srgbClr val="00007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 The Hydrosphere Investigation Data Sheet</a:t>
            </a:r>
            <a:r>
              <a:rPr b="0" i="0" lang="en-US" sz="1400" u="none" cap="none" strike="noStrike">
                <a:solidFill>
                  <a:schemeClr val="dk1"/>
                </a:solidFill>
                <a:latin typeface="Calibri"/>
                <a:ea typeface="Calibri"/>
                <a:cs typeface="Calibri"/>
                <a:sym typeface="Calibri"/>
              </a:rPr>
              <a:t> is used to record all the hydrosphere measurements, including Water Transparency. You will also want to map your Hydrosphere Site at some point.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To define you study site you  will need these documents: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sng" cap="none" strike="noStrike">
              <a:solidFill>
                <a:schemeClr val="dk1"/>
              </a:solidFill>
              <a:latin typeface="Calibri"/>
              <a:ea typeface="Calibri"/>
              <a:cs typeface="Calibri"/>
              <a:sym typeface="Calibri"/>
              <a:hlinkClick r:id="rId3">
                <a:extLst>
                  <a:ext uri="{A12FA001-AC4F-418D-AE19-62706E023703}">
                    <ahyp:hlinkClr val="tx"/>
                  </a:ext>
                </a:extLst>
              </a:hlinkClick>
            </a:endParaRPr>
          </a:p>
          <a:p>
            <a:pPr indent="-285750" lvl="0" marL="285750" marR="0" rtl="0" algn="just">
              <a:lnSpc>
                <a:spcPct val="100000"/>
              </a:lnSpc>
              <a:spcBef>
                <a:spcPts val="0"/>
              </a:spcBef>
              <a:spcAft>
                <a:spcPts val="0"/>
              </a:spcAft>
              <a:buClr>
                <a:schemeClr val="dk2"/>
              </a:buClr>
              <a:buSzPts val="1400"/>
              <a:buFont typeface="Arial"/>
              <a:buChar char="•"/>
            </a:pPr>
            <a:r>
              <a:rPr b="1" i="0" lang="en-US" sz="1400" u="sng" cap="none" strike="noStrike">
                <a:solidFill>
                  <a:schemeClr val="dk2"/>
                </a:solidFill>
                <a:latin typeface="Calibri"/>
                <a:ea typeface="Calibri"/>
                <a:cs typeface="Calibri"/>
                <a:sym typeface="Calibri"/>
                <a:hlinkClick r:id="rId4">
                  <a:extLst>
                    <a:ext uri="{A12FA001-AC4F-418D-AE19-62706E023703}">
                      <ahyp:hlinkClr val="tx"/>
                    </a:ext>
                  </a:extLst>
                </a:hlinkClick>
              </a:rPr>
              <a:t>Selecting and Documenting your Hydrosphere Study Site</a:t>
            </a:r>
            <a:endParaRPr b="1" i="0" sz="1400" u="none" cap="none" strike="noStrike">
              <a:solidFill>
                <a:schemeClr val="dk2"/>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2"/>
              </a:buClr>
              <a:buSzPts val="1400"/>
              <a:buFont typeface="Arial"/>
              <a:buChar char="•"/>
            </a:pPr>
            <a:r>
              <a:rPr b="1" i="0" lang="en-US" sz="1400" u="sng" cap="none" strike="noStrike">
                <a:solidFill>
                  <a:schemeClr val="dk2"/>
                </a:solidFill>
                <a:latin typeface="Calibri"/>
                <a:ea typeface="Calibri"/>
                <a:cs typeface="Calibri"/>
                <a:sym typeface="Calibri"/>
                <a:hlinkClick r:id="rId5">
                  <a:extLst>
                    <a:ext uri="{A12FA001-AC4F-418D-AE19-62706E023703}">
                      <ahyp:hlinkClr val="tx"/>
                    </a:ext>
                  </a:extLst>
                </a:hlinkClick>
              </a:rPr>
              <a:t>Hydrosphere Investigation Data Sheet</a:t>
            </a:r>
            <a:endParaRPr b="1" i="0" sz="1400" u="none" cap="none" strike="noStrike">
              <a:solidFill>
                <a:schemeClr val="dk2"/>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2"/>
              </a:buClr>
              <a:buSzPts val="1400"/>
              <a:buFont typeface="Arial"/>
              <a:buChar char="•"/>
            </a:pPr>
            <a:r>
              <a:rPr b="1" i="0" lang="en-US" sz="1400" u="sng" cap="none" strike="noStrike">
                <a:solidFill>
                  <a:schemeClr val="dk2"/>
                </a:solidFill>
                <a:latin typeface="Calibri"/>
                <a:ea typeface="Calibri"/>
                <a:cs typeface="Calibri"/>
                <a:sym typeface="Calibri"/>
                <a:hlinkClick r:id="rId6">
                  <a:extLst>
                    <a:ext uri="{A12FA001-AC4F-418D-AE19-62706E023703}">
                      <ahyp:hlinkClr val="tx"/>
                    </a:ext>
                  </a:extLst>
                </a:hlinkClick>
              </a:rPr>
              <a:t>Mapping your Hydrosphere Study Site Field Guide</a:t>
            </a:r>
            <a:endParaRPr b="1" i="0" sz="1400" u="none" cap="none" strike="noStrike">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13"/>
          <p:cNvSpPr txBox="1"/>
          <p:nvPr/>
        </p:nvSpPr>
        <p:spPr>
          <a:xfrm>
            <a:off x="1441323" y="1097481"/>
            <a:ext cx="7702677" cy="7078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Determine Which is Appropriate for Your Water Body: Secchi Disk or Transparency Tube?</a:t>
            </a:r>
            <a:endParaRPr b="1" i="0" sz="2000" u="none" cap="none" strike="noStrike">
              <a:solidFill>
                <a:srgbClr val="000072"/>
              </a:solidFill>
              <a:latin typeface="Calibri"/>
              <a:ea typeface="Calibri"/>
              <a:cs typeface="Calibri"/>
              <a:sym typeface="Calibri"/>
            </a:endParaRPr>
          </a:p>
        </p:txBody>
      </p:sp>
      <p:pic>
        <p:nvPicPr>
          <p:cNvPr descr="Person in field gear holding a transparency tube and secchi disk" id="378" name="Google Shape;378;p13"/>
          <p:cNvPicPr preferRelativeResize="0"/>
          <p:nvPr/>
        </p:nvPicPr>
        <p:blipFill rotWithShape="1">
          <a:blip r:embed="rId3">
            <a:alphaModFix/>
          </a:blip>
          <a:srcRect b="0" l="0" r="0" t="0"/>
          <a:stretch/>
        </p:blipFill>
        <p:spPr>
          <a:xfrm>
            <a:off x="2057400" y="2046111"/>
            <a:ext cx="5943600" cy="4457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descr="Illustration showing a secchi diks submerged in water and a transparency tube in water" id="383" name="Google Shape;383;p70"/>
          <p:cNvPicPr preferRelativeResize="0"/>
          <p:nvPr/>
        </p:nvPicPr>
        <p:blipFill rotWithShape="1">
          <a:blip r:embed="rId3">
            <a:alphaModFix/>
          </a:blip>
          <a:srcRect b="0" l="0" r="0" t="0"/>
          <a:stretch/>
        </p:blipFill>
        <p:spPr>
          <a:xfrm>
            <a:off x="2527299" y="3038863"/>
            <a:ext cx="5168901" cy="3197404"/>
          </a:xfrm>
          <a:prstGeom prst="rect">
            <a:avLst/>
          </a:prstGeom>
          <a:noFill/>
          <a:ln>
            <a:noFill/>
          </a:ln>
          <a:effectLst>
            <a:outerShdw blurRad="292100" rotWithShape="0" algn="tl" dir="2700000" dist="139700">
              <a:srgbClr val="333333">
                <a:alpha val="64313"/>
              </a:srgbClr>
            </a:outerShdw>
          </a:effectLst>
        </p:spPr>
      </p:pic>
      <p:sp>
        <p:nvSpPr>
          <p:cNvPr id="384" name="Google Shape;384;p70"/>
          <p:cNvSpPr txBox="1"/>
          <p:nvPr/>
        </p:nvSpPr>
        <p:spPr>
          <a:xfrm>
            <a:off x="1417845" y="1486824"/>
            <a:ext cx="7319756" cy="132343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First, determine if your study site has </a:t>
            </a:r>
            <a:r>
              <a:rPr b="1" i="0" lang="en-US" sz="1600" u="none" cap="none" strike="noStrike">
                <a:solidFill>
                  <a:srgbClr val="000072"/>
                </a:solidFill>
                <a:latin typeface="Calibri"/>
                <a:ea typeface="Calibri"/>
                <a:cs typeface="Calibri"/>
                <a:sym typeface="Calibri"/>
              </a:rPr>
              <a:t>deep, still water or shallow and/or flowing water</a:t>
            </a:r>
            <a:r>
              <a:rPr b="0" i="0" lang="en-US" sz="1600" u="none" cap="none" strike="noStrike">
                <a:solidFill>
                  <a:schemeClr val="dk1"/>
                </a:solidFill>
                <a:latin typeface="Calibri"/>
                <a:ea typeface="Calibri"/>
                <a:cs typeface="Calibri"/>
                <a:sym typeface="Calibri"/>
              </a:rPr>
              <a:t>. If the water is deep and still, you will use a </a:t>
            </a:r>
            <a:r>
              <a:rPr b="1" i="0" lang="en-US" sz="1600" u="none" cap="none" strike="noStrike">
                <a:solidFill>
                  <a:srgbClr val="000072"/>
                </a:solidFill>
                <a:latin typeface="Calibri"/>
                <a:ea typeface="Calibri"/>
                <a:cs typeface="Calibri"/>
                <a:sym typeface="Calibri"/>
              </a:rPr>
              <a:t>Secchi Disk </a:t>
            </a:r>
            <a:r>
              <a:rPr b="0" i="0" lang="en-US" sz="1600" u="none" cap="none" strike="noStrike">
                <a:solidFill>
                  <a:schemeClr val="dk1"/>
                </a:solidFill>
                <a:latin typeface="Calibri"/>
                <a:ea typeface="Calibri"/>
                <a:cs typeface="Calibri"/>
                <a:sym typeface="Calibri"/>
              </a:rPr>
              <a:t>for your water transparency measurements. If the water is shallow or flowing, you will use a </a:t>
            </a:r>
            <a:r>
              <a:rPr b="1" i="0" lang="en-US" sz="1600" u="none" cap="none" strike="noStrike">
                <a:solidFill>
                  <a:srgbClr val="000072"/>
                </a:solidFill>
                <a:latin typeface="Calibri"/>
                <a:ea typeface="Calibri"/>
                <a:cs typeface="Calibri"/>
                <a:sym typeface="Calibri"/>
              </a:rPr>
              <a:t>Transparency Tube </a:t>
            </a:r>
            <a:r>
              <a:rPr b="0" i="0" lang="en-US" sz="1600" u="none" cap="none" strike="noStrike">
                <a:solidFill>
                  <a:schemeClr val="dk1"/>
                </a:solidFill>
                <a:latin typeface="Calibri"/>
                <a:ea typeface="Calibri"/>
                <a:cs typeface="Calibri"/>
                <a:sym typeface="Calibri"/>
              </a:rPr>
              <a:t>(also called a Turbidity Tube). If you will be using the Secchi Disk, use instructions in the the </a:t>
            </a:r>
            <a:r>
              <a:rPr b="1" i="0" lang="en-US" sz="1600" u="none" cap="none" strike="noStrike">
                <a:solidFill>
                  <a:srgbClr val="000072"/>
                </a:solidFill>
                <a:latin typeface="Calibri"/>
                <a:ea typeface="Calibri"/>
                <a:cs typeface="Calibri"/>
                <a:sym typeface="Calibri"/>
              </a:rPr>
              <a:t>Water Transparency Secchi Disk Field Guide</a:t>
            </a:r>
            <a:r>
              <a:rPr b="0" i="0" lang="en-US" sz="16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385" name="Google Shape;385;p70"/>
          <p:cNvSpPr txBox="1"/>
          <p:nvPr/>
        </p:nvSpPr>
        <p:spPr>
          <a:xfrm>
            <a:off x="2400300" y="6310800"/>
            <a:ext cx="263703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Secchi Disk used with deep and  still water</a:t>
            </a:r>
            <a:endParaRPr b="0" i="0" sz="1100" u="none" cap="none" strike="noStrike">
              <a:solidFill>
                <a:schemeClr val="dk1"/>
              </a:solidFill>
              <a:latin typeface="Calibri"/>
              <a:ea typeface="Calibri"/>
              <a:cs typeface="Calibri"/>
              <a:sym typeface="Calibri"/>
            </a:endParaRPr>
          </a:p>
        </p:txBody>
      </p:sp>
      <p:sp>
        <p:nvSpPr>
          <p:cNvPr id="386" name="Google Shape;386;p70"/>
          <p:cNvSpPr txBox="1"/>
          <p:nvPr/>
        </p:nvSpPr>
        <p:spPr>
          <a:xfrm>
            <a:off x="5145979" y="6309033"/>
            <a:ext cx="2689921"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Transparency Tube used with shallow or Flowing water</a:t>
            </a:r>
            <a:endParaRPr b="0" i="0" sz="1100" u="none" cap="none" strike="noStrike">
              <a:solidFill>
                <a:schemeClr val="dk1"/>
              </a:solidFill>
              <a:latin typeface="Calibri"/>
              <a:ea typeface="Calibri"/>
              <a:cs typeface="Calibri"/>
              <a:sym typeface="Calibri"/>
            </a:endParaRPr>
          </a:p>
        </p:txBody>
      </p:sp>
      <p:sp>
        <p:nvSpPr>
          <p:cNvPr id="387" name="Google Shape;387;p70"/>
          <p:cNvSpPr txBox="1"/>
          <p:nvPr/>
        </p:nvSpPr>
        <p:spPr>
          <a:xfrm>
            <a:off x="1163845" y="988677"/>
            <a:ext cx="77261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90"/>
                </a:solidFill>
                <a:latin typeface="Calibri"/>
                <a:ea typeface="Calibri"/>
                <a:cs typeface="Calibri"/>
                <a:sym typeface="Calibri"/>
              </a:rPr>
              <a:t>How to Collect Your Data: Select Appropriate Instrument</a:t>
            </a:r>
            <a:endParaRPr b="1" i="0" sz="2400" u="none" cap="none" strike="noStrike">
              <a:solidFill>
                <a:srgbClr val="00009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Illustration showing a secchi diks submerged in water and a transparency tube in water" id="392" name="Google Shape;392;p14"/>
          <p:cNvPicPr preferRelativeResize="0"/>
          <p:nvPr/>
        </p:nvPicPr>
        <p:blipFill rotWithShape="1">
          <a:blip r:embed="rId4">
            <a:alphaModFix/>
          </a:blip>
          <a:srcRect b="0" l="1" r="53037" t="0"/>
          <a:stretch/>
        </p:blipFill>
        <p:spPr>
          <a:xfrm>
            <a:off x="2527300" y="3038863"/>
            <a:ext cx="2427472" cy="3197404"/>
          </a:xfrm>
          <a:prstGeom prst="rect">
            <a:avLst/>
          </a:prstGeom>
          <a:noFill/>
          <a:ln>
            <a:noFill/>
          </a:ln>
          <a:effectLst>
            <a:outerShdw blurRad="292100" rotWithShape="0" algn="tl" dir="2700000" dist="139700">
              <a:srgbClr val="333333">
                <a:alpha val="64313"/>
              </a:srgbClr>
            </a:outerShdw>
          </a:effectLst>
        </p:spPr>
      </p:pic>
      <p:sp>
        <p:nvSpPr>
          <p:cNvPr id="393" name="Google Shape;393;p14"/>
          <p:cNvSpPr txBox="1"/>
          <p:nvPr/>
        </p:nvSpPr>
        <p:spPr>
          <a:xfrm>
            <a:off x="1417845" y="1486824"/>
            <a:ext cx="7319756" cy="15696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1" i="0" lang="en-US" sz="1600" u="none" cap="none" strike="noStrike">
                <a:solidFill>
                  <a:srgbClr val="000072"/>
                </a:solidFill>
                <a:latin typeface="Calibri"/>
                <a:ea typeface="Calibri"/>
                <a:cs typeface="Calibri"/>
                <a:sym typeface="Calibri"/>
              </a:rPr>
              <a:t>Secchi Disk Depth </a:t>
            </a:r>
            <a:r>
              <a:rPr b="0" i="0" lang="en-US" sz="1600" u="none" cap="none" strike="noStrike">
                <a:solidFill>
                  <a:schemeClr val="dk1"/>
                </a:solidFill>
                <a:latin typeface="Calibri"/>
                <a:ea typeface="Calibri"/>
                <a:cs typeface="Calibri"/>
                <a:sym typeface="Calibri"/>
              </a:rPr>
              <a:t>is the distance from the water surface to the depth when the Secchi disk is no longer visible. </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GLOBE asks for two depths measured in meters: the depth when the Secchi Disk no longer appears and the depth when the Secchi Disk first reappears after lowering it another 10 cm. </a:t>
            </a:r>
            <a:endParaRPr b="0" i="0" sz="1400" u="none" cap="none" strike="noStrike">
              <a:solidFill>
                <a:srgbClr val="000000"/>
              </a:solidFill>
              <a:latin typeface="Arial"/>
              <a:ea typeface="Arial"/>
              <a:cs typeface="Arial"/>
              <a:sym typeface="Arial"/>
            </a:endParaRPr>
          </a:p>
        </p:txBody>
      </p:sp>
      <p:sp>
        <p:nvSpPr>
          <p:cNvPr id="394" name="Google Shape;394;p14"/>
          <p:cNvSpPr txBox="1"/>
          <p:nvPr/>
        </p:nvSpPr>
        <p:spPr>
          <a:xfrm>
            <a:off x="2400300" y="6310800"/>
            <a:ext cx="2637035"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chemeClr val="dk1"/>
                </a:solidFill>
                <a:latin typeface="Calibri"/>
                <a:ea typeface="Calibri"/>
                <a:cs typeface="Calibri"/>
                <a:sym typeface="Calibri"/>
              </a:rPr>
              <a:t>Secchi Disk used with deep and  still water</a:t>
            </a:r>
            <a:endParaRPr b="0" i="0" sz="1100" u="none" cap="none" strike="noStrike">
              <a:solidFill>
                <a:schemeClr val="dk1"/>
              </a:solidFill>
              <a:latin typeface="Calibri"/>
              <a:ea typeface="Calibri"/>
              <a:cs typeface="Calibri"/>
              <a:sym typeface="Calibri"/>
            </a:endParaRPr>
          </a:p>
        </p:txBody>
      </p:sp>
      <p:sp>
        <p:nvSpPr>
          <p:cNvPr id="395" name="Google Shape;395;p14"/>
          <p:cNvSpPr txBox="1"/>
          <p:nvPr/>
        </p:nvSpPr>
        <p:spPr>
          <a:xfrm>
            <a:off x="1163845" y="988677"/>
            <a:ext cx="77261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90"/>
                </a:solidFill>
                <a:latin typeface="Calibri"/>
                <a:ea typeface="Calibri"/>
                <a:cs typeface="Calibri"/>
                <a:sym typeface="Calibri"/>
              </a:rPr>
              <a:t>Sechhi Disk Depth is Measured from the Water Surface</a:t>
            </a:r>
            <a:endParaRPr b="1" i="0" sz="2400" u="none" cap="none" strike="noStrike">
              <a:solidFill>
                <a:srgbClr val="000090"/>
              </a:solidFill>
              <a:latin typeface="Calibri"/>
              <a:ea typeface="Calibri"/>
              <a:cs typeface="Calibri"/>
              <a:sym typeface="Calibri"/>
            </a:endParaRPr>
          </a:p>
        </p:txBody>
      </p:sp>
      <p:sp>
        <p:nvSpPr>
          <p:cNvPr id="396" name="Google Shape;396;p14"/>
          <p:cNvSpPr txBox="1"/>
          <p:nvPr/>
        </p:nvSpPr>
        <p:spPr>
          <a:xfrm>
            <a:off x="382772" y="3965944"/>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14"/>
          <p:cNvSpPr txBox="1"/>
          <p:nvPr/>
        </p:nvSpPr>
        <p:spPr>
          <a:xfrm>
            <a:off x="191386" y="3923414"/>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14"/>
          <p:cNvSpPr txBox="1"/>
          <p:nvPr/>
        </p:nvSpPr>
        <p:spPr>
          <a:xfrm>
            <a:off x="5077723" y="2997548"/>
            <a:ext cx="3765107" cy="35393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1" i="0" lang="en-US" sz="1600" u="none" cap="none" strike="noStrike">
                <a:solidFill>
                  <a:srgbClr val="000072"/>
                </a:solidFill>
                <a:latin typeface="Calibri"/>
                <a:ea typeface="Calibri"/>
                <a:cs typeface="Calibri"/>
                <a:sym typeface="Calibri"/>
              </a:rPr>
              <a:t>Pro Tip</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Use waterproof tape or a black permanent marker to mark the rope in </a:t>
            </a:r>
            <a:r>
              <a:rPr b="0" i="0" lang="en-US" sz="16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1 meter</a:t>
            </a:r>
            <a:r>
              <a:rPr b="0" i="0" lang="en-US" sz="1600" u="none" cap="none" strike="noStrike">
                <a:solidFill>
                  <a:schemeClr val="dk1"/>
                </a:solidFill>
                <a:latin typeface="Calibri"/>
                <a:ea typeface="Calibri"/>
                <a:cs typeface="Calibri"/>
                <a:sym typeface="Calibri"/>
              </a:rPr>
              <a:t> increments.</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As you lower the rope, keep track of the how many meters you have lowered the Sechhi disk by counting the times the marks hit the water surface. </a:t>
            </a:r>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When you pull up the rope, you can also feel where the rope first got wet. This represents the water surface. </a:t>
            </a:r>
            <a:endParaRPr/>
          </a:p>
        </p:txBody>
      </p:sp>
      <p:cxnSp>
        <p:nvCxnSpPr>
          <p:cNvPr id="399" name="Google Shape;399;p14"/>
          <p:cNvCxnSpPr/>
          <p:nvPr/>
        </p:nvCxnSpPr>
        <p:spPr>
          <a:xfrm>
            <a:off x="3681876" y="4644831"/>
            <a:ext cx="56644" cy="0"/>
          </a:xfrm>
          <a:prstGeom prst="straightConnector1">
            <a:avLst/>
          </a:prstGeom>
          <a:noFill/>
          <a:ln cap="flat" cmpd="sng" w="63500">
            <a:solidFill>
              <a:schemeClr val="dk1"/>
            </a:solidFill>
            <a:prstDash val="solid"/>
            <a:round/>
            <a:headEnd len="sm" w="sm" type="none"/>
            <a:tailEnd len="sm" w="sm" type="none"/>
          </a:ln>
        </p:spPr>
      </p:cxnSp>
      <p:cxnSp>
        <p:nvCxnSpPr>
          <p:cNvPr id="400" name="Google Shape;400;p14"/>
          <p:cNvCxnSpPr/>
          <p:nvPr/>
        </p:nvCxnSpPr>
        <p:spPr>
          <a:xfrm>
            <a:off x="3680528" y="3583431"/>
            <a:ext cx="56644" cy="0"/>
          </a:xfrm>
          <a:prstGeom prst="straightConnector1">
            <a:avLst/>
          </a:prstGeom>
          <a:noFill/>
          <a:ln cap="flat" cmpd="sng" w="63500">
            <a:solidFill>
              <a:schemeClr val="dk1"/>
            </a:solidFill>
            <a:prstDash val="solid"/>
            <a:round/>
            <a:headEnd len="sm" w="sm" type="none"/>
            <a:tailEnd len="sm" w="sm" type="non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5"/>
          <p:cNvSpPr txBox="1"/>
          <p:nvPr/>
        </p:nvSpPr>
        <p:spPr>
          <a:xfrm>
            <a:off x="1246717" y="1047901"/>
            <a:ext cx="5255700" cy="5756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Secchi Disk Protocol Overview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000"/>
              <a:buFont typeface="Arial"/>
              <a:buNone/>
            </a:pPr>
            <a:r>
              <a:t/>
            </a:r>
            <a:endParaRPr b="1" i="0" sz="1000" u="none" cap="none" strike="noStrike">
              <a:solidFill>
                <a:schemeClr val="dk2"/>
              </a:solidFill>
              <a:latin typeface="Calibri"/>
              <a:ea typeface="Calibri"/>
              <a:cs typeface="Calibri"/>
              <a:sym typeface="Calibri"/>
            </a:endParaRPr>
          </a:p>
          <a:p>
            <a:pPr indent="-285750" lvl="0" marL="285750" marR="0" rtl="0" algn="just">
              <a:lnSpc>
                <a:spcPct val="100000"/>
              </a:lnSpc>
              <a:spcBef>
                <a:spcPts val="60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Assemble field equipment. Mark the rope in </a:t>
            </a:r>
            <a:r>
              <a:rPr b="0" i="0"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
                  </a:ext>
                </a:extLst>
              </a:rPr>
              <a:t>1 m increments or get clothes pins to mark the rope.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Collect site data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Conduct cloud type and cloud cover measurements</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In the Field: Take the measurements using a Secchi disk</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Repeat 3 times to ensure accuracy and precision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Verify that the data from the three measurements are within </a:t>
            </a:r>
            <a:r>
              <a:rPr b="1" i="0" lang="en-US" sz="1800" u="none" cap="none" strike="noStrike">
                <a:solidFill>
                  <a:srgbClr val="000090"/>
                </a:solidFill>
                <a:latin typeface="Calibri"/>
                <a:ea typeface="Calibri"/>
                <a:cs typeface="Calibri"/>
                <a:sym typeface="Calibri"/>
              </a:rPr>
              <a:t>10 cm </a:t>
            </a:r>
            <a:r>
              <a:rPr b="0" i="0" lang="en-US" sz="1800" u="none" cap="none" strike="noStrike">
                <a:solidFill>
                  <a:schemeClr val="dk1"/>
                </a:solidFill>
                <a:latin typeface="Calibri"/>
                <a:ea typeface="Calibri"/>
                <a:cs typeface="Calibri"/>
                <a:sym typeface="Calibri"/>
              </a:rPr>
              <a:t>of the mean, (but do not average your data for reporting)</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just">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Calibri"/>
                <a:ea typeface="Calibri"/>
                <a:cs typeface="Calibri"/>
                <a:sym typeface="Calibri"/>
              </a:rPr>
              <a:t>Report your data to the GLOBE Citizen Science website </a:t>
            </a:r>
            <a:endParaRPr b="0" i="0" sz="1800" u="none" cap="none" strike="noStrike">
              <a:solidFill>
                <a:schemeClr val="dk1"/>
              </a:solidFill>
              <a:latin typeface="Calibri"/>
              <a:ea typeface="Calibri"/>
              <a:cs typeface="Calibri"/>
              <a:sym typeface="Calibri"/>
            </a:endParaRPr>
          </a:p>
        </p:txBody>
      </p:sp>
      <p:pic>
        <p:nvPicPr>
          <p:cNvPr descr="Image of secchi disk shwoing black and white pattern" id="406" name="Google Shape;406;p15"/>
          <p:cNvPicPr preferRelativeResize="0"/>
          <p:nvPr/>
        </p:nvPicPr>
        <p:blipFill rotWithShape="1">
          <a:blip r:embed="rId4">
            <a:alphaModFix/>
          </a:blip>
          <a:srcRect b="0" l="0" r="0" t="0"/>
          <a:stretch/>
        </p:blipFill>
        <p:spPr>
          <a:xfrm>
            <a:off x="6502400" y="1651000"/>
            <a:ext cx="2269067" cy="1701800"/>
          </a:xfrm>
          <a:prstGeom prst="rect">
            <a:avLst/>
          </a:prstGeom>
          <a:noFill/>
          <a:ln>
            <a:noFill/>
          </a:ln>
        </p:spPr>
      </p:pic>
      <p:pic>
        <p:nvPicPr>
          <p:cNvPr descr="Person holding a clipboard recording data on a data sheet" id="407" name="Google Shape;407;p15"/>
          <p:cNvPicPr preferRelativeResize="0"/>
          <p:nvPr/>
        </p:nvPicPr>
        <p:blipFill rotWithShape="1">
          <a:blip r:embed="rId5">
            <a:alphaModFix/>
          </a:blip>
          <a:srcRect b="0" l="0" r="0" t="0"/>
          <a:stretch/>
        </p:blipFill>
        <p:spPr>
          <a:xfrm>
            <a:off x="6502400" y="3543300"/>
            <a:ext cx="2214034" cy="16605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6"/>
          <p:cNvSpPr txBox="1"/>
          <p:nvPr/>
        </p:nvSpPr>
        <p:spPr>
          <a:xfrm>
            <a:off x="1231900" y="1098034"/>
            <a:ext cx="4061177" cy="32316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Time Requirements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72"/>
              </a:solidFill>
              <a:latin typeface="Calibri"/>
              <a:ea typeface="Calibri"/>
              <a:cs typeface="Calibri"/>
              <a:sym typeface="Calibri"/>
            </a:endParaRPr>
          </a:p>
          <a:p>
            <a:pPr indent="-285750" lvl="0" marL="28575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Time to complete protocol: </a:t>
            </a:r>
            <a:r>
              <a:rPr b="0" i="0" lang="en-US" sz="1800" u="none" cap="none" strike="noStrike">
                <a:solidFill>
                  <a:schemeClr val="dk1"/>
                </a:solidFill>
                <a:latin typeface="Calibri"/>
                <a:ea typeface="Calibri"/>
                <a:cs typeface="Calibri"/>
                <a:sym typeface="Calibri"/>
              </a:rPr>
              <a:t>About 10 minutes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Frequency: </a:t>
            </a:r>
            <a:r>
              <a:rPr b="0" i="0" lang="en-US" sz="1800" u="none" cap="none" strike="noStrike">
                <a:solidFill>
                  <a:schemeClr val="dk1"/>
                </a:solidFill>
                <a:latin typeface="Calibri"/>
                <a:ea typeface="Calibri"/>
                <a:cs typeface="Calibri"/>
                <a:sym typeface="Calibri"/>
              </a:rPr>
              <a:t>Ideally, weekly measurements at the same sampling site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Ease of Protocol:  </a:t>
            </a:r>
            <a:r>
              <a:rPr b="0" i="0" lang="en-US" sz="1800" u="none" cap="none" strike="noStrike">
                <a:solidFill>
                  <a:schemeClr val="dk1"/>
                </a:solidFill>
                <a:latin typeface="Calibri"/>
                <a:ea typeface="Calibri"/>
                <a:cs typeface="Calibri"/>
                <a:sym typeface="Calibri"/>
              </a:rPr>
              <a:t>Beginner Level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Image of secchi disk shwoing black and white pattern" id="413" name="Google Shape;413;p16"/>
          <p:cNvPicPr preferRelativeResize="0"/>
          <p:nvPr/>
        </p:nvPicPr>
        <p:blipFill rotWithShape="1">
          <a:blip r:embed="rId3">
            <a:alphaModFix/>
          </a:blip>
          <a:srcRect b="0" l="0" r="0" t="0"/>
          <a:stretch/>
        </p:blipFill>
        <p:spPr>
          <a:xfrm>
            <a:off x="5786966" y="1751588"/>
            <a:ext cx="2514600" cy="2578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pic>
        <p:nvPicPr>
          <p:cNvPr descr="secchi disk with rope attached" id="418" name="Google Shape;418;p17"/>
          <p:cNvPicPr preferRelativeResize="0"/>
          <p:nvPr/>
        </p:nvPicPr>
        <p:blipFill rotWithShape="1">
          <a:blip r:embed="rId4">
            <a:alphaModFix/>
          </a:blip>
          <a:srcRect b="0" l="0" r="0" t="0"/>
          <a:stretch/>
        </p:blipFill>
        <p:spPr>
          <a:xfrm>
            <a:off x="1207134" y="1452487"/>
            <a:ext cx="3605131" cy="2687677"/>
          </a:xfrm>
          <a:prstGeom prst="rect">
            <a:avLst/>
          </a:prstGeom>
          <a:noFill/>
          <a:ln>
            <a:noFill/>
          </a:ln>
          <a:effectLst>
            <a:outerShdw blurRad="292100" rotWithShape="0" algn="tl" dir="2700000" dist="139700">
              <a:srgbClr val="333333">
                <a:alpha val="64313"/>
              </a:srgbClr>
            </a:outerShdw>
          </a:effectLst>
        </p:spPr>
      </p:pic>
      <p:pic>
        <p:nvPicPr>
          <p:cNvPr descr="Meter stick" id="419" name="Google Shape;419;p17"/>
          <p:cNvPicPr preferRelativeResize="0"/>
          <p:nvPr/>
        </p:nvPicPr>
        <p:blipFill rotWithShape="1">
          <a:blip r:embed="rId5">
            <a:alphaModFix/>
          </a:blip>
          <a:srcRect b="0" l="0" r="0" t="0"/>
          <a:stretch/>
        </p:blipFill>
        <p:spPr>
          <a:xfrm>
            <a:off x="1498408" y="4570129"/>
            <a:ext cx="6925026" cy="204956"/>
          </a:xfrm>
          <a:prstGeom prst="rect">
            <a:avLst/>
          </a:prstGeom>
          <a:noFill/>
          <a:ln>
            <a:noFill/>
          </a:ln>
          <a:effectLst>
            <a:outerShdw blurRad="292100" rotWithShape="0" algn="tl" dir="2700000" dist="139700">
              <a:srgbClr val="333333">
                <a:alpha val="64313"/>
              </a:srgbClr>
            </a:outerShdw>
          </a:effectLst>
        </p:spPr>
      </p:pic>
      <p:pic>
        <p:nvPicPr>
          <p:cNvPr descr="Clothespin&#10;" id="420" name="Google Shape;420;p17"/>
          <p:cNvPicPr preferRelativeResize="0"/>
          <p:nvPr/>
        </p:nvPicPr>
        <p:blipFill rotWithShape="1">
          <a:blip r:embed="rId6">
            <a:alphaModFix/>
          </a:blip>
          <a:srcRect b="0" l="0" r="0" t="0"/>
          <a:stretch/>
        </p:blipFill>
        <p:spPr>
          <a:xfrm rot="704144">
            <a:off x="3600681" y="5132574"/>
            <a:ext cx="3192304" cy="580620"/>
          </a:xfrm>
          <a:prstGeom prst="rect">
            <a:avLst/>
          </a:prstGeom>
          <a:noFill/>
          <a:ln>
            <a:noFill/>
          </a:ln>
          <a:effectLst>
            <a:outerShdw blurRad="292100" rotWithShape="0" algn="tl" dir="2700000" dist="139700">
              <a:srgbClr val="333333">
                <a:alpha val="64313"/>
              </a:srgbClr>
            </a:outerShdw>
          </a:effectLst>
        </p:spPr>
      </p:pic>
      <p:sp>
        <p:nvSpPr>
          <p:cNvPr id="421" name="Google Shape;421;p17"/>
          <p:cNvSpPr/>
          <p:nvPr/>
        </p:nvSpPr>
        <p:spPr>
          <a:xfrm>
            <a:off x="1637134" y="1762882"/>
            <a:ext cx="1372566"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Secchi disk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with rope attached</a:t>
            </a:r>
            <a:endParaRPr b="0" i="0" sz="1400" u="none" cap="none" strike="noStrike">
              <a:solidFill>
                <a:srgbClr val="000000"/>
              </a:solidFill>
              <a:latin typeface="Arial"/>
              <a:ea typeface="Arial"/>
              <a:cs typeface="Arial"/>
              <a:sym typeface="Arial"/>
            </a:endParaRPr>
          </a:p>
        </p:txBody>
      </p:sp>
      <p:sp>
        <p:nvSpPr>
          <p:cNvPr id="422" name="Google Shape;422;p17"/>
          <p:cNvSpPr/>
          <p:nvPr/>
        </p:nvSpPr>
        <p:spPr>
          <a:xfrm>
            <a:off x="6732933" y="2677922"/>
            <a:ext cx="15440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Latex or Nitrile gloves</a:t>
            </a:r>
            <a:endParaRPr b="0" i="0" sz="1200" u="none" cap="none" strike="noStrike">
              <a:solidFill>
                <a:schemeClr val="dk2"/>
              </a:solidFill>
              <a:latin typeface="Calibri"/>
              <a:ea typeface="Calibri"/>
              <a:cs typeface="Calibri"/>
              <a:sym typeface="Calibri"/>
            </a:endParaRPr>
          </a:p>
        </p:txBody>
      </p:sp>
      <p:sp>
        <p:nvSpPr>
          <p:cNvPr id="423" name="Google Shape;423;p17"/>
          <p:cNvSpPr/>
          <p:nvPr/>
        </p:nvSpPr>
        <p:spPr>
          <a:xfrm>
            <a:off x="6209431" y="3839748"/>
            <a:ext cx="1944463"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Pencil or something to write with</a:t>
            </a:r>
            <a:endParaRPr b="0" i="0" sz="1200" u="none" cap="none" strike="noStrike">
              <a:solidFill>
                <a:schemeClr val="dk2"/>
              </a:solidFill>
              <a:latin typeface="Calibri"/>
              <a:ea typeface="Calibri"/>
              <a:cs typeface="Calibri"/>
              <a:sym typeface="Calibri"/>
            </a:endParaRPr>
          </a:p>
        </p:txBody>
      </p:sp>
      <p:sp>
        <p:nvSpPr>
          <p:cNvPr id="424" name="Google Shape;424;p17"/>
          <p:cNvSpPr/>
          <p:nvPr/>
        </p:nvSpPr>
        <p:spPr>
          <a:xfrm>
            <a:off x="1922019" y="4813988"/>
            <a:ext cx="89031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Meter stick</a:t>
            </a:r>
            <a:endParaRPr b="0" i="0" sz="1200" u="none" cap="none" strike="noStrike">
              <a:solidFill>
                <a:schemeClr val="dk2"/>
              </a:solidFill>
              <a:latin typeface="Calibri"/>
              <a:ea typeface="Calibri"/>
              <a:cs typeface="Calibri"/>
              <a:sym typeface="Calibri"/>
            </a:endParaRPr>
          </a:p>
        </p:txBody>
      </p:sp>
      <p:sp>
        <p:nvSpPr>
          <p:cNvPr id="425" name="Google Shape;425;p17"/>
          <p:cNvSpPr/>
          <p:nvPr/>
        </p:nvSpPr>
        <p:spPr>
          <a:xfrm>
            <a:off x="6515819" y="5589315"/>
            <a:ext cx="155643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Clothespins (optional)</a:t>
            </a:r>
            <a:endParaRPr b="0" i="0" sz="1200" u="none" cap="none" strike="noStrike">
              <a:solidFill>
                <a:schemeClr val="dk2"/>
              </a:solidFill>
              <a:latin typeface="Calibri"/>
              <a:ea typeface="Calibri"/>
              <a:cs typeface="Calibri"/>
              <a:sym typeface="Calibri"/>
            </a:endParaRPr>
          </a:p>
        </p:txBody>
      </p:sp>
      <p:pic>
        <p:nvPicPr>
          <p:cNvPr descr="Gloves.png" id="426" name="Google Shape;426;p17"/>
          <p:cNvPicPr preferRelativeResize="0"/>
          <p:nvPr/>
        </p:nvPicPr>
        <p:blipFill rotWithShape="1">
          <a:blip r:embed="rId7">
            <a:alphaModFix/>
          </a:blip>
          <a:srcRect b="0" l="0" r="0" t="0"/>
          <a:stretch/>
        </p:blipFill>
        <p:spPr>
          <a:xfrm>
            <a:off x="5196833" y="1626704"/>
            <a:ext cx="3412571" cy="865781"/>
          </a:xfrm>
          <a:prstGeom prst="rect">
            <a:avLst/>
          </a:prstGeom>
          <a:noFill/>
          <a:ln>
            <a:noFill/>
          </a:ln>
          <a:effectLst>
            <a:outerShdw blurRad="292100" rotWithShape="0" algn="tl" dir="2700000" dist="139700">
              <a:srgbClr val="333333">
                <a:alpha val="64313"/>
              </a:srgbClr>
            </a:outerShdw>
          </a:effectLst>
        </p:spPr>
      </p:pic>
      <p:pic>
        <p:nvPicPr>
          <p:cNvPr descr="Gloves" id="427" name="Google Shape;427;p17"/>
          <p:cNvPicPr preferRelativeResize="0"/>
          <p:nvPr/>
        </p:nvPicPr>
        <p:blipFill rotWithShape="1">
          <a:blip r:embed="rId7">
            <a:alphaModFix/>
          </a:blip>
          <a:srcRect b="0" l="0" r="0" t="0"/>
          <a:stretch/>
        </p:blipFill>
        <p:spPr>
          <a:xfrm rot="-900000">
            <a:off x="5266518" y="1776517"/>
            <a:ext cx="3412572" cy="865781"/>
          </a:xfrm>
          <a:prstGeom prst="rect">
            <a:avLst/>
          </a:prstGeom>
          <a:noFill/>
          <a:ln>
            <a:noFill/>
          </a:ln>
          <a:effectLst>
            <a:outerShdw blurRad="292100" rotWithShape="0" algn="tl" dir="2700000" dist="139700">
              <a:srgbClr val="333333">
                <a:alpha val="64313"/>
              </a:srgbClr>
            </a:outerShdw>
          </a:effectLst>
        </p:spPr>
      </p:pic>
      <p:sp>
        <p:nvSpPr>
          <p:cNvPr id="428" name="Google Shape;428;p17"/>
          <p:cNvSpPr/>
          <p:nvPr/>
        </p:nvSpPr>
        <p:spPr>
          <a:xfrm>
            <a:off x="1358907" y="945025"/>
            <a:ext cx="724444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Assemble Field Equipment</a:t>
            </a:r>
            <a:endParaRPr b="0" i="0" sz="1400" u="none" cap="none" strike="noStrike">
              <a:solidFill>
                <a:srgbClr val="000000"/>
              </a:solidFill>
              <a:latin typeface="Arial"/>
              <a:ea typeface="Arial"/>
              <a:cs typeface="Arial"/>
              <a:sym typeface="Arial"/>
            </a:endParaRPr>
          </a:p>
        </p:txBody>
      </p:sp>
      <p:grpSp>
        <p:nvGrpSpPr>
          <p:cNvPr descr="pen and pencil" id="429" name="Google Shape;429;p17"/>
          <p:cNvGrpSpPr/>
          <p:nvPr/>
        </p:nvGrpSpPr>
        <p:grpSpPr>
          <a:xfrm>
            <a:off x="2503226" y="3455628"/>
            <a:ext cx="5342531" cy="3255662"/>
            <a:chOff x="2503226" y="3455628"/>
            <a:chExt cx="5342531" cy="3255662"/>
          </a:xfrm>
        </p:grpSpPr>
        <p:pic>
          <p:nvPicPr>
            <p:cNvPr descr="PermanentMarker.png" id="430" name="Google Shape;430;p17"/>
            <p:cNvPicPr preferRelativeResize="0"/>
            <p:nvPr/>
          </p:nvPicPr>
          <p:blipFill rotWithShape="1">
            <a:blip r:embed="rId8">
              <a:alphaModFix/>
            </a:blip>
            <a:srcRect b="0" l="0" r="0" t="0"/>
            <a:stretch/>
          </p:blipFill>
          <p:spPr>
            <a:xfrm rot="961501">
              <a:off x="2507446" y="5833718"/>
              <a:ext cx="3070345" cy="462769"/>
            </a:xfrm>
            <a:prstGeom prst="rect">
              <a:avLst/>
            </a:prstGeom>
            <a:noFill/>
            <a:ln>
              <a:noFill/>
            </a:ln>
            <a:effectLst>
              <a:outerShdw blurRad="292100" rotWithShape="0" algn="tl" dir="2700000" dist="139700">
                <a:srgbClr val="333333">
                  <a:alpha val="64313"/>
                </a:srgbClr>
              </a:outerShdw>
            </a:effectLst>
          </p:spPr>
        </p:pic>
        <p:pic>
          <p:nvPicPr>
            <p:cNvPr descr="Pencil.png" id="431" name="Google Shape;431;p17"/>
            <p:cNvPicPr preferRelativeResize="0"/>
            <p:nvPr/>
          </p:nvPicPr>
          <p:blipFill rotWithShape="1">
            <a:blip r:embed="rId9">
              <a:alphaModFix/>
            </a:blip>
            <a:srcRect b="0" l="0" r="0" t="0"/>
            <a:stretch/>
          </p:blipFill>
          <p:spPr>
            <a:xfrm rot="4860000">
              <a:off x="5718826" y="1818602"/>
              <a:ext cx="181782" cy="4094047"/>
            </a:xfrm>
            <a:prstGeom prst="rect">
              <a:avLst/>
            </a:prstGeom>
            <a:noFill/>
            <a:ln>
              <a:noFill/>
            </a:ln>
            <a:effectLst>
              <a:outerShdw blurRad="292100" rotWithShape="0" algn="tl" dir="2700000" dist="139700">
                <a:srgbClr val="333333">
                  <a:alpha val="64313"/>
                </a:srgbClr>
              </a:outerShdw>
            </a:effectLst>
          </p:spPr>
        </p:pic>
      </p:grpSp>
      <p:sp>
        <p:nvSpPr>
          <p:cNvPr id="432" name="Google Shape;432;p17"/>
          <p:cNvSpPr/>
          <p:nvPr/>
        </p:nvSpPr>
        <p:spPr>
          <a:xfrm>
            <a:off x="1637134" y="6128895"/>
            <a:ext cx="2659737"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2"/>
                </a:solidFill>
                <a:latin typeface="Calibri"/>
                <a:ea typeface="Calibri"/>
                <a:cs typeface="Calibri"/>
                <a:sym typeface="Calibri"/>
              </a:rPr>
              <a:t>Permanent marker (or waterproof tape) to mark </a:t>
            </a:r>
            <a:r>
              <a:rPr b="0" i="0" lang="en-US" sz="12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2"/>
                  </a:ext>
                </a:extLst>
              </a:rPr>
              <a:t>1 meter increments</a:t>
            </a:r>
            <a:endParaRPr b="0" i="0" sz="1200" u="none" cap="none" strike="noStrike">
              <a:solidFill>
                <a:schemeClr val="dk2"/>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8"/>
          <p:cNvSpPr/>
          <p:nvPr/>
        </p:nvSpPr>
        <p:spPr>
          <a:xfrm>
            <a:off x="1270007" y="945025"/>
            <a:ext cx="724444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Assemble Field Documents</a:t>
            </a:r>
            <a:endParaRPr b="1" i="0" sz="2400" u="none" cap="none" strike="noStrike">
              <a:solidFill>
                <a:srgbClr val="000072"/>
              </a:solidFill>
              <a:latin typeface="Calibri"/>
              <a:ea typeface="Calibri"/>
              <a:cs typeface="Calibri"/>
              <a:sym typeface="Calibri"/>
            </a:endParaRPr>
          </a:p>
        </p:txBody>
      </p:sp>
      <p:sp>
        <p:nvSpPr>
          <p:cNvPr id="438" name="Google Shape;438;p18"/>
          <p:cNvSpPr txBox="1"/>
          <p:nvPr/>
        </p:nvSpPr>
        <p:spPr>
          <a:xfrm>
            <a:off x="1270007" y="1487237"/>
            <a:ext cx="7479387"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Before measuring water transparency, cloud type and cover must be measured for the site. Measurement of water transparency must be done in the shade to avoid sun glare and differences in visibility. </a:t>
            </a:r>
            <a:endParaRPr b="1" i="0" sz="1800" u="none" cap="none" strike="noStrike">
              <a:solidFill>
                <a:schemeClr val="dk2"/>
              </a:solidFill>
              <a:latin typeface="Calibri"/>
              <a:ea typeface="Calibri"/>
              <a:cs typeface="Calibri"/>
              <a:sym typeface="Calibri"/>
            </a:endParaRPr>
          </a:p>
        </p:txBody>
      </p:sp>
      <p:sp>
        <p:nvSpPr>
          <p:cNvPr id="439" name="Google Shape;439;p18"/>
          <p:cNvSpPr/>
          <p:nvPr/>
        </p:nvSpPr>
        <p:spPr>
          <a:xfrm>
            <a:off x="1386415" y="2863173"/>
            <a:ext cx="2945325" cy="15696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What You Need: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72"/>
              </a:solidFill>
              <a:latin typeface="Calibri"/>
              <a:ea typeface="Calibri"/>
              <a:cs typeface="Calibri"/>
              <a:sym typeface="Calibri"/>
            </a:endParaRPr>
          </a:p>
        </p:txBody>
      </p:sp>
      <p:sp>
        <p:nvSpPr>
          <p:cNvPr id="440" name="Google Shape;440;p18"/>
          <p:cNvSpPr txBox="1"/>
          <p:nvPr/>
        </p:nvSpPr>
        <p:spPr>
          <a:xfrm>
            <a:off x="1270007" y="3374072"/>
            <a:ext cx="6928200" cy="1816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2"/>
              </a:buClr>
              <a:buSzPts val="1600"/>
              <a:buFont typeface="Arial"/>
              <a:buChar char="•"/>
            </a:pPr>
            <a:r>
              <a:rPr b="1" i="0" lang="en-US" sz="1600" u="sng" cap="none" strike="noStrike">
                <a:solidFill>
                  <a:schemeClr val="dk2"/>
                </a:solidFill>
                <a:latin typeface="Calibri"/>
                <a:ea typeface="Calibri"/>
                <a:cs typeface="Calibri"/>
                <a:sym typeface="Calibri"/>
                <a:hlinkClick r:id="rId3">
                  <a:extLst>
                    <a:ext uri="{A12FA001-AC4F-418D-AE19-62706E023703}">
                      <ahyp:hlinkClr val="tx"/>
                    </a:ext>
                  </a:extLst>
                </a:hlinkClick>
              </a:rPr>
              <a:t>Hydrosphere Investigation Data Sheet</a:t>
            </a:r>
            <a:endParaRPr b="1" i="0" sz="1600" u="none" cap="none" strike="noStrike">
              <a:solidFill>
                <a:schemeClr val="dk2"/>
              </a:solidFill>
              <a:latin typeface="Calibri"/>
              <a:ea typeface="Calibri"/>
              <a:cs typeface="Calibri"/>
              <a:sym typeface="Calibri"/>
            </a:endParaRPr>
          </a:p>
          <a:p>
            <a:pPr indent="-184150" lvl="0" marL="285750" marR="0" rtl="0" algn="l">
              <a:lnSpc>
                <a:spcPct val="100000"/>
              </a:lnSpc>
              <a:spcBef>
                <a:spcPts val="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600"/>
              <a:buFont typeface="Arial"/>
              <a:buChar char="•"/>
            </a:pPr>
            <a:r>
              <a:rPr b="1" i="0" lang="en-US" sz="1600" u="sng" cap="none" strike="noStrike">
                <a:solidFill>
                  <a:schemeClr val="dk2"/>
                </a:solidFill>
                <a:latin typeface="Calibri"/>
                <a:ea typeface="Calibri"/>
                <a:cs typeface="Calibri"/>
                <a:sym typeface="Calibri"/>
                <a:hlinkClick r:id="rId4">
                  <a:extLst>
                    <a:ext uri="{A12FA001-AC4F-418D-AE19-62706E023703}">
                      <ahyp:hlinkClr val="tx"/>
                    </a:ext>
                  </a:extLst>
                </a:hlinkClick>
              </a:rPr>
              <a:t>Cloud and Contrail Cover Protocol Field Guide</a:t>
            </a:r>
            <a:endParaRPr b="1" i="0" sz="1600" u="none" cap="none" strike="noStrike">
              <a:solidFill>
                <a:schemeClr val="dk2"/>
              </a:solidFill>
              <a:latin typeface="Calibri"/>
              <a:ea typeface="Calibri"/>
              <a:cs typeface="Calibri"/>
              <a:sym typeface="Calibri"/>
            </a:endParaRPr>
          </a:p>
          <a:p>
            <a:pPr indent="-184150" lvl="0" marL="285750" marR="0" rtl="0" algn="l">
              <a:lnSpc>
                <a:spcPct val="100000"/>
              </a:lnSpc>
              <a:spcBef>
                <a:spcPts val="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600"/>
              <a:buFont typeface="Arial"/>
              <a:buChar char="•"/>
            </a:pPr>
            <a:r>
              <a:rPr b="1" i="0" lang="en-US" sz="1600" u="sng" cap="none" strike="noStrike">
                <a:solidFill>
                  <a:schemeClr val="dk2"/>
                </a:solidFill>
                <a:latin typeface="Calibri"/>
                <a:ea typeface="Calibri"/>
                <a:cs typeface="Calibri"/>
                <a:sym typeface="Calibri"/>
                <a:hlinkClick r:id="rId5">
                  <a:extLst>
                    <a:ext uri="{A12FA001-AC4F-418D-AE19-62706E023703}">
                      <ahyp:hlinkClr val="tx"/>
                    </a:ext>
                  </a:extLst>
                </a:hlinkClick>
              </a:rPr>
              <a:t>Cloud and Contrail Type Protocol Field Guide</a:t>
            </a:r>
            <a:endParaRPr b="1" i="0" sz="1600" u="none" cap="none" strike="noStrike">
              <a:solidFill>
                <a:schemeClr val="dk2"/>
              </a:solidFill>
              <a:latin typeface="Calibri"/>
              <a:ea typeface="Calibri"/>
              <a:cs typeface="Calibri"/>
              <a:sym typeface="Calibri"/>
            </a:endParaRPr>
          </a:p>
          <a:p>
            <a:pPr indent="-184150" lvl="0" marL="285750" marR="0" rtl="0" algn="l">
              <a:lnSpc>
                <a:spcPct val="100000"/>
              </a:lnSpc>
              <a:spcBef>
                <a:spcPts val="0"/>
              </a:spcBef>
              <a:spcAft>
                <a:spcPts val="0"/>
              </a:spcAft>
              <a:buClr>
                <a:schemeClr val="dk1"/>
              </a:buClr>
              <a:buSzPts val="1600"/>
              <a:buFont typeface="Arial"/>
              <a:buNone/>
            </a:pPr>
            <a:r>
              <a:t/>
            </a:r>
            <a:endParaRPr b="1" i="0" sz="16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2"/>
              </a:buClr>
              <a:buSzPts val="1600"/>
              <a:buFont typeface="Arial"/>
              <a:buChar char="•"/>
            </a:pPr>
            <a:r>
              <a:rPr b="1" i="0" lang="en-US" sz="1600" u="sng" cap="none" strike="noStrike">
                <a:solidFill>
                  <a:schemeClr val="dk2"/>
                </a:solidFill>
                <a:latin typeface="Calibri"/>
                <a:ea typeface="Calibri"/>
                <a:cs typeface="Calibri"/>
                <a:sym typeface="Calibri"/>
                <a:hlinkClick r:id="rId6">
                  <a:extLst>
                    <a:ext uri="{A12FA001-AC4F-418D-AE19-62706E023703}">
                      <ahyp:hlinkClr val="tx"/>
                    </a:ext>
                  </a:extLst>
                </a:hlinkClick>
              </a:rPr>
              <a:t>Globe Cloud Chart</a:t>
            </a:r>
            <a:endParaRPr b="1" i="0" sz="1600" u="none" cap="none" strike="noStrike">
              <a:solidFill>
                <a:schemeClr val="dk2"/>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3_HydroSecchiLandingPageIllustv2.png" id="301" name="Google Shape;301;p2"/>
          <p:cNvPicPr preferRelativeResize="0"/>
          <p:nvPr/>
        </p:nvPicPr>
        <p:blipFill rotWithShape="1">
          <a:blip r:embed="rId3">
            <a:alphaModFix amt="18000"/>
          </a:blip>
          <a:srcRect b="0" l="0" r="0" t="0"/>
          <a:stretch/>
        </p:blipFill>
        <p:spPr>
          <a:xfrm>
            <a:off x="1102860" y="2370667"/>
            <a:ext cx="8041139" cy="4487332"/>
          </a:xfrm>
          <a:prstGeom prst="rect">
            <a:avLst/>
          </a:prstGeom>
          <a:noFill/>
          <a:ln>
            <a:noFill/>
          </a:ln>
        </p:spPr>
      </p:pic>
      <p:sp>
        <p:nvSpPr>
          <p:cNvPr id="302" name="Google Shape;302;p2"/>
          <p:cNvSpPr txBox="1"/>
          <p:nvPr/>
        </p:nvSpPr>
        <p:spPr>
          <a:xfrm>
            <a:off x="1184910" y="1149985"/>
            <a:ext cx="7959090" cy="51706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90"/>
                </a:solidFill>
                <a:latin typeface="Calibri"/>
                <a:ea typeface="Calibri"/>
                <a:cs typeface="Calibri"/>
                <a:sym typeface="Calibri"/>
              </a:rPr>
              <a:t>Overview</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90"/>
                </a:solidFill>
                <a:latin typeface="Calibri"/>
                <a:ea typeface="Calibri"/>
                <a:cs typeface="Calibri"/>
                <a:sym typeface="Calibri"/>
              </a:rPr>
              <a:t>This module: </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Reviews the selection of a GLOBE hydrosphere site </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Reviews the water sampling technique used in GLOBE hydrosphere protocols</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Guides the construction of the necessary instrument for this protocol</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Provides a step by step introduction of the protocol method</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0"/>
              </a:spcBef>
              <a:spcAft>
                <a:spcPts val="0"/>
              </a:spcAft>
              <a:buClr>
                <a:schemeClr val="dk1"/>
              </a:buClr>
              <a:buSzPts val="1800"/>
              <a:buFont typeface="Arial"/>
              <a:buNone/>
            </a:pPr>
            <a:r>
              <a:t/>
            </a:r>
            <a:endParaRPr b="1" i="0" sz="1800" u="none" cap="none" strike="noStrike">
              <a:solidFill>
                <a:srgbClr val="000090"/>
              </a:solidFill>
              <a:latin typeface="Calibri"/>
              <a:ea typeface="Calibri"/>
              <a:cs typeface="Calibri"/>
              <a:sym typeface="Calibri"/>
            </a:endParaRPr>
          </a:p>
          <a:p>
            <a:pPr indent="-279400" lvl="0" marL="342900" marR="0" rtl="0" algn="l">
              <a:lnSpc>
                <a:spcPct val="100000"/>
              </a:lnSpc>
              <a:spcBef>
                <a:spcPts val="0"/>
              </a:spcBef>
              <a:spcAft>
                <a:spcPts val="0"/>
              </a:spcAft>
              <a:buClr>
                <a:schemeClr val="dk1"/>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90"/>
                </a:solidFill>
                <a:latin typeface="Calibri"/>
                <a:ea typeface="Calibri"/>
                <a:cs typeface="Calibri"/>
                <a:sym typeface="Calibri"/>
              </a:rPr>
              <a:t>Learning Objectives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90"/>
                </a:solidFill>
                <a:latin typeface="Calibri"/>
                <a:ea typeface="Calibri"/>
                <a:cs typeface="Calibri"/>
                <a:sym typeface="Calibri"/>
              </a:rPr>
              <a:t>After completing this module, you will be able to:</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Define water transparency and  explain how environmental variables result in different transparency measurements</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Understand how the protocol procedures ensure the collection of accurate data</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Conduct transparency measurements in the field</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Upload data to the GLOBE portal</a:t>
            </a:r>
            <a:endParaRPr b="0" i="0" sz="10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0090"/>
              </a:buClr>
              <a:buSzPts val="1800"/>
              <a:buFont typeface="Arial"/>
              <a:buChar char="•"/>
            </a:pPr>
            <a:r>
              <a:rPr b="1" i="0" lang="en-US" sz="1800" u="none" cap="none" strike="noStrike">
                <a:solidFill>
                  <a:srgbClr val="000090"/>
                </a:solidFill>
                <a:latin typeface="Calibri"/>
                <a:ea typeface="Calibri"/>
                <a:cs typeface="Calibri"/>
                <a:sym typeface="Calibri"/>
              </a:rPr>
              <a:t>Visualize data using GLOBE’s Visualization Site</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19"/>
          <p:cNvSpPr txBox="1"/>
          <p:nvPr/>
        </p:nvSpPr>
        <p:spPr>
          <a:xfrm>
            <a:off x="1386416" y="1163099"/>
            <a:ext cx="7479387" cy="143116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n-US" sz="2800" u="none" cap="none" strike="noStrike">
                <a:solidFill>
                  <a:srgbClr val="000072"/>
                </a:solidFill>
                <a:latin typeface="Calibri"/>
                <a:ea typeface="Calibri"/>
                <a:cs typeface="Calibri"/>
                <a:sym typeface="Calibri"/>
              </a:rPr>
              <a:t>In The Field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800"/>
              <a:buFont typeface="Noto Sans Symbols"/>
              <a:buChar char="✔"/>
            </a:pPr>
            <a:r>
              <a:rPr b="0" i="0" lang="en-US" sz="1800" u="none" cap="none" strike="noStrike">
                <a:solidFill>
                  <a:srgbClr val="000000"/>
                </a:solidFill>
                <a:latin typeface="Calibri"/>
                <a:ea typeface="Calibri"/>
                <a:cs typeface="Calibri"/>
                <a:sym typeface="Calibri"/>
              </a:rPr>
              <a:t>Fill out top portion of</a:t>
            </a:r>
            <a:r>
              <a:rPr b="0" i="0" lang="en-US" sz="1800" u="none" cap="none" strike="noStrike">
                <a:solidFill>
                  <a:srgbClr val="000072"/>
                </a:solidFill>
                <a:latin typeface="Calibri"/>
                <a:ea typeface="Calibri"/>
                <a:cs typeface="Calibri"/>
                <a:sym typeface="Calibri"/>
              </a:rPr>
              <a:t> </a:t>
            </a:r>
            <a:r>
              <a:rPr b="1" i="0" lang="en-US" sz="1800" u="none" cap="none" strike="noStrike">
                <a:solidFill>
                  <a:srgbClr val="000072"/>
                </a:solidFill>
                <a:latin typeface="Calibri"/>
                <a:ea typeface="Calibri"/>
                <a:cs typeface="Calibri"/>
                <a:sym typeface="Calibri"/>
              </a:rPr>
              <a:t>Hydrosphere Investigation Data Sheet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(or app) (will need citizen science version w/o school, class and student)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pic>
        <p:nvPicPr>
          <p:cNvPr descr="Screenshot of hydrosphere data sheet" id="446" name="Google Shape;446;p19"/>
          <p:cNvPicPr preferRelativeResize="0"/>
          <p:nvPr/>
        </p:nvPicPr>
        <p:blipFill rotWithShape="1">
          <a:blip r:embed="rId3">
            <a:alphaModFix/>
          </a:blip>
          <a:srcRect b="0" l="0" r="0" t="0"/>
          <a:stretch/>
        </p:blipFill>
        <p:spPr>
          <a:xfrm>
            <a:off x="1792137" y="2594260"/>
            <a:ext cx="5624664" cy="2499851"/>
          </a:xfrm>
          <a:prstGeom prst="rect">
            <a:avLst/>
          </a:prstGeom>
          <a:solidFill>
            <a:srgbClr val="ECECEC"/>
          </a:solidFill>
          <a:ln cap="sq" cmpd="sng" w="12700">
            <a:solidFill>
              <a:srgbClr val="000000"/>
            </a:solidFill>
            <a:prstDash val="solid"/>
            <a:miter lim="800000"/>
            <a:headEnd len="sm" w="sm" type="none"/>
            <a:tailEnd len="sm" w="sm" type="none"/>
          </a:ln>
          <a:effectLst>
            <a:outerShdw blurRad="55000" rotWithShape="0" algn="tl" dir="5400000" dist="18000">
              <a:srgbClr val="000000">
                <a:alpha val="4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20"/>
          <p:cNvSpPr txBox="1"/>
          <p:nvPr/>
        </p:nvSpPr>
        <p:spPr>
          <a:xfrm>
            <a:off x="1386416" y="1163099"/>
            <a:ext cx="6652684" cy="81560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In The Field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On data sheet, characterize the </a:t>
            </a:r>
            <a:r>
              <a:rPr b="1" i="0" lang="en-US" sz="1800" u="none" cap="none" strike="noStrike">
                <a:solidFill>
                  <a:srgbClr val="000072"/>
                </a:solidFill>
                <a:latin typeface="Calibri"/>
                <a:ea typeface="Calibri"/>
                <a:cs typeface="Calibri"/>
                <a:sym typeface="Calibri"/>
              </a:rPr>
              <a:t>sky conditions </a:t>
            </a:r>
            <a:r>
              <a:rPr b="0" i="0" lang="en-US" sz="1800" u="none" cap="none" strike="noStrike">
                <a:solidFill>
                  <a:srgbClr val="000000"/>
                </a:solidFill>
                <a:latin typeface="Calibri"/>
                <a:ea typeface="Calibri"/>
                <a:cs typeface="Calibri"/>
                <a:sym typeface="Calibri"/>
              </a:rPr>
              <a:t>and </a:t>
            </a:r>
            <a:r>
              <a:rPr b="1" i="0" lang="en-US" sz="1800" u="none" cap="none" strike="noStrike">
                <a:solidFill>
                  <a:srgbClr val="000072"/>
                </a:solidFill>
                <a:latin typeface="Calibri"/>
                <a:ea typeface="Calibri"/>
                <a:cs typeface="Calibri"/>
                <a:sym typeface="Calibri"/>
              </a:rPr>
              <a:t>clouds</a:t>
            </a:r>
            <a:endParaRPr b="0" i="0" sz="1400" u="none" cap="none" strike="noStrike">
              <a:solidFill>
                <a:srgbClr val="000000"/>
              </a:solidFill>
              <a:latin typeface="Arial"/>
              <a:ea typeface="Arial"/>
              <a:cs typeface="Arial"/>
              <a:sym typeface="Arial"/>
            </a:endParaRPr>
          </a:p>
        </p:txBody>
      </p:sp>
      <p:pic>
        <p:nvPicPr>
          <p:cNvPr descr="screenshot of cloud data sheet" id="452" name="Google Shape;452;p20"/>
          <p:cNvPicPr preferRelativeResize="0"/>
          <p:nvPr/>
        </p:nvPicPr>
        <p:blipFill rotWithShape="1">
          <a:blip r:embed="rId3">
            <a:alphaModFix/>
          </a:blip>
          <a:srcRect b="0" l="0" r="0" t="0"/>
          <a:stretch/>
        </p:blipFill>
        <p:spPr>
          <a:xfrm>
            <a:off x="1471083" y="2167115"/>
            <a:ext cx="3284362" cy="2747787"/>
          </a:xfrm>
          <a:prstGeom prst="rect">
            <a:avLst/>
          </a:prstGeom>
          <a:solidFill>
            <a:srgbClr val="ECECEC"/>
          </a:solidFill>
          <a:ln cap="sq" cmpd="sng" w="889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pic>
      <p:pic>
        <p:nvPicPr>
          <p:cNvPr descr="Person recording cloud data on data sheet in the field" id="453" name="Google Shape;453;p20"/>
          <p:cNvPicPr preferRelativeResize="0"/>
          <p:nvPr/>
        </p:nvPicPr>
        <p:blipFill rotWithShape="1">
          <a:blip r:embed="rId4">
            <a:alphaModFix/>
          </a:blip>
          <a:srcRect b="0" l="0" r="0" t="0"/>
          <a:stretch/>
        </p:blipFill>
        <p:spPr>
          <a:xfrm>
            <a:off x="5060977" y="2113844"/>
            <a:ext cx="3766726" cy="282504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grpSp>
        <p:nvGrpSpPr>
          <p:cNvPr id="458" name="Google Shape;458;p21"/>
          <p:cNvGrpSpPr/>
          <p:nvPr/>
        </p:nvGrpSpPr>
        <p:grpSpPr>
          <a:xfrm>
            <a:off x="1988544" y="5678952"/>
            <a:ext cx="1558386" cy="696212"/>
            <a:chOff x="5110464" y="1424636"/>
            <a:chExt cx="2652904" cy="1213715"/>
          </a:xfrm>
        </p:grpSpPr>
        <p:pic>
          <p:nvPicPr>
            <p:cNvPr descr="Gloves.png" id="459" name="Google Shape;459;p21"/>
            <p:cNvPicPr preferRelativeResize="0"/>
            <p:nvPr/>
          </p:nvPicPr>
          <p:blipFill rotWithShape="1">
            <a:blip r:embed="rId3">
              <a:alphaModFix/>
            </a:blip>
            <a:srcRect b="0" l="0" r="0" t="0"/>
            <a:stretch/>
          </p:blipFill>
          <p:spPr>
            <a:xfrm>
              <a:off x="5110464" y="1706466"/>
              <a:ext cx="1922850" cy="487834"/>
            </a:xfrm>
            <a:prstGeom prst="rect">
              <a:avLst/>
            </a:prstGeom>
            <a:noFill/>
            <a:ln>
              <a:noFill/>
            </a:ln>
          </p:spPr>
        </p:pic>
        <p:pic>
          <p:nvPicPr>
            <p:cNvPr descr="Gloves.png" id="460" name="Google Shape;460;p21"/>
            <p:cNvPicPr preferRelativeResize="0"/>
            <p:nvPr/>
          </p:nvPicPr>
          <p:blipFill rotWithShape="1">
            <a:blip r:embed="rId4">
              <a:alphaModFix/>
            </a:blip>
            <a:srcRect b="0" l="0" r="0" t="0"/>
            <a:stretch/>
          </p:blipFill>
          <p:spPr>
            <a:xfrm rot="-900000">
              <a:off x="5316574" y="1725940"/>
              <a:ext cx="2408749" cy="611108"/>
            </a:xfrm>
            <a:prstGeom prst="rect">
              <a:avLst/>
            </a:prstGeom>
            <a:noFill/>
            <a:ln>
              <a:noFill/>
            </a:ln>
            <a:effectLst>
              <a:outerShdw blurRad="292100" rotWithShape="0" algn="tl" dir="2700000" dist="139700">
                <a:srgbClr val="333333">
                  <a:alpha val="64313"/>
                </a:srgbClr>
              </a:outerShdw>
            </a:effectLst>
          </p:spPr>
        </p:pic>
      </p:grpSp>
      <p:sp>
        <p:nvSpPr>
          <p:cNvPr id="461" name="Google Shape;461;p21"/>
          <p:cNvSpPr/>
          <p:nvPr/>
        </p:nvSpPr>
        <p:spPr>
          <a:xfrm>
            <a:off x="3545838" y="5840615"/>
            <a:ext cx="518694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1" lang="en-US" sz="1400" u="none" cap="none" strike="noStrike">
                <a:solidFill>
                  <a:schemeClr val="dk1"/>
                </a:solidFill>
                <a:latin typeface="Calibri"/>
                <a:ea typeface="Calibri"/>
                <a:cs typeface="Calibri"/>
                <a:sym typeface="Calibri"/>
              </a:rPr>
              <a:t>SAFTEY</a:t>
            </a:r>
            <a:r>
              <a:rPr b="0" i="1" lang="en-US" sz="1400" u="none" cap="none" strike="noStrike">
                <a:solidFill>
                  <a:schemeClr val="dk1"/>
                </a:solidFill>
                <a:latin typeface="Calibri"/>
                <a:ea typeface="Calibri"/>
                <a:cs typeface="Calibri"/>
                <a:sym typeface="Calibri"/>
              </a:rPr>
              <a:t> Before lowering the Secchi disk put on </a:t>
            </a:r>
            <a:r>
              <a:rPr b="0" i="1" lang="en-US" sz="1400" u="none" cap="none" strike="noStrike">
                <a:solidFill>
                  <a:schemeClr val="dk1"/>
                </a:solidFill>
                <a:latin typeface="Calibri"/>
                <a:ea typeface="Calibri"/>
                <a:cs typeface="Calibri"/>
                <a:sym typeface="Calibri"/>
              </a:rPr>
              <a:t>Latex or Nitrile </a:t>
            </a:r>
            <a:r>
              <a:rPr b="0" i="1" lang="en-US" sz="1400" u="none" cap="none" strike="noStrike">
                <a:solidFill>
                  <a:schemeClr val="dk1"/>
                </a:solidFill>
                <a:latin typeface="Calibri"/>
                <a:ea typeface="Calibri"/>
                <a:cs typeface="Calibri"/>
                <a:sym typeface="Calibri"/>
              </a:rPr>
              <a:t>gloves</a:t>
            </a:r>
            <a:endParaRPr b="0" i="1" sz="1400" u="none" cap="none" strike="noStrike">
              <a:solidFill>
                <a:schemeClr val="dk1"/>
              </a:solidFill>
              <a:latin typeface="Calibri"/>
              <a:ea typeface="Calibri"/>
              <a:cs typeface="Calibri"/>
              <a:sym typeface="Calibri"/>
            </a:endParaRPr>
          </a:p>
        </p:txBody>
      </p:sp>
      <p:sp>
        <p:nvSpPr>
          <p:cNvPr id="462" name="Google Shape;462;p21"/>
          <p:cNvSpPr txBox="1"/>
          <p:nvPr/>
        </p:nvSpPr>
        <p:spPr>
          <a:xfrm>
            <a:off x="1219949" y="996186"/>
            <a:ext cx="2771346" cy="48936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In the Field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7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Stand so that the </a:t>
            </a:r>
            <a:r>
              <a:rPr b="1" i="0" lang="en-US" sz="1800" u="none" cap="none" strike="noStrike">
                <a:solidFill>
                  <a:srgbClr val="000072"/>
                </a:solidFill>
                <a:latin typeface="Calibri"/>
                <a:ea typeface="Calibri"/>
                <a:cs typeface="Calibri"/>
                <a:sym typeface="Calibri"/>
              </a:rPr>
              <a:t>Secchi disk </a:t>
            </a:r>
            <a:r>
              <a:rPr b="0" i="0" lang="en-US" sz="1800" u="none" cap="none" strike="noStrike">
                <a:solidFill>
                  <a:schemeClr val="dk1"/>
                </a:solidFill>
                <a:latin typeface="Calibri"/>
                <a:ea typeface="Calibri"/>
                <a:cs typeface="Calibri"/>
                <a:sym typeface="Calibri"/>
              </a:rPr>
              <a:t>will be shaded or use an </a:t>
            </a:r>
            <a:r>
              <a:rPr b="1" i="0" lang="en-US" sz="1800" u="none" cap="none" strike="noStrike">
                <a:solidFill>
                  <a:srgbClr val="000072"/>
                </a:solidFill>
                <a:latin typeface="Calibri"/>
                <a:ea typeface="Calibri"/>
                <a:cs typeface="Calibri"/>
                <a:sym typeface="Calibri"/>
              </a:rPr>
              <a:t>umbrella or cardboard </a:t>
            </a:r>
            <a:r>
              <a:rPr b="0" i="0" lang="en-US" sz="1800" u="none" cap="none" strike="noStrike">
                <a:solidFill>
                  <a:schemeClr val="dk1"/>
                </a:solidFill>
                <a:latin typeface="Calibri"/>
                <a:ea typeface="Calibri"/>
                <a:cs typeface="Calibri"/>
                <a:sym typeface="Calibri"/>
              </a:rPr>
              <a:t>to shade the measurement area.</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If you cannot reach the water surface, establish a reference point from the observer to the water.</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Write down the distance from the reference point to the water surface as metadata.</a:t>
            </a:r>
            <a:endParaRPr/>
          </a:p>
        </p:txBody>
      </p:sp>
      <p:pic>
        <p:nvPicPr>
          <p:cNvPr descr="Illustration of a person holding a secchi disk from a rope in water" id="463" name="Google Shape;463;p21"/>
          <p:cNvPicPr preferRelativeResize="0"/>
          <p:nvPr/>
        </p:nvPicPr>
        <p:blipFill rotWithShape="1">
          <a:blip r:embed="rId5">
            <a:alphaModFix/>
          </a:blip>
          <a:srcRect b="0" l="0" r="0" t="0"/>
          <a:stretch/>
        </p:blipFill>
        <p:spPr>
          <a:xfrm>
            <a:off x="4115629" y="1689877"/>
            <a:ext cx="4712097" cy="3503012"/>
          </a:xfrm>
          <a:prstGeom prst="rect">
            <a:avLst/>
          </a:prstGeom>
          <a:noFill/>
          <a:ln cap="sq" cmpd="sng" w="38100">
            <a:solidFill>
              <a:srgbClr val="000000"/>
            </a:solidFill>
            <a:prstDash val="solid"/>
            <a:miter lim="800000"/>
            <a:headEnd len="sm" w="sm" type="none"/>
            <a:tailEnd len="sm" w="sm" type="none"/>
          </a:ln>
          <a:effectLst>
            <a:outerShdw blurRad="50800" rotWithShape="0" algn="tl" dir="2700000" dist="38100">
              <a:srgbClr val="000000">
                <a:alpha val="42352"/>
              </a:srgbClr>
            </a:outerShdw>
          </a:effectLst>
        </p:spPr>
      </p:pic>
      <p:pic>
        <p:nvPicPr>
          <p:cNvPr id="464" name="Google Shape;464;p21"/>
          <p:cNvPicPr preferRelativeResize="0"/>
          <p:nvPr/>
        </p:nvPicPr>
        <p:blipFill rotWithShape="1">
          <a:blip r:embed="rId6">
            <a:alphaModFix/>
          </a:blip>
          <a:srcRect b="0" l="0" r="0" t="0"/>
          <a:stretch/>
        </p:blipFill>
        <p:spPr>
          <a:xfrm>
            <a:off x="1375171" y="5786338"/>
            <a:ext cx="399410" cy="409377"/>
          </a:xfrm>
          <a:prstGeom prst="rect">
            <a:avLst/>
          </a:prstGeom>
          <a:noFill/>
          <a:ln>
            <a:noFill/>
          </a:ln>
          <a:effectLst>
            <a:outerShdw blurRad="292100" rotWithShape="0" algn="tl" dir="2700000" dist="139700">
              <a:srgbClr val="333333">
                <a:alpha val="64313"/>
              </a:srgbClr>
            </a:outerShdw>
          </a:effectLst>
        </p:spPr>
      </p:pic>
      <p:cxnSp>
        <p:nvCxnSpPr>
          <p:cNvPr id="465" name="Google Shape;465;p21"/>
          <p:cNvCxnSpPr/>
          <p:nvPr/>
        </p:nvCxnSpPr>
        <p:spPr>
          <a:xfrm>
            <a:off x="5801671" y="3358203"/>
            <a:ext cx="27629" cy="0"/>
          </a:xfrm>
          <a:prstGeom prst="straightConnector1">
            <a:avLst/>
          </a:prstGeom>
          <a:noFill/>
          <a:ln cap="flat" cmpd="sng" w="38100">
            <a:solidFill>
              <a:schemeClr val="dk1"/>
            </a:solidFill>
            <a:prstDash val="solid"/>
            <a:round/>
            <a:headEnd len="sm" w="sm" type="none"/>
            <a:tailEnd len="sm" w="sm" type="none"/>
          </a:ln>
        </p:spPr>
      </p:cxnSp>
      <p:cxnSp>
        <p:nvCxnSpPr>
          <p:cNvPr id="466" name="Google Shape;466;p21"/>
          <p:cNvCxnSpPr/>
          <p:nvPr/>
        </p:nvCxnSpPr>
        <p:spPr>
          <a:xfrm>
            <a:off x="5798496" y="2980378"/>
            <a:ext cx="27629" cy="0"/>
          </a:xfrm>
          <a:prstGeom prst="straightConnector1">
            <a:avLst/>
          </a:prstGeom>
          <a:noFill/>
          <a:ln cap="flat" cmpd="sng" w="38100">
            <a:solidFill>
              <a:schemeClr val="dk1"/>
            </a:solidFill>
            <a:prstDash val="solid"/>
            <a:round/>
            <a:headEnd len="sm" w="sm" type="none"/>
            <a:tailEnd len="sm" w="sm" type="none"/>
          </a:ln>
        </p:spPr>
      </p:cxnSp>
      <p:cxnSp>
        <p:nvCxnSpPr>
          <p:cNvPr id="467" name="Google Shape;467;p21"/>
          <p:cNvCxnSpPr/>
          <p:nvPr/>
        </p:nvCxnSpPr>
        <p:spPr>
          <a:xfrm>
            <a:off x="5801671" y="2602553"/>
            <a:ext cx="27629" cy="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22"/>
          <p:cNvSpPr txBox="1"/>
          <p:nvPr/>
        </p:nvSpPr>
        <p:spPr>
          <a:xfrm>
            <a:off x="1219948" y="996186"/>
            <a:ext cx="7411348" cy="15696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In the Field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7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Lower the Secchi disk until it disappears. </a:t>
            </a:r>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Record the depth </a:t>
            </a:r>
            <a:r>
              <a:rPr b="1" i="0" lang="en-US" sz="1800" u="none" cap="none" strike="noStrike">
                <a:solidFill>
                  <a:schemeClr val="dk1"/>
                </a:solidFill>
                <a:latin typeface="Calibri"/>
                <a:ea typeface="Calibri"/>
                <a:cs typeface="Calibri"/>
                <a:sym typeface="Calibri"/>
              </a:rPr>
              <a:t>from the water surface*</a:t>
            </a:r>
            <a:r>
              <a:rPr b="0" i="0" lang="en-US" sz="1800" u="none" cap="none" strike="noStrike">
                <a:solidFill>
                  <a:schemeClr val="dk1"/>
                </a:solidFill>
                <a:latin typeface="Calibri"/>
                <a:ea typeface="Calibri"/>
                <a:cs typeface="Calibri"/>
                <a:sym typeface="Calibri"/>
              </a:rPr>
              <a:t> until the Secchi disk disappears. </a:t>
            </a:r>
            <a:endParaRPr b="0" i="0" sz="1800" u="none" cap="none" strike="noStrike">
              <a:solidFill>
                <a:schemeClr val="dk1"/>
              </a:solidFill>
              <a:latin typeface="Calibri"/>
              <a:ea typeface="Calibri"/>
              <a:cs typeface="Calibri"/>
              <a:sym typeface="Calibri"/>
            </a:endParaRPr>
          </a:p>
        </p:txBody>
      </p:sp>
      <p:pic>
        <p:nvPicPr>
          <p:cNvPr descr="Image of a secchi disk being lowered into water, at the surface of the water" id="473" name="Google Shape;473;p22"/>
          <p:cNvPicPr preferRelativeResize="0"/>
          <p:nvPr/>
        </p:nvPicPr>
        <p:blipFill rotWithShape="1">
          <a:blip r:embed="rId3">
            <a:alphaModFix/>
          </a:blip>
          <a:srcRect b="0" l="0" r="0" t="0"/>
          <a:stretch/>
        </p:blipFill>
        <p:spPr>
          <a:xfrm>
            <a:off x="1222963" y="2786944"/>
            <a:ext cx="2276593" cy="1707445"/>
          </a:xfrm>
          <a:prstGeom prst="rect">
            <a:avLst/>
          </a:prstGeom>
          <a:noFill/>
          <a:ln>
            <a:noFill/>
          </a:ln>
        </p:spPr>
      </p:pic>
      <p:pic>
        <p:nvPicPr>
          <p:cNvPr descr="Image of a secchi disk being lowered into water, just below the surface of the water" id="474" name="Google Shape;474;p22"/>
          <p:cNvPicPr preferRelativeResize="0"/>
          <p:nvPr/>
        </p:nvPicPr>
        <p:blipFill rotWithShape="1">
          <a:blip r:embed="rId4">
            <a:alphaModFix/>
          </a:blip>
          <a:srcRect b="0" l="0" r="0" t="0"/>
          <a:stretch/>
        </p:blipFill>
        <p:spPr>
          <a:xfrm>
            <a:off x="3810000" y="2779889"/>
            <a:ext cx="2286000" cy="1714500"/>
          </a:xfrm>
          <a:prstGeom prst="rect">
            <a:avLst/>
          </a:prstGeom>
          <a:noFill/>
          <a:ln>
            <a:noFill/>
          </a:ln>
        </p:spPr>
      </p:pic>
      <p:pic>
        <p:nvPicPr>
          <p:cNvPr descr="Image of a secchi disk being lowered into water, deeper in the water but still visible" id="475" name="Google Shape;475;p22"/>
          <p:cNvPicPr preferRelativeResize="0"/>
          <p:nvPr/>
        </p:nvPicPr>
        <p:blipFill rotWithShape="1">
          <a:blip r:embed="rId5">
            <a:alphaModFix/>
          </a:blip>
          <a:srcRect b="0" l="0" r="0" t="0"/>
          <a:stretch/>
        </p:blipFill>
        <p:spPr>
          <a:xfrm>
            <a:off x="6448777" y="2779889"/>
            <a:ext cx="2182519" cy="1636889"/>
          </a:xfrm>
          <a:prstGeom prst="rect">
            <a:avLst/>
          </a:prstGeom>
          <a:noFill/>
          <a:ln>
            <a:noFill/>
          </a:ln>
        </p:spPr>
      </p:pic>
      <p:sp>
        <p:nvSpPr>
          <p:cNvPr id="476" name="Google Shape;476;p22"/>
          <p:cNvSpPr txBox="1"/>
          <p:nvPr/>
        </p:nvSpPr>
        <p:spPr>
          <a:xfrm>
            <a:off x="1219948" y="4555318"/>
            <a:ext cx="7487700" cy="23088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Lower the Secchi disk 10 cm deeper into the water until you cannot see it. </a:t>
            </a:r>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Slowly lift the Secchi disk again until it is just visible. </a:t>
            </a:r>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Record the depth from the water surface until the Secchi disk reappears.</a:t>
            </a:r>
            <a:endParaRPr/>
          </a:p>
          <a:p>
            <a:pPr indent="0" lvl="0" marL="0" marR="0" rtl="0" algn="just">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Both depths are entered into the GLOBE database to the nearest </a:t>
            </a:r>
            <a:r>
              <a:rPr b="0" i="0" lang="en-US" sz="18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3"/>
                  </a:ext>
                </a:extLst>
              </a:rPr>
              <a:t>0.1 meter</a:t>
            </a:r>
            <a:r>
              <a:rPr b="0" i="0" lang="en-US" sz="1800" u="none" cap="none" strike="noStrike">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1</a:t>
            </a:r>
            <a:r>
              <a:rPr b="0" i="0" lang="en-US" sz="1800" u="none" cap="none" strike="noStrike">
                <a:solidFill>
                  <a:schemeClr val="dk1"/>
                </a:solidFill>
                <a:latin typeface="Calibri"/>
                <a:ea typeface="Calibri"/>
                <a:cs typeface="Calibri"/>
                <a:sym typeface="Calibri"/>
              </a:rPr>
              <a:t>0 cm)</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rPr b="0" i="1" lang="en-US" sz="1800" u="none" cap="none" strike="noStrike">
                <a:solidFill>
                  <a:schemeClr val="dk1"/>
                </a:solidFill>
                <a:latin typeface="Calibri"/>
                <a:ea typeface="Calibri"/>
                <a:cs typeface="Calibri"/>
                <a:sym typeface="Calibri"/>
              </a:rPr>
              <a:t>*From the water surface is a change from the previous instructions, Dec. 2025.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pic>
        <p:nvPicPr>
          <p:cNvPr descr="Illustration of a secchi disk being lowered into water, wtih a clothespin on the secchi disk rope at the surface of the water." id="481" name="Google Shape;481;p23"/>
          <p:cNvPicPr preferRelativeResize="0"/>
          <p:nvPr/>
        </p:nvPicPr>
        <p:blipFill rotWithShape="1">
          <a:blip r:embed="rId3">
            <a:alphaModFix/>
          </a:blip>
          <a:srcRect b="0" l="0" r="0" t="0"/>
          <a:stretch/>
        </p:blipFill>
        <p:spPr>
          <a:xfrm>
            <a:off x="1164173" y="1628432"/>
            <a:ext cx="7990419" cy="5229568"/>
          </a:xfrm>
          <a:prstGeom prst="rect">
            <a:avLst/>
          </a:prstGeom>
          <a:noFill/>
          <a:ln>
            <a:noFill/>
          </a:ln>
        </p:spPr>
      </p:pic>
      <p:pic>
        <p:nvPicPr>
          <p:cNvPr descr="1_AttentionICON_8_14_15.png" id="482" name="Google Shape;482;p23"/>
          <p:cNvPicPr preferRelativeResize="0"/>
          <p:nvPr/>
        </p:nvPicPr>
        <p:blipFill rotWithShape="1">
          <a:blip r:embed="rId4">
            <a:alphaModFix/>
          </a:blip>
          <a:srcRect b="0" l="0" r="0" t="0"/>
          <a:stretch/>
        </p:blipFill>
        <p:spPr>
          <a:xfrm>
            <a:off x="1417608" y="5432161"/>
            <a:ext cx="399410" cy="409377"/>
          </a:xfrm>
          <a:prstGeom prst="rect">
            <a:avLst/>
          </a:prstGeom>
          <a:noFill/>
          <a:ln>
            <a:noFill/>
          </a:ln>
          <a:effectLst>
            <a:outerShdw blurRad="292100" rotWithShape="0" algn="tl" dir="2700000" dist="139700">
              <a:srgbClr val="333333">
                <a:alpha val="64313"/>
              </a:srgbClr>
            </a:outerShdw>
          </a:effectLst>
        </p:spPr>
      </p:pic>
      <p:sp>
        <p:nvSpPr>
          <p:cNvPr id="483" name="Google Shape;483;p23"/>
          <p:cNvSpPr txBox="1"/>
          <p:nvPr/>
        </p:nvSpPr>
        <p:spPr>
          <a:xfrm>
            <a:off x="1164173" y="995874"/>
            <a:ext cx="797169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In the field </a:t>
            </a:r>
            <a:r>
              <a:rPr b="1" i="0" lang="en-US" sz="2400" u="none" cap="none" strike="noStrike">
                <a:solidFill>
                  <a:srgbClr val="000072"/>
                </a:solidFill>
                <a:latin typeface="Noto Sans Symbols"/>
                <a:ea typeface="Noto Sans Symbols"/>
                <a:cs typeface="Noto Sans Symbols"/>
                <a:sym typeface="Noto Sans Symbols"/>
              </a:rPr>
              <a:t>•</a:t>
            </a:r>
            <a:r>
              <a:rPr b="1" i="0" lang="en-US" sz="2400" u="none" cap="none" strike="noStrike">
                <a:solidFill>
                  <a:srgbClr val="000072"/>
                </a:solidFill>
                <a:latin typeface="Calibri"/>
                <a:ea typeface="Calibri"/>
                <a:cs typeface="Calibri"/>
                <a:sym typeface="Calibri"/>
              </a:rPr>
              <a:t>  Deploy the Secchi disk</a:t>
            </a:r>
            <a:endParaRPr b="1" i="0" sz="2400" u="none" cap="none" strike="noStrike">
              <a:solidFill>
                <a:srgbClr val="000072"/>
              </a:solidFill>
              <a:latin typeface="Calibri"/>
              <a:ea typeface="Calibri"/>
              <a:cs typeface="Calibri"/>
              <a:sym typeface="Calibri"/>
            </a:endParaRPr>
          </a:p>
        </p:txBody>
      </p:sp>
      <p:sp>
        <p:nvSpPr>
          <p:cNvPr id="484" name="Google Shape;484;p23"/>
          <p:cNvSpPr txBox="1"/>
          <p:nvPr/>
        </p:nvSpPr>
        <p:spPr>
          <a:xfrm>
            <a:off x="1497679" y="1628432"/>
            <a:ext cx="1479311"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1. Lower disk from the water surface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into the water until it just disappears. </a:t>
            </a:r>
            <a:endParaRPr b="1" i="0" sz="1200" u="none" cap="none" strike="noStrike">
              <a:solidFill>
                <a:srgbClr val="000072"/>
              </a:solidFill>
              <a:latin typeface="Calibri"/>
              <a:ea typeface="Calibri"/>
              <a:cs typeface="Calibri"/>
              <a:sym typeface="Calibri"/>
            </a:endParaRPr>
          </a:p>
        </p:txBody>
      </p:sp>
      <p:sp>
        <p:nvSpPr>
          <p:cNvPr id="485" name="Google Shape;485;p23"/>
          <p:cNvSpPr txBox="1"/>
          <p:nvPr/>
        </p:nvSpPr>
        <p:spPr>
          <a:xfrm>
            <a:off x="3156959" y="1976525"/>
            <a:ext cx="1786046" cy="17542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2. </a:t>
            </a:r>
            <a:r>
              <a:rPr b="1" i="0" lang="en-US" sz="1200" u="none" cap="none" strike="noStrike">
                <a:solidFill>
                  <a:srgbClr val="000072"/>
                </a:solidFill>
                <a:latin typeface="Calibri"/>
                <a:ea typeface="Calibri"/>
                <a:cs typeface="Calibri"/>
                <a:sym typeface="Calibri"/>
              </a:rPr>
              <a:t>If your rope is marked in 1 m increments, count the meters the rope has been lowered. </a:t>
            </a:r>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Optional: at water surface, mark rope with clothespin, which will get wet. </a:t>
            </a:r>
            <a:endParaRPr b="0" i="0" sz="1400" u="none" cap="none" strike="noStrike">
              <a:solidFill>
                <a:srgbClr val="000000"/>
              </a:solidFill>
              <a:latin typeface="Arial"/>
              <a:ea typeface="Arial"/>
              <a:cs typeface="Arial"/>
              <a:sym typeface="Arial"/>
            </a:endParaRPr>
          </a:p>
        </p:txBody>
      </p:sp>
      <p:sp>
        <p:nvSpPr>
          <p:cNvPr id="486" name="Google Shape;486;p23"/>
          <p:cNvSpPr txBox="1"/>
          <p:nvPr/>
        </p:nvSpPr>
        <p:spPr>
          <a:xfrm>
            <a:off x="5197513" y="2207378"/>
            <a:ext cx="1672868"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3. Lower disk again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another 10 cm into water. </a:t>
            </a:r>
            <a:endParaRPr b="0" i="0" sz="1400" u="none" cap="none" strike="noStrike">
              <a:solidFill>
                <a:srgbClr val="000000"/>
              </a:solidFill>
              <a:latin typeface="Arial"/>
              <a:ea typeface="Arial"/>
              <a:cs typeface="Arial"/>
              <a:sym typeface="Arial"/>
            </a:endParaRPr>
          </a:p>
        </p:txBody>
      </p:sp>
      <p:sp>
        <p:nvSpPr>
          <p:cNvPr id="487" name="Google Shape;487;p23"/>
          <p:cNvSpPr txBox="1"/>
          <p:nvPr/>
        </p:nvSpPr>
        <p:spPr>
          <a:xfrm>
            <a:off x="7079130" y="2438190"/>
            <a:ext cx="1912469"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4. Raise disk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until it reappears. Optional: mark the rope with a second clothespin. </a:t>
            </a:r>
            <a:endParaRPr b="0" i="0" sz="1400" u="none" cap="none" strike="noStrike">
              <a:solidFill>
                <a:srgbClr val="000000"/>
              </a:solidFill>
              <a:latin typeface="Arial"/>
              <a:ea typeface="Arial"/>
              <a:cs typeface="Arial"/>
              <a:sym typeface="Arial"/>
            </a:endParaRPr>
          </a:p>
        </p:txBody>
      </p:sp>
      <p:sp>
        <p:nvSpPr>
          <p:cNvPr id="488" name="Google Shape;488;p23"/>
          <p:cNvSpPr txBox="1"/>
          <p:nvPr/>
        </p:nvSpPr>
        <p:spPr>
          <a:xfrm>
            <a:off x="1817018" y="5483874"/>
            <a:ext cx="320250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Tip: If you can’t reach the water surface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from where you are standing, mark the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rope with a clothespin at  your reference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FFFFFF"/>
                </a:solidFill>
                <a:latin typeface="Calibri"/>
                <a:ea typeface="Calibri"/>
                <a:cs typeface="Calibri"/>
                <a:sym typeface="Calibri"/>
              </a:rPr>
              <a:t>height (such as a dock).</a:t>
            </a:r>
            <a:endParaRPr b="0" i="0" sz="1400" u="none" cap="none" strike="noStrike">
              <a:solidFill>
                <a:srgbClr val="FFFFFF"/>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24"/>
          <p:cNvSpPr txBox="1"/>
          <p:nvPr/>
        </p:nvSpPr>
        <p:spPr>
          <a:xfrm>
            <a:off x="1229798" y="995874"/>
            <a:ext cx="7635876" cy="441655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Record your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2"/>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There should now be </a:t>
            </a:r>
            <a:r>
              <a:rPr b="1" i="0" lang="en-US" sz="1600" u="none" cap="none" strike="noStrike">
                <a:solidFill>
                  <a:srgbClr val="000072"/>
                </a:solidFill>
                <a:latin typeface="Calibri"/>
                <a:ea typeface="Calibri"/>
                <a:cs typeface="Calibri"/>
                <a:sym typeface="Calibri"/>
              </a:rPr>
              <a:t>two points marked on the rope</a:t>
            </a:r>
            <a:r>
              <a:rPr b="0" i="0" lang="en-US" sz="1600" u="none" cap="none" strike="noStrike">
                <a:solidFill>
                  <a:schemeClr val="dk1"/>
                </a:solidFill>
                <a:latin typeface="Calibri"/>
                <a:ea typeface="Calibri"/>
                <a:cs typeface="Calibri"/>
                <a:sym typeface="Calibri"/>
              </a:rPr>
              <a:t>. Record the length of the rope between each mark and the </a:t>
            </a:r>
            <a:r>
              <a:rPr b="1" i="0" lang="en-US" sz="1600" u="none" cap="none" strike="noStrike">
                <a:solidFill>
                  <a:srgbClr val="000072"/>
                </a:solidFill>
                <a:latin typeface="Calibri"/>
                <a:ea typeface="Calibri"/>
                <a:cs typeface="Calibri"/>
                <a:sym typeface="Calibri"/>
              </a:rPr>
              <a:t>Secchi disk </a:t>
            </a:r>
            <a:r>
              <a:rPr b="0" i="0" lang="en-US" sz="1600" u="none" cap="none" strike="noStrike">
                <a:solidFill>
                  <a:schemeClr val="dk1"/>
                </a:solidFill>
                <a:latin typeface="Calibri"/>
                <a:ea typeface="Calibri"/>
                <a:cs typeface="Calibri"/>
                <a:sym typeface="Calibri"/>
              </a:rPr>
              <a:t>on your </a:t>
            </a:r>
            <a:r>
              <a:rPr b="1" i="0" lang="en-US" sz="1600" u="none" cap="none" strike="noStrike">
                <a:solidFill>
                  <a:srgbClr val="000072"/>
                </a:solidFill>
                <a:latin typeface="Calibri"/>
                <a:ea typeface="Calibri"/>
                <a:cs typeface="Calibri"/>
                <a:sym typeface="Calibri"/>
              </a:rPr>
              <a:t>Hydrosphere Investigation Data Sheet</a:t>
            </a:r>
            <a:r>
              <a:rPr b="0" i="0" lang="en-US" sz="1600" u="none" cap="none" strike="noStrike">
                <a:solidFill>
                  <a:srgbClr val="000072"/>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to the nearest meter.</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60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Metadata: Record the distance from the observer to the water surface. If you marked the rope at the water surface, record “0” as the distance between the observer and the water surface. If you were on a dock or boat, lower the Secchi disk until it reaches the surface of the water, mark the rope there with a pin or tape, pull up the rope and measure the distance along the rope from your hands to the water surface.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1"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cxnSp>
        <p:nvCxnSpPr>
          <p:cNvPr id="494" name="Google Shape;494;p24"/>
          <p:cNvCxnSpPr/>
          <p:nvPr/>
        </p:nvCxnSpPr>
        <p:spPr>
          <a:xfrm rot="10800000">
            <a:off x="3048000" y="5575300"/>
            <a:ext cx="0" cy="215900"/>
          </a:xfrm>
          <a:prstGeom prst="straightConnector1">
            <a:avLst/>
          </a:prstGeom>
          <a:noFill/>
          <a:ln cap="flat" cmpd="sng" w="25400">
            <a:solidFill>
              <a:srgbClr val="FF0000"/>
            </a:solidFill>
            <a:prstDash val="dash"/>
            <a:round/>
            <a:headEnd len="sm" w="sm" type="none"/>
            <a:tailEnd len="sm" w="sm" type="none"/>
          </a:ln>
          <a:effectLst>
            <a:outerShdw blurRad="40000" rotWithShape="0" dir="5400000" dist="20000">
              <a:srgbClr val="000000">
                <a:alpha val="37254"/>
              </a:srgbClr>
            </a:outerShdw>
          </a:effectLst>
        </p:spPr>
      </p:cxnSp>
      <p:cxnSp>
        <p:nvCxnSpPr>
          <p:cNvPr id="495" name="Google Shape;495;p24"/>
          <p:cNvCxnSpPr/>
          <p:nvPr/>
        </p:nvCxnSpPr>
        <p:spPr>
          <a:xfrm>
            <a:off x="2882900" y="5575300"/>
            <a:ext cx="0" cy="279400"/>
          </a:xfrm>
          <a:prstGeom prst="straightConnector1">
            <a:avLst/>
          </a:prstGeom>
          <a:noFill/>
          <a:ln cap="flat" cmpd="sng" w="25400">
            <a:solidFill>
              <a:srgbClr val="FF0000"/>
            </a:solidFill>
            <a:prstDash val="dash"/>
            <a:round/>
            <a:headEnd len="sm" w="sm" type="none"/>
            <a:tailEnd len="sm" w="sm" type="none"/>
          </a:ln>
          <a:effectLst>
            <a:outerShdw blurRad="40000" rotWithShape="0" dir="5400000" dist="20000">
              <a:srgbClr val="000000">
                <a:alpha val="37254"/>
              </a:srgbClr>
            </a:outerShdw>
          </a:effectLst>
        </p:spPr>
      </p:cxnSp>
      <p:sp>
        <p:nvSpPr>
          <p:cNvPr id="496" name="Google Shape;496;p24"/>
          <p:cNvSpPr txBox="1"/>
          <p:nvPr/>
        </p:nvSpPr>
        <p:spPr>
          <a:xfrm>
            <a:off x="6654800" y="3986856"/>
            <a:ext cx="98371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Secchi depth</a:t>
            </a:r>
            <a:endParaRPr b="0" i="0" sz="1200" u="none" cap="none" strike="noStrike">
              <a:solidFill>
                <a:srgbClr val="FF0000"/>
              </a:solidFill>
              <a:latin typeface="Calibri"/>
              <a:ea typeface="Calibri"/>
              <a:cs typeface="Calibri"/>
              <a:sym typeface="Calibri"/>
            </a:endParaRPr>
          </a:p>
        </p:txBody>
      </p:sp>
      <p:sp>
        <p:nvSpPr>
          <p:cNvPr id="497" name="Google Shape;497;p24"/>
          <p:cNvSpPr txBox="1"/>
          <p:nvPr/>
        </p:nvSpPr>
        <p:spPr>
          <a:xfrm>
            <a:off x="5397500" y="3731824"/>
            <a:ext cx="3276483"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0000"/>
                </a:solidFill>
                <a:latin typeface="Calibri"/>
                <a:ea typeface="Calibri"/>
                <a:cs typeface="Calibri"/>
                <a:sym typeface="Calibri"/>
              </a:rPr>
              <a:t>Distance from reference point to surface of water</a:t>
            </a:r>
            <a:endParaRPr b="0" i="0" sz="1200" u="none" cap="none" strike="noStrike">
              <a:solidFill>
                <a:srgbClr val="FF0000"/>
              </a:solidFill>
              <a:latin typeface="Calibri"/>
              <a:ea typeface="Calibri"/>
              <a:cs typeface="Calibri"/>
              <a:sym typeface="Calibri"/>
            </a:endParaRPr>
          </a:p>
        </p:txBody>
      </p:sp>
      <p:grpSp>
        <p:nvGrpSpPr>
          <p:cNvPr id="498" name="Google Shape;498;p24"/>
          <p:cNvGrpSpPr/>
          <p:nvPr/>
        </p:nvGrpSpPr>
        <p:grpSpPr>
          <a:xfrm>
            <a:off x="1386416" y="3822700"/>
            <a:ext cx="7306656" cy="2463800"/>
            <a:chOff x="1386416" y="3822700"/>
            <a:chExt cx="7306656" cy="2463800"/>
          </a:xfrm>
        </p:grpSpPr>
        <p:pic>
          <p:nvPicPr>
            <p:cNvPr descr="Screen Shot 2015-12-18 at 2.57.27 PM.png" id="499" name="Google Shape;499;p24"/>
            <p:cNvPicPr preferRelativeResize="0"/>
            <p:nvPr/>
          </p:nvPicPr>
          <p:blipFill rotWithShape="1">
            <a:blip r:embed="rId3">
              <a:alphaModFix/>
            </a:blip>
            <a:srcRect b="0" l="0" r="0" t="0"/>
            <a:stretch/>
          </p:blipFill>
          <p:spPr>
            <a:xfrm>
              <a:off x="1386416" y="4343488"/>
              <a:ext cx="7306656" cy="1943012"/>
            </a:xfrm>
            <a:prstGeom prst="rect">
              <a:avLst/>
            </a:prstGeom>
            <a:noFill/>
            <a:ln>
              <a:noFill/>
            </a:ln>
          </p:spPr>
        </p:pic>
        <p:cxnSp>
          <p:nvCxnSpPr>
            <p:cNvPr id="500" name="Google Shape;500;p24"/>
            <p:cNvCxnSpPr/>
            <p:nvPr/>
          </p:nvCxnSpPr>
          <p:spPr>
            <a:xfrm>
              <a:off x="3048000" y="5791200"/>
              <a:ext cx="5181600" cy="63500"/>
            </a:xfrm>
            <a:prstGeom prst="straightConnector1">
              <a:avLst/>
            </a:prstGeom>
            <a:noFill/>
            <a:ln cap="flat" cmpd="sng" w="28575">
              <a:solidFill>
                <a:srgbClr val="FF0000"/>
              </a:solidFill>
              <a:prstDash val="solid"/>
              <a:round/>
              <a:headEnd len="sm" w="sm" type="none"/>
              <a:tailEnd len="sm" w="sm" type="none"/>
            </a:ln>
            <a:effectLst>
              <a:outerShdw blurRad="40000" rotWithShape="0" dir="5400000" dist="20000">
                <a:srgbClr val="000000">
                  <a:alpha val="37254"/>
                </a:srgbClr>
              </a:outerShdw>
            </a:effectLst>
          </p:spPr>
        </p:cxnSp>
        <p:cxnSp>
          <p:nvCxnSpPr>
            <p:cNvPr id="501" name="Google Shape;501;p24"/>
            <p:cNvCxnSpPr/>
            <p:nvPr/>
          </p:nvCxnSpPr>
          <p:spPr>
            <a:xfrm flipH="1">
              <a:off x="2882900" y="3822700"/>
              <a:ext cx="2514600" cy="1384300"/>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254"/>
                </a:srgbClr>
              </a:outerShdw>
            </a:effectLst>
          </p:spPr>
        </p:cxnSp>
        <p:cxnSp>
          <p:nvCxnSpPr>
            <p:cNvPr id="502" name="Google Shape;502;p24"/>
            <p:cNvCxnSpPr/>
            <p:nvPr/>
          </p:nvCxnSpPr>
          <p:spPr>
            <a:xfrm flipH="1">
              <a:off x="3048000" y="4263855"/>
              <a:ext cx="3606800" cy="1438445"/>
            </a:xfrm>
            <a:prstGeom prst="straightConnector1">
              <a:avLst/>
            </a:prstGeom>
            <a:noFill/>
            <a:ln cap="flat" cmpd="sng" w="25400">
              <a:solidFill>
                <a:srgbClr val="FF0000"/>
              </a:solidFill>
              <a:prstDash val="solid"/>
              <a:round/>
              <a:headEnd len="sm" w="sm" type="none"/>
              <a:tailEnd len="med" w="med" type="stealth"/>
            </a:ln>
            <a:effectLst>
              <a:outerShdw blurRad="40000" rotWithShape="0" dir="5400000" dist="20000">
                <a:srgbClr val="000000">
                  <a:alpha val="37254"/>
                </a:srgbClr>
              </a:outerShdw>
            </a:effectLst>
          </p:spPr>
        </p:cxnSp>
      </p:grpSp>
      <p:cxnSp>
        <p:nvCxnSpPr>
          <p:cNvPr id="503" name="Google Shape;503;p24"/>
          <p:cNvCxnSpPr/>
          <p:nvPr/>
        </p:nvCxnSpPr>
        <p:spPr>
          <a:xfrm>
            <a:off x="7339528" y="5533367"/>
            <a:ext cx="27629" cy="0"/>
          </a:xfrm>
          <a:prstGeom prst="straightConnector1">
            <a:avLst/>
          </a:prstGeom>
          <a:noFill/>
          <a:ln cap="flat" cmpd="sng" w="38100">
            <a:solidFill>
              <a:schemeClr val="dk1"/>
            </a:solidFill>
            <a:prstDash val="solid"/>
            <a:round/>
            <a:headEnd len="sm" w="sm" type="none"/>
            <a:tailEnd len="sm" w="sm" type="none"/>
          </a:ln>
        </p:spPr>
      </p:cxnSp>
      <p:cxnSp>
        <p:nvCxnSpPr>
          <p:cNvPr id="504" name="Google Shape;504;p24"/>
          <p:cNvCxnSpPr/>
          <p:nvPr/>
        </p:nvCxnSpPr>
        <p:spPr>
          <a:xfrm>
            <a:off x="6466692" y="5533368"/>
            <a:ext cx="27629" cy="0"/>
          </a:xfrm>
          <a:prstGeom prst="straightConnector1">
            <a:avLst/>
          </a:prstGeom>
          <a:noFill/>
          <a:ln cap="flat" cmpd="sng" w="38100">
            <a:solidFill>
              <a:schemeClr val="dk1"/>
            </a:solidFill>
            <a:prstDash val="solid"/>
            <a:round/>
            <a:headEnd len="sm" w="sm" type="none"/>
            <a:tailEnd len="sm" w="sm" type="none"/>
          </a:ln>
        </p:spPr>
      </p:cxnSp>
      <p:cxnSp>
        <p:nvCxnSpPr>
          <p:cNvPr id="505" name="Google Shape;505;p24"/>
          <p:cNvCxnSpPr/>
          <p:nvPr/>
        </p:nvCxnSpPr>
        <p:spPr>
          <a:xfrm>
            <a:off x="5621563" y="5533369"/>
            <a:ext cx="27629" cy="0"/>
          </a:xfrm>
          <a:prstGeom prst="straightConnector1">
            <a:avLst/>
          </a:prstGeom>
          <a:noFill/>
          <a:ln cap="flat" cmpd="sng" w="38100">
            <a:solidFill>
              <a:schemeClr val="dk1"/>
            </a:solidFill>
            <a:prstDash val="solid"/>
            <a:round/>
            <a:headEnd len="sm" w="sm" type="none"/>
            <a:tailEnd len="sm" w="sm" type="none"/>
          </a:ln>
        </p:spPr>
      </p:cxnSp>
      <p:cxnSp>
        <p:nvCxnSpPr>
          <p:cNvPr id="506" name="Google Shape;506;p24"/>
          <p:cNvCxnSpPr/>
          <p:nvPr/>
        </p:nvCxnSpPr>
        <p:spPr>
          <a:xfrm>
            <a:off x="4817999" y="5533368"/>
            <a:ext cx="27629" cy="0"/>
          </a:xfrm>
          <a:prstGeom prst="straightConnector1">
            <a:avLst/>
          </a:prstGeom>
          <a:noFill/>
          <a:ln cap="flat" cmpd="sng" w="38100">
            <a:solidFill>
              <a:schemeClr val="dk1"/>
            </a:solidFill>
            <a:prstDash val="solid"/>
            <a:round/>
            <a:headEnd len="sm" w="sm" type="none"/>
            <a:tailEnd len="sm" w="sm" type="none"/>
          </a:ln>
        </p:spPr>
      </p:cxnSp>
      <p:cxnSp>
        <p:nvCxnSpPr>
          <p:cNvPr id="507" name="Google Shape;507;p24"/>
          <p:cNvCxnSpPr/>
          <p:nvPr/>
        </p:nvCxnSpPr>
        <p:spPr>
          <a:xfrm>
            <a:off x="3972873" y="5547223"/>
            <a:ext cx="27629" cy="0"/>
          </a:xfrm>
          <a:prstGeom prst="straightConnector1">
            <a:avLst/>
          </a:prstGeom>
          <a:noFill/>
          <a:ln cap="flat" cmpd="sng" w="38100">
            <a:solidFill>
              <a:schemeClr val="dk1"/>
            </a:solidFill>
            <a:prstDash val="solid"/>
            <a:round/>
            <a:headEnd len="sm" w="sm" type="none"/>
            <a:tailEnd len="sm" w="sm" type="none"/>
          </a:ln>
        </p:spPr>
      </p:cxnSp>
      <p:cxnSp>
        <p:nvCxnSpPr>
          <p:cNvPr id="508" name="Google Shape;508;p24"/>
          <p:cNvCxnSpPr/>
          <p:nvPr/>
        </p:nvCxnSpPr>
        <p:spPr>
          <a:xfrm>
            <a:off x="3120815" y="5505660"/>
            <a:ext cx="27629" cy="0"/>
          </a:xfrm>
          <a:prstGeom prst="straightConnector1">
            <a:avLst/>
          </a:prstGeom>
          <a:noFill/>
          <a:ln cap="flat" cmpd="sng" w="38100">
            <a:solidFill>
              <a:schemeClr val="dk1"/>
            </a:solidFill>
            <a:prstDash val="solid"/>
            <a:round/>
            <a:headEnd len="sm" w="sm" type="none"/>
            <a:tailEnd len="sm" w="sm" type="none"/>
          </a:ln>
        </p:spPr>
      </p:cxnSp>
      <p:cxnSp>
        <p:nvCxnSpPr>
          <p:cNvPr id="509" name="Google Shape;509;p24"/>
          <p:cNvCxnSpPr/>
          <p:nvPr/>
        </p:nvCxnSpPr>
        <p:spPr>
          <a:xfrm>
            <a:off x="2289545" y="5491805"/>
            <a:ext cx="27629" cy="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25"/>
          <p:cNvSpPr txBox="1"/>
          <p:nvPr/>
        </p:nvSpPr>
        <p:spPr>
          <a:xfrm>
            <a:off x="1181395" y="1775518"/>
            <a:ext cx="2679406" cy="53860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Repeat the Secchi disk measurement for a total of 3x and record your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Calibri"/>
              <a:ea typeface="Calibri"/>
              <a:cs typeface="Calibri"/>
              <a:sym typeface="Calibri"/>
            </a:endParaRPr>
          </a:p>
        </p:txBody>
      </p:sp>
      <p:pic>
        <p:nvPicPr>
          <p:cNvPr descr="Screen Shot 2015-12-18 at 3.13.25 PM.png" id="515" name="Google Shape;515;p25"/>
          <p:cNvPicPr preferRelativeResize="0"/>
          <p:nvPr/>
        </p:nvPicPr>
        <p:blipFill rotWithShape="1">
          <a:blip r:embed="rId3">
            <a:alphaModFix/>
          </a:blip>
          <a:srcRect b="0" l="0" r="0" t="0"/>
          <a:stretch/>
        </p:blipFill>
        <p:spPr>
          <a:xfrm>
            <a:off x="3962400" y="1150699"/>
            <a:ext cx="4546600" cy="5530749"/>
          </a:xfrm>
          <a:prstGeom prst="rect">
            <a:avLst/>
          </a:prstGeom>
          <a:noFill/>
          <a:ln>
            <a:noFill/>
          </a:ln>
          <a:effectLst>
            <a:outerShdw blurRad="292100" rotWithShape="0" algn="tl" dir="2700000" dist="139700">
              <a:srgbClr val="333333">
                <a:alpha val="64313"/>
              </a:srgbClr>
            </a:outerShdw>
          </a:effectLst>
        </p:spPr>
      </p:pic>
      <p:cxnSp>
        <p:nvCxnSpPr>
          <p:cNvPr id="516" name="Google Shape;516;p25"/>
          <p:cNvCxnSpPr/>
          <p:nvPr/>
        </p:nvCxnSpPr>
        <p:spPr>
          <a:xfrm>
            <a:off x="2578100" y="3073400"/>
            <a:ext cx="1765300" cy="1143000"/>
          </a:xfrm>
          <a:prstGeom prst="straightConnector1">
            <a:avLst/>
          </a:prstGeom>
          <a:noFill/>
          <a:ln cap="flat" cmpd="sng" w="38100">
            <a:solidFill>
              <a:srgbClr val="FF0000"/>
            </a:solidFill>
            <a:prstDash val="solid"/>
            <a:round/>
            <a:headEnd len="sm" w="sm" type="none"/>
            <a:tailEnd len="med" w="med" type="stealth"/>
          </a:ln>
          <a:effectLst>
            <a:outerShdw blurRad="40000" rotWithShape="0" dir="5400000" dist="20000">
              <a:srgbClr val="000000">
                <a:alpha val="37254"/>
              </a:srgbClr>
            </a:outerShdw>
          </a:effectLst>
        </p:spPr>
      </p:cxnSp>
      <p:sp>
        <p:nvSpPr>
          <p:cNvPr id="517" name="Google Shape;517;p25"/>
          <p:cNvSpPr txBox="1"/>
          <p:nvPr/>
        </p:nvSpPr>
        <p:spPr>
          <a:xfrm>
            <a:off x="4976035" y="4110071"/>
            <a:ext cx="450250" cy="1384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00" u="none" cap="none" strike="noStrike">
              <a:solidFill>
                <a:srgbClr val="000000"/>
              </a:solidFill>
              <a:latin typeface="Arial"/>
              <a:ea typeface="Arial"/>
              <a:cs typeface="Arial"/>
              <a:sym typeface="Arial"/>
            </a:endParaRPr>
          </a:p>
        </p:txBody>
      </p:sp>
      <p:sp>
        <p:nvSpPr>
          <p:cNvPr id="518" name="Google Shape;518;p25"/>
          <p:cNvSpPr txBox="1"/>
          <p:nvPr/>
        </p:nvSpPr>
        <p:spPr>
          <a:xfrm>
            <a:off x="4976034" y="4025431"/>
            <a:ext cx="18606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water surface to </a:t>
            </a:r>
            <a:endParaRPr/>
          </a:p>
        </p:txBody>
      </p:sp>
      <p:sp>
        <p:nvSpPr>
          <p:cNvPr id="519" name="Google Shape;519;p25"/>
          <p:cNvSpPr txBox="1"/>
          <p:nvPr/>
        </p:nvSpPr>
        <p:spPr>
          <a:xfrm>
            <a:off x="4976034" y="3153070"/>
            <a:ext cx="450249" cy="1384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00" u="none" cap="none" strike="noStrike">
              <a:solidFill>
                <a:srgbClr val="000000"/>
              </a:solidFill>
              <a:latin typeface="Arial"/>
              <a:ea typeface="Arial"/>
              <a:cs typeface="Arial"/>
              <a:sym typeface="Arial"/>
            </a:endParaRPr>
          </a:p>
        </p:txBody>
      </p:sp>
      <p:sp>
        <p:nvSpPr>
          <p:cNvPr id="520" name="Google Shape;520;p25"/>
          <p:cNvSpPr txBox="1"/>
          <p:nvPr/>
        </p:nvSpPr>
        <p:spPr>
          <a:xfrm>
            <a:off x="4434593" y="4248570"/>
            <a:ext cx="921178" cy="1384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00" u="none" cap="none" strike="noStrike">
              <a:solidFill>
                <a:srgbClr val="000000"/>
              </a:solidFill>
              <a:latin typeface="Arial"/>
              <a:ea typeface="Arial"/>
              <a:cs typeface="Arial"/>
              <a:sym typeface="Arial"/>
            </a:endParaRPr>
          </a:p>
        </p:txBody>
      </p:sp>
      <p:sp>
        <p:nvSpPr>
          <p:cNvPr id="521" name="Google Shape;521;p25"/>
          <p:cNvSpPr txBox="1"/>
          <p:nvPr/>
        </p:nvSpPr>
        <p:spPr>
          <a:xfrm>
            <a:off x="4434314" y="3280027"/>
            <a:ext cx="921178" cy="1384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00" u="none" cap="none" strike="noStrike">
              <a:solidFill>
                <a:srgbClr val="000000"/>
              </a:solidFill>
              <a:latin typeface="Arial"/>
              <a:ea typeface="Arial"/>
              <a:cs typeface="Arial"/>
              <a:sym typeface="Arial"/>
            </a:endParaRPr>
          </a:p>
        </p:txBody>
      </p:sp>
      <p:sp>
        <p:nvSpPr>
          <p:cNvPr id="522" name="Google Shape;522;p25"/>
          <p:cNvSpPr txBox="1"/>
          <p:nvPr/>
        </p:nvSpPr>
        <p:spPr>
          <a:xfrm>
            <a:off x="4434314" y="2293479"/>
            <a:ext cx="921178" cy="1384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00" u="none" cap="none" strike="noStrike">
              <a:solidFill>
                <a:srgbClr val="000000"/>
              </a:solidFill>
              <a:latin typeface="Arial"/>
              <a:ea typeface="Arial"/>
              <a:cs typeface="Arial"/>
              <a:sym typeface="Arial"/>
            </a:endParaRPr>
          </a:p>
        </p:txBody>
      </p:sp>
      <p:sp>
        <p:nvSpPr>
          <p:cNvPr id="523" name="Google Shape;523;p25"/>
          <p:cNvSpPr txBox="1"/>
          <p:nvPr/>
        </p:nvSpPr>
        <p:spPr>
          <a:xfrm>
            <a:off x="4976033" y="2199097"/>
            <a:ext cx="450249" cy="138499"/>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300" u="none" cap="none" strike="noStrike">
              <a:solidFill>
                <a:srgbClr val="000000"/>
              </a:solidFill>
              <a:latin typeface="Arial"/>
              <a:ea typeface="Arial"/>
              <a:cs typeface="Arial"/>
              <a:sym typeface="Arial"/>
            </a:endParaRPr>
          </a:p>
        </p:txBody>
      </p:sp>
      <p:sp>
        <p:nvSpPr>
          <p:cNvPr id="524" name="Google Shape;524;p25"/>
          <p:cNvSpPr txBox="1"/>
          <p:nvPr/>
        </p:nvSpPr>
        <p:spPr>
          <a:xfrm>
            <a:off x="5013252" y="3068430"/>
            <a:ext cx="18606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water surface to </a:t>
            </a:r>
            <a:endParaRPr/>
          </a:p>
        </p:txBody>
      </p:sp>
      <p:sp>
        <p:nvSpPr>
          <p:cNvPr id="525" name="Google Shape;525;p25"/>
          <p:cNvSpPr txBox="1"/>
          <p:nvPr/>
        </p:nvSpPr>
        <p:spPr>
          <a:xfrm>
            <a:off x="4976033" y="2118127"/>
            <a:ext cx="186069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water surface to </a:t>
            </a:r>
            <a:endParaRPr/>
          </a:p>
        </p:txBody>
      </p:sp>
      <p:sp>
        <p:nvSpPr>
          <p:cNvPr id="526" name="Google Shape;526;p25"/>
          <p:cNvSpPr txBox="1"/>
          <p:nvPr/>
        </p:nvSpPr>
        <p:spPr>
          <a:xfrm>
            <a:off x="4605456" y="6437149"/>
            <a:ext cx="677745" cy="30777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2025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6"/>
          <p:cNvSpPr txBox="1"/>
          <p:nvPr/>
        </p:nvSpPr>
        <p:spPr>
          <a:xfrm>
            <a:off x="1276114" y="1099864"/>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2060"/>
                </a:solidFill>
                <a:latin typeface="Calibri"/>
                <a:ea typeface="Calibri"/>
                <a:cs typeface="Calibri"/>
                <a:sym typeface="Calibri"/>
              </a:rPr>
              <a:t>Hydrosphere Site Creation</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32" name="Google Shape;532;p26"/>
          <p:cNvSpPr txBox="1"/>
          <p:nvPr/>
        </p:nvSpPr>
        <p:spPr>
          <a:xfrm>
            <a:off x="1276114" y="2058513"/>
            <a:ext cx="7545747" cy="43513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0" i="0" lang="en-US" sz="2400" u="none" cap="none" strike="noStrik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a:p>
          <a:p>
            <a:pPr indent="0" lvl="0" marL="0" marR="0" rtl="0" algn="l">
              <a:lnSpc>
                <a:spcPct val="90000"/>
              </a:lnSpc>
              <a:spcBef>
                <a:spcPts val="0"/>
              </a:spcBef>
              <a:spcAft>
                <a:spcPts val="0"/>
              </a:spcAft>
              <a:buClr>
                <a:schemeClr val="dk1"/>
              </a:buClr>
              <a:buSzPts val="28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2800"/>
              <a:buFont typeface="Arial"/>
              <a:buNone/>
            </a:pPr>
            <a:r>
              <a:rPr b="0" i="0" lang="en-US" sz="2400" u="none" cap="none" strike="noStrike">
                <a:solidFill>
                  <a:schemeClr val="dk1"/>
                </a:solidFill>
                <a:latin typeface="Calibri"/>
                <a:ea typeface="Calibri"/>
                <a:cs typeface="Calibri"/>
                <a:sym typeface="Calibri"/>
              </a:rPr>
              <a:t>To do this, please review the Introduction to Hydrosphere training.</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71"/>
          <p:cNvSpPr txBox="1"/>
          <p:nvPr/>
        </p:nvSpPr>
        <p:spPr>
          <a:xfrm>
            <a:off x="1159510" y="83248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72"/>
              </a:buClr>
              <a:buSzPts val="2800"/>
              <a:buFont typeface="Calibri"/>
              <a:buNone/>
            </a:pPr>
            <a:r>
              <a:rPr b="1" i="0" lang="en-US" sz="2800" u="none" cap="none" strike="noStrike">
                <a:solidFill>
                  <a:srgbClr val="000072"/>
                </a:solidFill>
                <a:latin typeface="Calibri"/>
                <a:ea typeface="Calibri"/>
                <a:cs typeface="Calibri"/>
                <a:sym typeface="Calibri"/>
              </a:rPr>
              <a:t>Submit Your Data to GLOBE</a:t>
            </a:r>
            <a:br>
              <a:rPr b="0" i="0" lang="en-US" sz="1400" u="none" cap="none" strike="noStrike">
                <a:solidFill>
                  <a:srgbClr val="000072"/>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Screenshot showing the GLOBE Observer App homepage. Select “Data Entry” to record data." id="538" name="Google Shape;538;p71"/>
          <p:cNvPicPr preferRelativeResize="0"/>
          <p:nvPr/>
        </p:nvPicPr>
        <p:blipFill rotWithShape="1">
          <a:blip r:embed="rId3">
            <a:alphaModFix/>
          </a:blip>
          <a:srcRect b="0" l="0" r="0" t="0"/>
          <a:stretch/>
        </p:blipFill>
        <p:spPr>
          <a:xfrm>
            <a:off x="6339536" y="1608020"/>
            <a:ext cx="2294228" cy="4662225"/>
          </a:xfrm>
          <a:prstGeom prst="rect">
            <a:avLst/>
          </a:prstGeom>
          <a:noFill/>
          <a:ln>
            <a:noFill/>
          </a:ln>
        </p:spPr>
      </p:pic>
      <p:sp>
        <p:nvSpPr>
          <p:cNvPr id="539" name="Google Shape;539;p71"/>
          <p:cNvSpPr txBox="1"/>
          <p:nvPr/>
        </p:nvSpPr>
        <p:spPr>
          <a:xfrm>
            <a:off x="1361073" y="2211746"/>
            <a:ext cx="4776900" cy="2523727"/>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1.</a:t>
            </a:r>
            <a:r>
              <a:rPr b="0" i="0" lang="en-US" sz="2000" u="sng" cap="none" strike="noStrike">
                <a:solidFill>
                  <a:schemeClr val="hlink"/>
                </a:solidFill>
                <a:latin typeface="Calibri"/>
                <a:ea typeface="Calibri"/>
                <a:cs typeface="Calibri"/>
                <a:sym typeface="Calibri"/>
                <a:hlinkClick r:id="rId4"/>
              </a:rPr>
              <a:t>Desktop Data Entry</a:t>
            </a:r>
            <a:r>
              <a:rPr b="0" i="0" lang="en-US" sz="2000" u="none" cap="none" strike="noStrike">
                <a:solidFill>
                  <a:schemeClr val="dk1"/>
                </a:solidFill>
                <a:latin typeface="Calibri"/>
                <a:ea typeface="Calibri"/>
                <a:cs typeface="Calibri"/>
                <a:sym typeface="Calibri"/>
              </a:rPr>
              <a:t>: Log environmental data directly on the GLOBE website.</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2000" u="none" cap="none" strike="noStrike">
                <a:solidFill>
                  <a:schemeClr val="dk1"/>
                </a:solidFill>
                <a:latin typeface="Arial"/>
                <a:ea typeface="Arial"/>
                <a:cs typeface="Arial"/>
                <a:sym typeface="Arial"/>
              </a:rPr>
              <a:t>2.</a:t>
            </a:r>
            <a:r>
              <a:rPr b="0" i="0" lang="en-US" sz="2000" u="sng" cap="none" strike="noStrike">
                <a:solidFill>
                  <a:schemeClr val="hlink"/>
                </a:solidFill>
                <a:latin typeface="Calibri"/>
                <a:ea typeface="Calibri"/>
                <a:cs typeface="Calibri"/>
                <a:sym typeface="Calibri"/>
                <a:hlinkClick r:id="rId5"/>
              </a:rPr>
              <a:t>GLOBE Observer App</a:t>
            </a:r>
            <a:r>
              <a:rPr b="0" i="0" lang="en-US" sz="2000" u="none" cap="none" strike="noStrike">
                <a:solidFill>
                  <a:schemeClr val="dk1"/>
                </a:solidFill>
                <a:latin typeface="Calibri"/>
                <a:ea typeface="Calibri"/>
                <a:cs typeface="Calibri"/>
                <a:sym typeface="Calibri"/>
              </a:rPr>
              <a:t>: The app allows users to enter data directly from an iOS or Android device for any GLOBE protocol.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2"/>
          <p:cNvSpPr txBox="1"/>
          <p:nvPr/>
        </p:nvSpPr>
        <p:spPr>
          <a:xfrm>
            <a:off x="1159510" y="832486"/>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0072"/>
              </a:buClr>
              <a:buSzPts val="2800"/>
              <a:buFont typeface="Calibri"/>
              <a:buNone/>
            </a:pPr>
            <a:r>
              <a:rPr b="1" i="0" lang="en-US" sz="2800" u="none" cap="none" strike="noStrike">
                <a:solidFill>
                  <a:srgbClr val="000072"/>
                </a:solidFill>
                <a:latin typeface="Calibri"/>
                <a:ea typeface="Calibri"/>
                <a:cs typeface="Calibri"/>
                <a:sym typeface="Calibri"/>
              </a:rPr>
              <a:t>Water Transparency Protocol Data Entry</a:t>
            </a:r>
            <a:br>
              <a:rPr b="0" i="0" lang="en-US" sz="1400" u="none" cap="none" strike="noStrike">
                <a:solidFill>
                  <a:srgbClr val="000072"/>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45" name="Google Shape;545;p72"/>
          <p:cNvSpPr txBox="1"/>
          <p:nvPr/>
        </p:nvSpPr>
        <p:spPr>
          <a:xfrm>
            <a:off x="6184128" y="2690336"/>
            <a:ext cx="2999148" cy="25853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To enter data, first return to GLOBE Observer main page by clicking the home button in the bottom left.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Select “Data Entry”.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Next, click “New Observation(s)”</a:t>
            </a:r>
            <a:endParaRPr b="0" i="0" sz="1400" u="none" cap="none" strike="noStrike">
              <a:solidFill>
                <a:srgbClr val="000000"/>
              </a:solidFill>
              <a:latin typeface="Arial"/>
              <a:ea typeface="Arial"/>
              <a:cs typeface="Arial"/>
              <a:sym typeface="Arial"/>
            </a:endParaRPr>
          </a:p>
        </p:txBody>
      </p:sp>
      <p:pic>
        <p:nvPicPr>
          <p:cNvPr descr="Screenshot showing the GLOBE Observer App homepage. Select “Data Entry” to record data." id="546" name="Google Shape;546;p72"/>
          <p:cNvPicPr preferRelativeResize="0"/>
          <p:nvPr/>
        </p:nvPicPr>
        <p:blipFill rotWithShape="1">
          <a:blip r:embed="rId3">
            <a:alphaModFix/>
          </a:blip>
          <a:srcRect b="0" l="0" r="0" t="0"/>
          <a:stretch/>
        </p:blipFill>
        <p:spPr>
          <a:xfrm>
            <a:off x="1500275" y="1722160"/>
            <a:ext cx="2294228" cy="4662225"/>
          </a:xfrm>
          <a:prstGeom prst="rect">
            <a:avLst/>
          </a:prstGeom>
          <a:noFill/>
          <a:ln>
            <a:noFill/>
          </a:ln>
        </p:spPr>
      </p:pic>
      <p:pic>
        <p:nvPicPr>
          <p:cNvPr descr="Screenshot showing the GLOBE Observer app Data Entry page. Select “New Observation” to enter data." id="547" name="Google Shape;547;p72"/>
          <p:cNvPicPr preferRelativeResize="0"/>
          <p:nvPr/>
        </p:nvPicPr>
        <p:blipFill rotWithShape="1">
          <a:blip r:embed="rId4">
            <a:alphaModFix/>
          </a:blip>
          <a:srcRect b="0" l="0" r="0" t="0"/>
          <a:stretch/>
        </p:blipFill>
        <p:spPr>
          <a:xfrm>
            <a:off x="3886265" y="1722160"/>
            <a:ext cx="2297863" cy="4662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3"/>
          <p:cNvSpPr txBox="1"/>
          <p:nvPr/>
        </p:nvSpPr>
        <p:spPr>
          <a:xfrm>
            <a:off x="1265988" y="1077322"/>
            <a:ext cx="751817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The Hydrosphere</a:t>
            </a:r>
            <a:endParaRPr b="0" i="0" sz="2000" u="none" cap="none" strike="noStrike">
              <a:solidFill>
                <a:schemeClr val="dk1"/>
              </a:solidFill>
              <a:latin typeface="Calibri"/>
              <a:ea typeface="Calibri"/>
              <a:cs typeface="Calibri"/>
              <a:sym typeface="Calibri"/>
            </a:endParaRPr>
          </a:p>
        </p:txBody>
      </p:sp>
      <p:sp>
        <p:nvSpPr>
          <p:cNvPr id="308" name="Google Shape;308;p3"/>
          <p:cNvSpPr txBox="1"/>
          <p:nvPr/>
        </p:nvSpPr>
        <p:spPr>
          <a:xfrm>
            <a:off x="1315137" y="1477432"/>
            <a:ext cx="3955363" cy="526298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b="0" i="0" sz="1600" u="none" cap="none" strike="noStrike">
              <a:solidFill>
                <a:schemeClr val="dk1"/>
              </a:solidFill>
              <a:latin typeface="Calibri"/>
              <a:ea typeface="Calibri"/>
              <a:cs typeface="Calibri"/>
              <a:sym typeface="Calibri"/>
            </a:endParaRPr>
          </a:p>
        </p:txBody>
      </p:sp>
      <p:pic>
        <p:nvPicPr>
          <p:cNvPr descr="Earth system diagram: Energy flows and matter cycles through the Earth's biosphere, hydrosphere, atmosphere and pedosphere (soil). The cycles are powered by the Sun's energy. " id="309" name="Google Shape;309;p3"/>
          <p:cNvPicPr preferRelativeResize="0"/>
          <p:nvPr/>
        </p:nvPicPr>
        <p:blipFill rotWithShape="1">
          <a:blip r:embed="rId3">
            <a:alphaModFix/>
          </a:blip>
          <a:srcRect b="0" l="0" r="0" t="0"/>
          <a:stretch/>
        </p:blipFill>
        <p:spPr>
          <a:xfrm>
            <a:off x="5270500" y="1477432"/>
            <a:ext cx="3801354" cy="3616717"/>
          </a:xfrm>
          <a:prstGeom prst="rect">
            <a:avLst/>
          </a:prstGeom>
          <a:noFill/>
          <a:ln>
            <a:noFill/>
          </a:ln>
        </p:spPr>
      </p:pic>
      <p:sp>
        <p:nvSpPr>
          <p:cNvPr id="310" name="Google Shape;310;p3"/>
          <p:cNvSpPr txBox="1"/>
          <p:nvPr/>
        </p:nvSpPr>
        <p:spPr>
          <a:xfrm>
            <a:off x="5702301" y="5094149"/>
            <a:ext cx="274743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US" sz="1400" u="none" cap="none" strike="noStrike">
                <a:solidFill>
                  <a:schemeClr val="dk1"/>
                </a:solidFill>
                <a:latin typeface="Calibri"/>
                <a:ea typeface="Calibri"/>
                <a:cs typeface="Calibri"/>
                <a:sym typeface="Calibri"/>
              </a:rPr>
              <a:t>The Earth System: Energy flows and matter cycles. </a:t>
            </a:r>
            <a:endParaRPr b="0" i="1" sz="1400" u="none" cap="none" strike="noStrik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3"/>
          <p:cNvSpPr txBox="1"/>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Water Transparency Protocol Data Entry</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53" name="Google Shape;553;p73"/>
          <p:cNvSpPr txBox="1"/>
          <p:nvPr/>
        </p:nvSpPr>
        <p:spPr>
          <a:xfrm>
            <a:off x="4913129" y="2794648"/>
            <a:ext cx="3525976"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Select Water Transparency from the list of Hydrosphere protocols. Click continue at the bottom of the screen.</a:t>
            </a:r>
            <a:endParaRPr/>
          </a:p>
        </p:txBody>
      </p:sp>
      <p:pic>
        <p:nvPicPr>
          <p:cNvPr descr="A screenshot of the protocol selection page." id="554" name="Google Shape;554;p73"/>
          <p:cNvPicPr preferRelativeResize="0"/>
          <p:nvPr/>
        </p:nvPicPr>
        <p:blipFill rotWithShape="1">
          <a:blip r:embed="rId3">
            <a:alphaModFix/>
          </a:blip>
          <a:srcRect b="0" l="0" r="0" t="0"/>
          <a:stretch/>
        </p:blipFill>
        <p:spPr>
          <a:xfrm>
            <a:off x="2205771" y="2376001"/>
            <a:ext cx="2168521" cy="420578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74"/>
          <p:cNvSpPr txBox="1"/>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Water Transparency Protocol Site Information</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60" name="Google Shape;560;p74"/>
          <p:cNvSpPr txBox="1"/>
          <p:nvPr/>
        </p:nvSpPr>
        <p:spPr>
          <a:xfrm>
            <a:off x="5540828" y="2716882"/>
            <a:ext cx="3525976"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If you have not already created a Hydrosphere site, create one now.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Click “New Site” at the bottom of the site location screen and choose a name for your new site. </a:t>
            </a:r>
            <a:endParaRPr b="0" i="0" sz="1400" u="none" cap="none" strike="noStrike">
              <a:solidFill>
                <a:srgbClr val="000000"/>
              </a:solidFill>
              <a:latin typeface="Arial"/>
              <a:ea typeface="Arial"/>
              <a:cs typeface="Arial"/>
              <a:sym typeface="Arial"/>
            </a:endParaRPr>
          </a:p>
        </p:txBody>
      </p:sp>
      <p:pic>
        <p:nvPicPr>
          <p:cNvPr descr="Screenshot showing new site creation page. If you do not already have a hydrosphere site created, make one now." id="561" name="Google Shape;561;p74"/>
          <p:cNvPicPr preferRelativeResize="0"/>
          <p:nvPr/>
        </p:nvPicPr>
        <p:blipFill rotWithShape="1">
          <a:blip r:embed="rId3">
            <a:alphaModFix/>
          </a:blip>
          <a:srcRect b="0" l="0" r="0" t="0"/>
          <a:stretch/>
        </p:blipFill>
        <p:spPr>
          <a:xfrm>
            <a:off x="2516659" y="2247506"/>
            <a:ext cx="2349571" cy="444740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75"/>
          <p:cNvSpPr txBox="1"/>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Water Transparency Protocol Site Information</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Screenshot showing new site information fields. If you do not already have a hdyrosphere site created, enter the Water Body Name and select the Water Body Type and Water Body Source from the dropdown list of options." id="567" name="Google Shape;567;p75"/>
          <p:cNvPicPr preferRelativeResize="0"/>
          <p:nvPr/>
        </p:nvPicPr>
        <p:blipFill rotWithShape="1">
          <a:blip r:embed="rId3">
            <a:alphaModFix/>
          </a:blip>
          <a:srcRect b="0" l="0" r="0" t="0"/>
          <a:stretch/>
        </p:blipFill>
        <p:spPr>
          <a:xfrm>
            <a:off x="2708353" y="2118732"/>
            <a:ext cx="2178710" cy="4236232"/>
          </a:xfrm>
          <a:prstGeom prst="rect">
            <a:avLst/>
          </a:prstGeom>
          <a:noFill/>
          <a:ln cap="flat" cmpd="sng" w="9525">
            <a:solidFill>
              <a:schemeClr val="dk1"/>
            </a:solidFill>
            <a:prstDash val="solid"/>
            <a:round/>
            <a:headEnd len="sm" w="sm" type="none"/>
            <a:tailEnd len="sm" w="sm" type="none"/>
          </a:ln>
        </p:spPr>
      </p:pic>
      <p:sp>
        <p:nvSpPr>
          <p:cNvPr id="568" name="Google Shape;568;p75"/>
          <p:cNvSpPr txBox="1"/>
          <p:nvPr/>
        </p:nvSpPr>
        <p:spPr>
          <a:xfrm>
            <a:off x="5186728" y="2592729"/>
            <a:ext cx="3731623" cy="37622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Enter the Water Body Name. </a:t>
            </a:r>
            <a:endParaRPr b="0" i="0" sz="2800" u="none" cap="none" strike="noStrike">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Select the Water Body Type and Water Body Source from the dropdown list of options.</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76"/>
          <p:cNvSpPr txBox="1"/>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Entering Measurement Data</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74" name="Google Shape;574;p76"/>
          <p:cNvSpPr txBox="1"/>
          <p:nvPr/>
        </p:nvSpPr>
        <p:spPr>
          <a:xfrm>
            <a:off x="5220182" y="2592729"/>
            <a:ext cx="3731623" cy="3762234"/>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90000"/>
              </a:lnSpc>
              <a:spcBef>
                <a:spcPts val="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Enter the date and time you took the measurements. </a:t>
            </a:r>
            <a:endParaRPr b="0" i="0" sz="2800" u="none" cap="none" strike="noStrike">
              <a:solidFill>
                <a:schemeClr val="dk1"/>
              </a:solidFill>
              <a:latin typeface="Calibri"/>
              <a:ea typeface="Calibri"/>
              <a:cs typeface="Calibri"/>
              <a:sym typeface="Calibri"/>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000"/>
              <a:buFont typeface="Arial"/>
              <a:buChar char="•"/>
            </a:pPr>
            <a:r>
              <a:rPr b="0" i="0" lang="en-US" sz="2000" u="none" cap="none" strike="noStrike">
                <a:solidFill>
                  <a:srgbClr val="000000"/>
                </a:solidFill>
                <a:latin typeface="Calibri"/>
                <a:ea typeface="Calibri"/>
                <a:cs typeface="Calibri"/>
                <a:sym typeface="Calibri"/>
              </a:rPr>
              <a:t>Once you enter the date, select Set Water Body State to enter your data.</a:t>
            </a:r>
            <a:endParaRPr b="0" i="0" sz="2800" u="none" cap="none" strike="noStrike">
              <a:solidFill>
                <a:schemeClr val="dk1"/>
              </a:solidFill>
              <a:latin typeface="Calibri"/>
              <a:ea typeface="Calibri"/>
              <a:cs typeface="Calibri"/>
              <a:sym typeface="Calibri"/>
            </a:endParaRPr>
          </a:p>
        </p:txBody>
      </p:sp>
      <p:pic>
        <p:nvPicPr>
          <p:cNvPr descr="Screenshot showing date and time entry page" id="575" name="Google Shape;575;p76"/>
          <p:cNvPicPr preferRelativeResize="0"/>
          <p:nvPr/>
        </p:nvPicPr>
        <p:blipFill rotWithShape="1">
          <a:blip r:embed="rId3">
            <a:alphaModFix/>
          </a:blip>
          <a:srcRect b="0" l="0" r="0" t="0"/>
          <a:stretch/>
        </p:blipFill>
        <p:spPr>
          <a:xfrm>
            <a:off x="2265885" y="2235450"/>
            <a:ext cx="2306115" cy="448602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9" name="Shape 579"/>
        <p:cNvGrpSpPr/>
        <p:nvPr/>
      </p:nvGrpSpPr>
      <p:grpSpPr>
        <a:xfrm>
          <a:off x="0" y="0"/>
          <a:ext cx="0" cy="0"/>
          <a:chOff x="0" y="0"/>
          <a:chExt cx="0" cy="0"/>
        </a:xfrm>
      </p:grpSpPr>
      <p:sp>
        <p:nvSpPr>
          <p:cNvPr id="580" name="Google Shape;580;p77"/>
          <p:cNvSpPr txBox="1"/>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Enter the Water Body State</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81" name="Google Shape;581;p77"/>
          <p:cNvSpPr txBox="1"/>
          <p:nvPr/>
        </p:nvSpPr>
        <p:spPr>
          <a:xfrm>
            <a:off x="5142822" y="2909076"/>
            <a:ext cx="3731623" cy="376223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Select the Water Body State from the dropdown list of options.</a:t>
            </a:r>
            <a:endParaRPr/>
          </a:p>
        </p:txBody>
      </p:sp>
      <p:pic>
        <p:nvPicPr>
          <p:cNvPr descr="First screenshot showing data entry for the water body state. Select the Water Body State from the list of dropdown options. Options are Normal, Frozen, Dry, Flooded, and Unreachable." id="582" name="Google Shape;582;p77"/>
          <p:cNvPicPr preferRelativeResize="0"/>
          <p:nvPr/>
        </p:nvPicPr>
        <p:blipFill rotWithShape="1">
          <a:blip r:embed="rId3">
            <a:alphaModFix/>
          </a:blip>
          <a:srcRect b="0" l="0" r="0" t="0"/>
          <a:stretch/>
        </p:blipFill>
        <p:spPr>
          <a:xfrm>
            <a:off x="2397278" y="2067275"/>
            <a:ext cx="2250145" cy="447163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78"/>
          <p:cNvSpPr txBox="1"/>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Enter Water Transparency Measurement Data</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88" name="Google Shape;588;p78"/>
          <p:cNvSpPr txBox="1"/>
          <p:nvPr/>
        </p:nvSpPr>
        <p:spPr>
          <a:xfrm>
            <a:off x="5410200" y="2479093"/>
            <a:ext cx="3525900" cy="390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Select the method used to measure water transparency.</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Enter the distance </a:t>
            </a:r>
            <a:r>
              <a:rPr b="1" i="0" lang="en-US" sz="1800" u="none" cap="none" strike="noStrike">
                <a:solidFill>
                  <a:srgbClr val="000000"/>
                </a:solidFill>
                <a:latin typeface="Calibri"/>
                <a:ea typeface="Calibri"/>
                <a:cs typeface="Calibri"/>
                <a:sym typeface="Calibri"/>
              </a:rPr>
              <a:t>from the water surface</a:t>
            </a:r>
            <a:r>
              <a:rPr b="0" i="0" lang="en-US" sz="1800" u="none" cap="none" strike="noStrike">
                <a:solidFill>
                  <a:srgbClr val="000000"/>
                </a:solidFill>
                <a:latin typeface="Calibri"/>
                <a:ea typeface="Calibri"/>
                <a:cs typeface="Calibri"/>
                <a:sym typeface="Calibri"/>
              </a:rPr>
              <a:t> to where the disk disappears and reappears in meters and tenths of meters.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Note that the distance where the disk disappears and reappears should be within 10 cm or 0.1 m.</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9" name="Google Shape;589;p78" title="WaterTransparencyDataEntry_SecchiDisk.jpeg"/>
          <p:cNvPicPr preferRelativeResize="0"/>
          <p:nvPr/>
        </p:nvPicPr>
        <p:blipFill rotWithShape="1">
          <a:blip r:embed="rId3">
            <a:alphaModFix/>
          </a:blip>
          <a:srcRect b="5210" l="0" r="0" t="3373"/>
          <a:stretch/>
        </p:blipFill>
        <p:spPr>
          <a:xfrm>
            <a:off x="2542750" y="2147825"/>
            <a:ext cx="2139475" cy="42400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79"/>
          <p:cNvSpPr txBox="1"/>
          <p:nvPr/>
        </p:nvSpPr>
        <p:spPr>
          <a:xfrm>
            <a:off x="1466850" y="1260503"/>
            <a:ext cx="6866659"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Enter approximate distance from observer to water surface (m)</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95" name="Google Shape;595;p79"/>
          <p:cNvSpPr txBox="1"/>
          <p:nvPr/>
        </p:nvSpPr>
        <p:spPr>
          <a:xfrm>
            <a:off x="5285509" y="2010560"/>
            <a:ext cx="3525976" cy="4847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600"/>
              </a:spcBef>
              <a:spcAft>
                <a:spcPts val="0"/>
              </a:spcAft>
              <a:buNone/>
            </a:pPr>
            <a:r>
              <a:rPr b="0" i="0" lang="en-US" sz="1800" u="none" cap="none" strike="noStrike">
                <a:solidFill>
                  <a:schemeClr val="dk1"/>
                </a:solidFill>
                <a:latin typeface="Calibri"/>
                <a:ea typeface="Calibri"/>
                <a:cs typeface="Calibri"/>
                <a:sym typeface="Calibri"/>
              </a:rPr>
              <a:t>Metadata</a:t>
            </a:r>
            <a:endParaRPr/>
          </a:p>
          <a:p>
            <a:pPr indent="0" lvl="0" marL="0" marR="0" rtl="0" algn="l">
              <a:lnSpc>
                <a:spcPct val="100000"/>
              </a:lnSpc>
              <a:spcBef>
                <a:spcPts val="60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None/>
            </a:pPr>
            <a:r>
              <a:rPr b="0" i="0" lang="en-US" sz="1800" u="none" cap="none" strike="noStrike">
                <a:solidFill>
                  <a:schemeClr val="dk1"/>
                </a:solidFill>
                <a:latin typeface="Calibri"/>
                <a:ea typeface="Calibri"/>
                <a:cs typeface="Calibri"/>
                <a:sym typeface="Calibri"/>
              </a:rPr>
              <a:t>To help people interpret your data, enter distance from the observer to the water surface in meters to the nearest tenth. </a:t>
            </a:r>
            <a:endParaRPr/>
          </a:p>
          <a:p>
            <a:pPr indent="0" lvl="0" marL="0" marR="0" rtl="0" algn="l">
              <a:lnSpc>
                <a:spcPct val="100000"/>
              </a:lnSpc>
              <a:spcBef>
                <a:spcPts val="600"/>
              </a:spcBef>
              <a:spcAft>
                <a:spcPts val="0"/>
              </a:spcAft>
              <a:buNone/>
            </a:pPr>
            <a:r>
              <a:rPr b="0" i="0" lang="en-US" sz="1800" u="none" cap="none" strike="noStrike">
                <a:solidFill>
                  <a:schemeClr val="dk1"/>
                </a:solidFill>
                <a:latin typeface="Calibri"/>
                <a:ea typeface="Calibri"/>
                <a:cs typeface="Calibri"/>
                <a:sym typeface="Calibri"/>
              </a:rPr>
              <a:t>If you were in a canoe at the water surface, record “0” as the distance between the observer and the water surface. </a:t>
            </a:r>
            <a:endParaRPr/>
          </a:p>
          <a:p>
            <a:pPr indent="0" lvl="0" marL="0" marR="0" rtl="0" algn="l">
              <a:lnSpc>
                <a:spcPct val="100000"/>
              </a:lnSpc>
              <a:spcBef>
                <a:spcPts val="600"/>
              </a:spcBef>
              <a:spcAft>
                <a:spcPts val="0"/>
              </a:spcAft>
              <a:buNone/>
            </a:pPr>
            <a:r>
              <a:rPr b="0" i="0" lang="en-US" sz="1800" u="none" cap="none" strike="noStrike">
                <a:solidFill>
                  <a:schemeClr val="dk1"/>
                </a:solidFill>
                <a:latin typeface="Calibri"/>
                <a:ea typeface="Calibri"/>
                <a:cs typeface="Calibri"/>
                <a:sym typeface="Calibri"/>
              </a:rPr>
              <a:t>If you were on a dock or boat, enter to the nearest tenth of a meter. A dock that is three and a half meters above the water surface would be 3.5 m.</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96" name="Google Shape;596;p79" title="WaterTransparency_DataEntry_SecchiDisk2.jpg"/>
          <p:cNvPicPr preferRelativeResize="0"/>
          <p:nvPr/>
        </p:nvPicPr>
        <p:blipFill rotWithShape="1">
          <a:blip r:embed="rId3">
            <a:alphaModFix/>
          </a:blip>
          <a:srcRect b="4771" l="0" r="0" t="43361"/>
          <a:stretch/>
        </p:blipFill>
        <p:spPr>
          <a:xfrm>
            <a:off x="1466850" y="2655750"/>
            <a:ext cx="3559599" cy="355704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80"/>
          <p:cNvSpPr txBox="1"/>
          <p:nvPr/>
        </p:nvSpPr>
        <p:spPr>
          <a:xfrm>
            <a:off x="1417423" y="96123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Review Data Entry and Send Data</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602" name="Google Shape;602;p80"/>
          <p:cNvSpPr txBox="1"/>
          <p:nvPr/>
        </p:nvSpPr>
        <p:spPr>
          <a:xfrm>
            <a:off x="5334934" y="2497458"/>
            <a:ext cx="2496461" cy="36932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Review the data you entered and check for errors.</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The two Secchi depths (8.1 m and 8.05 m) are within 5 cm (0.05 m) from each other.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When complete, select Finish to save the observation. You are almost done!</a:t>
            </a:r>
            <a:endParaRPr/>
          </a:p>
        </p:txBody>
      </p:sp>
      <p:pic>
        <p:nvPicPr>
          <p:cNvPr descr="Screenshot of the review data entry screen with values of 8.1 m from the water surface to where the Secchi disk disappears and 8.05 m to where the disk reappears." id="603" name="Google Shape;603;p80"/>
          <p:cNvPicPr preferRelativeResize="0"/>
          <p:nvPr/>
        </p:nvPicPr>
        <p:blipFill rotWithShape="1">
          <a:blip r:embed="rId3">
            <a:alphaModFix/>
          </a:blip>
          <a:srcRect b="6027" l="0" r="0" t="3289"/>
          <a:stretch/>
        </p:blipFill>
        <p:spPr>
          <a:xfrm>
            <a:off x="2316993" y="2100649"/>
            <a:ext cx="2081638" cy="4090087"/>
          </a:xfrm>
          <a:prstGeom prst="rect">
            <a:avLst/>
          </a:prstGeom>
          <a:noFill/>
          <a:ln>
            <a:noFill/>
          </a:ln>
        </p:spPr>
      </p:pic>
      <p:cxnSp>
        <p:nvCxnSpPr>
          <p:cNvPr id="604" name="Google Shape;604;p80"/>
          <p:cNvCxnSpPr/>
          <p:nvPr/>
        </p:nvCxnSpPr>
        <p:spPr>
          <a:xfrm flipH="1">
            <a:off x="4435365" y="4351917"/>
            <a:ext cx="862835" cy="219288"/>
          </a:xfrm>
          <a:prstGeom prst="straightConnector1">
            <a:avLst/>
          </a:prstGeom>
          <a:noFill/>
          <a:ln cap="flat" cmpd="sng" w="57150">
            <a:solidFill>
              <a:srgbClr val="FF0000"/>
            </a:solidFill>
            <a:prstDash val="solid"/>
            <a:round/>
            <a:headEnd len="sm" w="sm"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81"/>
          <p:cNvSpPr txBox="1"/>
          <p:nvPr/>
        </p:nvSpPr>
        <p:spPr>
          <a:xfrm>
            <a:off x="1466850" y="1260503"/>
            <a:ext cx="7886700"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002060"/>
              </a:buClr>
              <a:buSzPts val="2800"/>
              <a:buFont typeface="Calibri"/>
              <a:buNone/>
            </a:pPr>
            <a:r>
              <a:rPr b="1" i="0" lang="en-US" sz="2800" u="none" cap="none" strike="noStrike">
                <a:solidFill>
                  <a:srgbClr val="000090"/>
                </a:solidFill>
                <a:latin typeface="Calibri"/>
                <a:ea typeface="Calibri"/>
                <a:cs typeface="Calibri"/>
                <a:sym typeface="Calibri"/>
              </a:rPr>
              <a:t>Data System Responses</a:t>
            </a:r>
            <a:br>
              <a:rPr b="0" i="0" lang="en-US" sz="1400" u="none" cap="none" strike="noStrike">
                <a:solidFill>
                  <a:srgbClr val="00009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610" name="Google Shape;610;p81"/>
          <p:cNvSpPr txBox="1"/>
          <p:nvPr/>
        </p:nvSpPr>
        <p:spPr>
          <a:xfrm>
            <a:off x="1571759" y="2214344"/>
            <a:ext cx="2497497" cy="37548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If your observations are within the appropriate ranges, you will see a green smiley face.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You can review or edit your observation if needed.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When ready, select “Send these measurements now” to send your data to GLOBE. When it has been sent, you will see a “Success” message.</a:t>
            </a:r>
            <a:endParaRPr b="0" i="0" sz="1400" u="none" cap="none" strike="noStrike">
              <a:solidFill>
                <a:srgbClr val="000000"/>
              </a:solidFill>
              <a:latin typeface="Arial"/>
              <a:ea typeface="Arial"/>
              <a:cs typeface="Arial"/>
              <a:sym typeface="Arial"/>
            </a:endParaRPr>
          </a:p>
        </p:txBody>
      </p:sp>
      <p:pic>
        <p:nvPicPr>
          <p:cNvPr descr="Screenshot showing a green smiley face with text stating Your Data has been saved on this device. This means your observations are within the appropriate ranges. On the same page you can send your measurements or review/edit your observations." id="611" name="Google Shape;611;p81"/>
          <p:cNvPicPr preferRelativeResize="0"/>
          <p:nvPr/>
        </p:nvPicPr>
        <p:blipFill rotWithShape="1">
          <a:blip r:embed="rId3">
            <a:alphaModFix/>
          </a:blip>
          <a:srcRect b="0" l="0" r="0" t="0"/>
          <a:stretch/>
        </p:blipFill>
        <p:spPr>
          <a:xfrm>
            <a:off x="4069256" y="2214345"/>
            <a:ext cx="2154697" cy="4364937"/>
          </a:xfrm>
          <a:prstGeom prst="rect">
            <a:avLst/>
          </a:prstGeom>
          <a:noFill/>
          <a:ln>
            <a:noFill/>
          </a:ln>
        </p:spPr>
      </p:pic>
      <p:pic>
        <p:nvPicPr>
          <p:cNvPr descr="Screenshot showing a popup window which says Success, your observation has been successfully sent to GLOBE." id="612" name="Google Shape;612;p81"/>
          <p:cNvPicPr preferRelativeResize="0"/>
          <p:nvPr/>
        </p:nvPicPr>
        <p:blipFill rotWithShape="1">
          <a:blip r:embed="rId4">
            <a:alphaModFix/>
          </a:blip>
          <a:srcRect b="0" l="0" r="0" t="0"/>
          <a:stretch/>
        </p:blipFill>
        <p:spPr>
          <a:xfrm>
            <a:off x="6347101" y="2214344"/>
            <a:ext cx="2274458" cy="4364938"/>
          </a:xfrm>
          <a:prstGeom prst="rect">
            <a:avLst/>
          </a:prstGeom>
          <a:noFill/>
          <a:ln>
            <a:noFill/>
          </a:ln>
        </p:spPr>
      </p:pic>
      <p:cxnSp>
        <p:nvCxnSpPr>
          <p:cNvPr id="613" name="Google Shape;613;p81"/>
          <p:cNvCxnSpPr/>
          <p:nvPr/>
        </p:nvCxnSpPr>
        <p:spPr>
          <a:xfrm flipH="1" rot="10800000">
            <a:off x="3472543" y="2431768"/>
            <a:ext cx="583033" cy="147831"/>
          </a:xfrm>
          <a:prstGeom prst="straightConnector1">
            <a:avLst/>
          </a:prstGeom>
          <a:noFill/>
          <a:ln cap="flat" cmpd="sng" w="57150">
            <a:solidFill>
              <a:srgbClr val="FF0000"/>
            </a:solidFill>
            <a:prstDash val="solid"/>
            <a:round/>
            <a:headEnd len="sm" w="sm" type="none"/>
            <a:tailEnd len="med" w="med" type="triangle"/>
          </a:ln>
        </p:spPr>
      </p:cxnSp>
      <p:cxnSp>
        <p:nvCxnSpPr>
          <p:cNvPr id="614" name="Google Shape;614;p81"/>
          <p:cNvCxnSpPr/>
          <p:nvPr/>
        </p:nvCxnSpPr>
        <p:spPr>
          <a:xfrm flipH="1" rot="10800000">
            <a:off x="3592286" y="3648287"/>
            <a:ext cx="586437" cy="279625"/>
          </a:xfrm>
          <a:prstGeom prst="straightConnector1">
            <a:avLst/>
          </a:prstGeom>
          <a:noFill/>
          <a:ln cap="flat" cmpd="sng" w="57150">
            <a:solidFill>
              <a:srgbClr val="FF0000"/>
            </a:solidFill>
            <a:prstDash val="solid"/>
            <a:round/>
            <a:headEnd len="sm" w="sm" type="none"/>
            <a:tailEnd len="med" w="med" type="triangle"/>
          </a:ln>
        </p:spPr>
      </p:cxnSp>
      <p:cxnSp>
        <p:nvCxnSpPr>
          <p:cNvPr id="615" name="Google Shape;615;p81"/>
          <p:cNvCxnSpPr/>
          <p:nvPr/>
        </p:nvCxnSpPr>
        <p:spPr>
          <a:xfrm flipH="1" rot="10800000">
            <a:off x="3905319" y="4113970"/>
            <a:ext cx="2728614" cy="1068688"/>
          </a:xfrm>
          <a:prstGeom prst="straightConnector1">
            <a:avLst/>
          </a:prstGeom>
          <a:noFill/>
          <a:ln cap="flat" cmpd="sng" w="57150">
            <a:solidFill>
              <a:srgbClr val="FF0000"/>
            </a:solidFill>
            <a:prstDash val="solid"/>
            <a:round/>
            <a:headEnd len="sm" w="sm" type="none"/>
            <a:tailEnd len="med" w="med" type="triangle"/>
          </a:ln>
        </p:spPr>
      </p:cxn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27"/>
          <p:cNvSpPr txBox="1"/>
          <p:nvPr/>
        </p:nvSpPr>
        <p:spPr>
          <a:xfrm>
            <a:off x="1388532" y="1016892"/>
            <a:ext cx="7270751"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Calibri"/>
              <a:ea typeface="Calibri"/>
              <a:cs typeface="Calibri"/>
              <a:sym typeface="Calibri"/>
            </a:endParaRPr>
          </a:p>
        </p:txBody>
      </p:sp>
      <p:sp>
        <p:nvSpPr>
          <p:cNvPr id="621" name="Google Shape;621;p27"/>
          <p:cNvSpPr txBox="1"/>
          <p:nvPr/>
        </p:nvSpPr>
        <p:spPr>
          <a:xfrm>
            <a:off x="1388532" y="1022853"/>
            <a:ext cx="7270751" cy="45550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Visualize and Retrieve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GLOBE provides the ability to view and interact with data measured across the world. Select our</a:t>
            </a:r>
            <a:r>
              <a:rPr b="0" i="0" lang="en-US"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 visualization tool</a:t>
            </a:r>
            <a:r>
              <a:rPr b="0" i="0" lang="en-US" sz="1800" u="none" cap="none" strike="noStrike">
                <a:solidFill>
                  <a:schemeClr val="dk1"/>
                </a:solidFill>
                <a:latin typeface="Calibri"/>
                <a:ea typeface="Calibri"/>
                <a:cs typeface="Calibri"/>
                <a:sym typeface="Calibri"/>
              </a:rPr>
              <a:t> to map, graph, filter and export Secchi Disk transparency data that have been measured across GLOBE protocols since 1995.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6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Calibri"/>
              <a:ea typeface="Calibri"/>
              <a:cs typeface="Calibri"/>
              <a:sym typeface="Calibri"/>
            </a:endParaRPr>
          </a:p>
        </p:txBody>
      </p:sp>
      <p:sp>
        <p:nvSpPr>
          <p:cNvPr id="622" name="Google Shape;622;p27"/>
          <p:cNvSpPr txBox="1"/>
          <p:nvPr/>
        </p:nvSpPr>
        <p:spPr>
          <a:xfrm>
            <a:off x="4403313" y="2882332"/>
            <a:ext cx="4098136" cy="313928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Select Hydrosphere</a:t>
            </a:r>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Expand the Water Transparency menu</a:t>
            </a:r>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Calibri"/>
                <a:ea typeface="Calibri"/>
                <a:cs typeface="Calibri"/>
                <a:sym typeface="Calibri"/>
              </a:rPr>
              <a:t>Select Secchi Disk transparency data from drop down menu</a:t>
            </a:r>
            <a:endParaRPr b="1" i="0" sz="1800" u="none" cap="none" strike="noStrike">
              <a:solidFill>
                <a:schemeClr val="dk1"/>
              </a:solidFill>
              <a:latin typeface="Calibri"/>
              <a:ea typeface="Calibri"/>
              <a:cs typeface="Calibri"/>
              <a:sym typeface="Calibri"/>
            </a:endParaRPr>
          </a:p>
        </p:txBody>
      </p:sp>
      <p:cxnSp>
        <p:nvCxnSpPr>
          <p:cNvPr id="623" name="Google Shape;623;p27"/>
          <p:cNvCxnSpPr/>
          <p:nvPr/>
        </p:nvCxnSpPr>
        <p:spPr>
          <a:xfrm rot="10800000">
            <a:off x="3505099" y="5843849"/>
            <a:ext cx="728134" cy="0"/>
          </a:xfrm>
          <a:prstGeom prst="straightConnector1">
            <a:avLst/>
          </a:prstGeom>
          <a:noFill/>
          <a:ln cap="flat" cmpd="sng" w="25400">
            <a:solidFill>
              <a:srgbClr val="000000"/>
            </a:solidFill>
            <a:prstDash val="solid"/>
            <a:round/>
            <a:headEnd len="sm" w="sm" type="none"/>
            <a:tailEnd len="med" w="med" type="stealth"/>
          </a:ln>
          <a:effectLst>
            <a:outerShdw blurRad="40000" rotWithShape="0" dir="5400000" dist="20000">
              <a:srgbClr val="000000">
                <a:alpha val="37254"/>
              </a:srgbClr>
            </a:outerShdw>
          </a:effectLst>
        </p:spPr>
      </p:cxnSp>
      <p:pic>
        <p:nvPicPr>
          <p:cNvPr descr="Screenshot of GLOBE Visualization System. drop down menu, where you select “Water Transparency.”" id="624" name="Google Shape;624;p27"/>
          <p:cNvPicPr preferRelativeResize="0"/>
          <p:nvPr/>
        </p:nvPicPr>
        <p:blipFill rotWithShape="1">
          <a:blip r:embed="rId4">
            <a:alphaModFix/>
          </a:blip>
          <a:srcRect b="0" l="0" r="0" t="0"/>
          <a:stretch/>
        </p:blipFill>
        <p:spPr>
          <a:xfrm>
            <a:off x="1655057" y="2721693"/>
            <a:ext cx="1850143" cy="372853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
          <p:cNvSpPr txBox="1"/>
          <p:nvPr/>
        </p:nvSpPr>
        <p:spPr>
          <a:xfrm>
            <a:off x="1286934" y="1056349"/>
            <a:ext cx="4526700" cy="5849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Hydrosphere Protocols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What is the condition of Earth’s many surface waters – the streams, rivers, lakes, and coastal waters? How do these conditions vary over the year? Are these conditions changing from year to year? These are questions that are answered by the hydrosphere investigations in the GLOBE program.</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1" i="0" sz="1600" u="none" cap="none" strike="noStrike">
              <a:solidFill>
                <a:srgbClr val="00007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1" i="0" lang="en-US" sz="1600" u="none" cap="none" strike="noStrike">
                <a:solidFill>
                  <a:srgbClr val="000072"/>
                </a:solidFill>
                <a:latin typeface="Calibri"/>
                <a:ea typeface="Calibri"/>
                <a:cs typeface="Calibri"/>
                <a:sym typeface="Calibri"/>
              </a:rPr>
              <a:t>Water Transparency </a:t>
            </a:r>
            <a:r>
              <a:rPr b="0" i="0" lang="en-US" sz="1600" u="none" cap="none" strike="noStrike">
                <a:solidFill>
                  <a:schemeClr val="dk1"/>
                </a:solidFill>
                <a:latin typeface="Calibri"/>
                <a:ea typeface="Calibri"/>
                <a:cs typeface="Calibri"/>
                <a:sym typeface="Calibri"/>
              </a:rPr>
              <a:t>is one the measurements used by GLOBE to describe the status of a water body. </a:t>
            </a:r>
            <a:r>
              <a:rPr b="1" i="0" lang="en-US" sz="1600" u="none" cap="none" strike="noStrike">
                <a:solidFill>
                  <a:srgbClr val="000072"/>
                </a:solidFill>
                <a:latin typeface="Calibri"/>
                <a:ea typeface="Calibri"/>
                <a:cs typeface="Calibri"/>
                <a:sym typeface="Calibri"/>
              </a:rPr>
              <a:t>Water Transparency </a:t>
            </a:r>
            <a:r>
              <a:rPr b="0" i="0" lang="en-US" sz="1600" u="none" cap="none" strike="noStrike">
                <a:solidFill>
                  <a:schemeClr val="dk1"/>
                </a:solidFill>
                <a:latin typeface="Calibri"/>
                <a:ea typeface="Calibri"/>
                <a:cs typeface="Calibri"/>
                <a:sym typeface="Calibri"/>
              </a:rPr>
              <a:t>measures depth of light penetration into the water.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1" i="0" sz="1600" u="none" cap="none" strike="noStrike">
              <a:solidFill>
                <a:srgbClr val="00007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Water transparency depends on the amount of suspended particles. These can be organic, such as phytoplankton and algae, or inorganic, such as sediments, as well as other dissolved impurities such as organic or inorganic carbonates. These particles contribute to both the color and the transparency of the water.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descr="List of GLOBE Hydrosphere Measurements. Hydrosphere Study Site, Water Temperature, Water Transparency, Conductivity, pH, Mosquito Larvae, Alkalinity, Dissolved Oxygen, Salinity, Nitrates, and Freshwater Macroinvertebrates. This is the water transparency protocol. " id="316" name="Google Shape;316;p4"/>
          <p:cNvSpPr txBox="1"/>
          <p:nvPr/>
        </p:nvSpPr>
        <p:spPr>
          <a:xfrm>
            <a:off x="5988961" y="1028513"/>
            <a:ext cx="2916935" cy="5632310"/>
          </a:xfrm>
          <a:prstGeom prst="rect">
            <a:avLst/>
          </a:prstGeom>
          <a:noFill/>
          <a:ln cap="flat" cmpd="sng" w="2857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t/>
            </a:r>
            <a:endParaRPr b="1" i="0" sz="1600" u="sng"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sng" cap="none" strike="noStrike">
                <a:solidFill>
                  <a:srgbClr val="000072"/>
                </a:solidFill>
                <a:latin typeface="Calibri"/>
                <a:ea typeface="Calibri"/>
                <a:cs typeface="Calibri"/>
                <a:sym typeface="Calibri"/>
              </a:rPr>
              <a:t>GLOBE Hydrosphere Measurements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Hydrosphere Study Site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Water Temperature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Water Transparency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Conductivity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pH</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Mosquito Larvae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Alkalinity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Dissolved  Oxygen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Salinity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Nitrates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Freshwater Macroinvertebrates</a:t>
            </a:r>
            <a:endParaRPr b="1" i="0" sz="1400" u="none" cap="none" strike="noStrike">
              <a:solidFill>
                <a:srgbClr val="000072"/>
              </a:solidFill>
              <a:latin typeface="Calibri"/>
              <a:ea typeface="Calibri"/>
              <a:cs typeface="Calibri"/>
              <a:sym typeface="Calibri"/>
            </a:endParaRPr>
          </a:p>
        </p:txBody>
      </p:sp>
      <p:sp>
        <p:nvSpPr>
          <p:cNvPr id="317" name="Google Shape;317;p4"/>
          <p:cNvSpPr/>
          <p:nvPr/>
        </p:nvSpPr>
        <p:spPr>
          <a:xfrm>
            <a:off x="6222887" y="2903700"/>
            <a:ext cx="2332121" cy="280381"/>
          </a:xfrm>
          <a:prstGeom prst="ellipse">
            <a:avLst/>
          </a:prstGeom>
          <a:noFill/>
          <a:ln cap="flat" cmpd="sng" w="9525">
            <a:solidFill>
              <a:srgbClr val="FF0000"/>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28"/>
          <p:cNvSpPr txBox="1"/>
          <p:nvPr/>
        </p:nvSpPr>
        <p:spPr>
          <a:xfrm>
            <a:off x="1397294" y="1140518"/>
            <a:ext cx="7270751" cy="31393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Calibri"/>
              <a:ea typeface="Calibri"/>
              <a:cs typeface="Calibri"/>
              <a:sym typeface="Calibri"/>
            </a:endParaRPr>
          </a:p>
        </p:txBody>
      </p:sp>
      <p:sp>
        <p:nvSpPr>
          <p:cNvPr id="630" name="Google Shape;630;p28"/>
          <p:cNvSpPr txBox="1"/>
          <p:nvPr/>
        </p:nvSpPr>
        <p:spPr>
          <a:xfrm>
            <a:off x="1397294" y="1029088"/>
            <a:ext cx="7270751" cy="3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Visualize and Retrieve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Select the date for which you need Secchi Disk Transparency data,  add layer, zoom to the region of interest and see where data is available.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6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Calibri"/>
              <a:ea typeface="Calibri"/>
              <a:cs typeface="Calibri"/>
              <a:sym typeface="Calibri"/>
            </a:endParaRPr>
          </a:p>
        </p:txBody>
      </p:sp>
      <p:sp>
        <p:nvSpPr>
          <p:cNvPr id="631" name="Google Shape;631;p28"/>
          <p:cNvSpPr txBox="1"/>
          <p:nvPr/>
        </p:nvSpPr>
        <p:spPr>
          <a:xfrm>
            <a:off x="7690218" y="2998859"/>
            <a:ext cx="1205763" cy="20312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Locations where Secchi Disk Transparency data is available for the selected date range and region.</a:t>
            </a:r>
            <a:endParaRPr b="1" i="0" sz="1400" u="none" cap="none" strike="noStrike">
              <a:solidFill>
                <a:schemeClr val="dk1"/>
              </a:solidFill>
              <a:latin typeface="Calibri"/>
              <a:ea typeface="Calibri"/>
              <a:cs typeface="Calibri"/>
              <a:sym typeface="Calibri"/>
            </a:endParaRPr>
          </a:p>
        </p:txBody>
      </p:sp>
      <p:cxnSp>
        <p:nvCxnSpPr>
          <p:cNvPr id="632" name="Google Shape;632;p28"/>
          <p:cNvCxnSpPr/>
          <p:nvPr/>
        </p:nvCxnSpPr>
        <p:spPr>
          <a:xfrm flipH="1">
            <a:off x="5480601" y="2018506"/>
            <a:ext cx="249764" cy="337986"/>
          </a:xfrm>
          <a:prstGeom prst="straightConnector1">
            <a:avLst/>
          </a:prstGeom>
          <a:noFill/>
          <a:ln cap="flat" cmpd="sng" w="38100">
            <a:solidFill>
              <a:schemeClr val="dk1"/>
            </a:solidFill>
            <a:prstDash val="solid"/>
            <a:round/>
            <a:headEnd len="sm" w="sm" type="none"/>
            <a:tailEnd len="med" w="med" type="stealth"/>
          </a:ln>
          <a:effectLst>
            <a:outerShdw blurRad="40000" rotWithShape="0" dir="5400000" dist="20000">
              <a:srgbClr val="000000">
                <a:alpha val="37254"/>
              </a:srgbClr>
            </a:outerShdw>
          </a:effectLst>
        </p:spPr>
      </p:cxnSp>
      <p:pic>
        <p:nvPicPr>
          <p:cNvPr descr="Secchi Disk Transparency sites in the Eastern United States displayed on the Visualization system map." id="633" name="Google Shape;633;p28"/>
          <p:cNvPicPr preferRelativeResize="0"/>
          <p:nvPr/>
        </p:nvPicPr>
        <p:blipFill rotWithShape="1">
          <a:blip r:embed="rId3">
            <a:alphaModFix/>
          </a:blip>
          <a:srcRect b="0" l="0" r="0" t="0"/>
          <a:stretch/>
        </p:blipFill>
        <p:spPr>
          <a:xfrm>
            <a:off x="1279500" y="2356492"/>
            <a:ext cx="6182782" cy="40435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7" name="Shape 637"/>
        <p:cNvGrpSpPr/>
        <p:nvPr/>
      </p:nvGrpSpPr>
      <p:grpSpPr>
        <a:xfrm>
          <a:off x="0" y="0"/>
          <a:ext cx="0" cy="0"/>
          <a:chOff x="0" y="0"/>
          <a:chExt cx="0" cy="0"/>
        </a:xfrm>
      </p:grpSpPr>
      <p:sp>
        <p:nvSpPr>
          <p:cNvPr id="638" name="Google Shape;638;p29"/>
          <p:cNvSpPr txBox="1"/>
          <p:nvPr/>
        </p:nvSpPr>
        <p:spPr>
          <a:xfrm>
            <a:off x="1242072" y="1078963"/>
            <a:ext cx="7270751" cy="36625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Visualize and Retrieve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Select the sampling site for which you need Secchi Disk Transparency data,  and a box will open with a data summary for that site.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60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chemeClr val="dk2"/>
              </a:solidFill>
              <a:latin typeface="Calibri"/>
              <a:ea typeface="Calibri"/>
              <a:cs typeface="Calibri"/>
              <a:sym typeface="Calibri"/>
            </a:endParaRPr>
          </a:p>
        </p:txBody>
      </p:sp>
      <p:sp>
        <p:nvSpPr>
          <p:cNvPr id="639" name="Google Shape;639;p29"/>
          <p:cNvSpPr txBox="1"/>
          <p:nvPr/>
        </p:nvSpPr>
        <p:spPr>
          <a:xfrm>
            <a:off x="7501171" y="2396037"/>
            <a:ext cx="1507068" cy="31085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chemeClr val="dk1"/>
                </a:solidFill>
                <a:latin typeface="Calibri"/>
                <a:ea typeface="Calibri"/>
                <a:cs typeface="Calibri"/>
                <a:sym typeface="Calibri"/>
              </a:rPr>
              <a:t>Clicking on a location will open to a map note providing Secchi Disk Transparency data for that location and time.  Follow instructions in the tutorial to download data as a .csv file for analysis.</a:t>
            </a:r>
            <a:endParaRPr b="1" i="0" sz="1400" u="none" cap="none" strike="noStrike">
              <a:solidFill>
                <a:schemeClr val="dk1"/>
              </a:solidFill>
              <a:latin typeface="Calibri"/>
              <a:ea typeface="Calibri"/>
              <a:cs typeface="Calibri"/>
              <a:sym typeface="Calibri"/>
            </a:endParaRPr>
          </a:p>
        </p:txBody>
      </p:sp>
      <p:pic>
        <p:nvPicPr>
          <p:cNvPr descr="Secchi Disk Transparency data for Phinney’s Harbor Site collected by Upper Cape Tech. Secchi depth ranged from 1-5 meters between 2011 and 2018." id="640" name="Google Shape;640;p29"/>
          <p:cNvPicPr preferRelativeResize="0"/>
          <p:nvPr/>
        </p:nvPicPr>
        <p:blipFill rotWithShape="1">
          <a:blip r:embed="rId3">
            <a:alphaModFix/>
          </a:blip>
          <a:srcRect b="0" l="0" r="0" t="0"/>
          <a:stretch/>
        </p:blipFill>
        <p:spPr>
          <a:xfrm>
            <a:off x="1533148" y="2396037"/>
            <a:ext cx="5702643" cy="3383000"/>
          </a:xfrm>
          <a:prstGeom prst="rect">
            <a:avLst/>
          </a:prstGeom>
          <a:noFill/>
          <a:ln>
            <a:noFill/>
          </a:ln>
        </p:spPr>
      </p:pic>
      <p:sp>
        <p:nvSpPr>
          <p:cNvPr descr="The Transparency Secchi disk depth data from 2011 to 2017 at the Phinney’s Harbor Site. Data was collected by Upper Cape Tech. The plot shows Secchi depth ranged from 1 meter to 5 meters below the water surface.  &#10;" id="641" name="Google Shape;641;p29"/>
          <p:cNvSpPr txBox="1"/>
          <p:nvPr/>
        </p:nvSpPr>
        <p:spPr>
          <a:xfrm>
            <a:off x="1533148" y="5918886"/>
            <a:ext cx="6301036"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The Transparency Secchi disk depth ranged from 1 meter to 5 meters below the water surface at the Phinney’s Harbor Site. Data was collected by Upper Cape Tech.</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30"/>
          <p:cNvSpPr txBox="1"/>
          <p:nvPr/>
        </p:nvSpPr>
        <p:spPr>
          <a:xfrm>
            <a:off x="1334990" y="1095546"/>
            <a:ext cx="7442121" cy="4525963"/>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90"/>
              </a:buClr>
              <a:buSzPts val="2400"/>
              <a:buFont typeface="Arial"/>
              <a:buNone/>
            </a:pPr>
            <a:r>
              <a:rPr b="1" i="0" lang="en-US" sz="2400" u="none" cap="none" strike="noStrike">
                <a:solidFill>
                  <a:srgbClr val="000090"/>
                </a:solidFill>
                <a:latin typeface="Calibri"/>
                <a:ea typeface="Calibri"/>
                <a:cs typeface="Calibri"/>
                <a:sym typeface="Calibri"/>
              </a:rPr>
              <a:t>Review questions to help you prepare to measure Water Transparency at your Hydrosphere Study Site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36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What does water transparency measure?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What kind of suspended particles are found in water bodies?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The absolute depth at which light can penetrate through a water column is called  ______?</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The more suspended particles, the (more/less) transparency.</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When water is still and deep, the appropriate transparency instrument is (Secchi disk/Transparency Tube).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Your three replicate measurements should be within _______cm of the mean.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Why do you need to take your transparency measurement in the shade?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Why is it necessary to describe cloud cover when taking transparency measurements?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What are some reasons water transparency measurements may change over the course of a year? </a:t>
            </a:r>
            <a:endParaRPr b="1" i="0" sz="1600" u="none" cap="none" strike="noStrike">
              <a:solidFill>
                <a:schemeClr val="dk1"/>
              </a:solidFill>
              <a:latin typeface="Calibri"/>
              <a:ea typeface="Calibri"/>
              <a:cs typeface="Calibri"/>
              <a:sym typeface="Calibri"/>
            </a:endParaRPr>
          </a:p>
          <a:p>
            <a:pPr indent="-342900" lvl="0" marL="342900" marR="0" rtl="0" algn="l">
              <a:lnSpc>
                <a:spcPct val="100000"/>
              </a:lnSpc>
              <a:spcBef>
                <a:spcPts val="320"/>
              </a:spcBef>
              <a:spcAft>
                <a:spcPts val="0"/>
              </a:spcAft>
              <a:buClr>
                <a:schemeClr val="dk1"/>
              </a:buClr>
              <a:buSzPts val="1600"/>
              <a:buFont typeface="Calibri"/>
              <a:buAutoNum type="arabicPeriod"/>
            </a:pPr>
            <a:r>
              <a:rPr b="1" i="0" lang="en-US" sz="1600" u="none" cap="none" strike="noStrike">
                <a:solidFill>
                  <a:schemeClr val="dk1"/>
                </a:solidFill>
                <a:latin typeface="Calibri"/>
                <a:ea typeface="Calibri"/>
                <a:cs typeface="Calibri"/>
                <a:sym typeface="Calibri"/>
              </a:rPr>
              <a:t>What safety precautions should you take prior to conducting any of GLOBE’s hydrosphere protocols?</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360"/>
              </a:spcBef>
              <a:spcAft>
                <a:spcPts val="0"/>
              </a:spcAft>
              <a:buClr>
                <a:schemeClr val="dk1"/>
              </a:buClr>
              <a:buSzPts val="1800"/>
              <a:buFont typeface="Arial"/>
              <a:buNone/>
            </a:pPr>
            <a:r>
              <a:t/>
            </a:r>
            <a:endParaRPr b="1" i="0" sz="1800" u="none" cap="none" strike="noStrike">
              <a:solidFill>
                <a:schemeClr val="dk1"/>
              </a:solidFill>
              <a:latin typeface="Calibri"/>
              <a:ea typeface="Calibri"/>
              <a:cs typeface="Calibri"/>
              <a:sym typeface="Calibri"/>
            </a:endParaRPr>
          </a:p>
        </p:txBody>
      </p:sp>
      <p:pic>
        <p:nvPicPr>
          <p:cNvPr descr="3_HydroSecchiLandingPageIllustv2.png" id="647" name="Google Shape;647;p30"/>
          <p:cNvPicPr preferRelativeResize="0"/>
          <p:nvPr/>
        </p:nvPicPr>
        <p:blipFill rotWithShape="1">
          <a:blip r:embed="rId3">
            <a:alphaModFix amt="18000"/>
          </a:blip>
          <a:srcRect b="0" l="0" r="0" t="0"/>
          <a:stretch/>
        </p:blipFill>
        <p:spPr>
          <a:xfrm>
            <a:off x="1102860" y="2370667"/>
            <a:ext cx="8041139" cy="448733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sp>
        <p:nvSpPr>
          <p:cNvPr id="652" name="Google Shape;652;p31"/>
          <p:cNvSpPr txBox="1"/>
          <p:nvPr/>
        </p:nvSpPr>
        <p:spPr>
          <a:xfrm>
            <a:off x="2096990" y="1095546"/>
            <a:ext cx="5945717" cy="4525963"/>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You have now completed the slide stack. If you are ready to take the quiz, sign on and take the quiz corresponding to </a:t>
            </a:r>
            <a:r>
              <a:rPr b="1" i="0" lang="en-US" sz="2400" u="none" cap="none" strike="noStrike">
                <a:solidFill>
                  <a:srgbClr val="000072"/>
                </a:solidFill>
                <a:latin typeface="Calibri"/>
                <a:ea typeface="Calibri"/>
                <a:cs typeface="Calibri"/>
                <a:sym typeface="Calibri"/>
              </a:rPr>
              <a:t>Water Transparency Secchi Disk Protocol</a:t>
            </a:r>
            <a:r>
              <a:rPr b="1" i="0" lang="en-US" sz="2400" u="none" cap="none" strike="noStrike">
                <a:solidFill>
                  <a:srgbClr val="055000"/>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You can also review the slide stack, post questions on the discussion board, or look at the FAQs on the next page.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342900" lvl="0" marL="342900" marR="0" rtl="0" algn="l">
              <a:lnSpc>
                <a:spcPct val="100000"/>
              </a:lnSpc>
              <a:spcBef>
                <a:spcPts val="480"/>
              </a:spcBef>
              <a:spcAft>
                <a:spcPts val="0"/>
              </a:spcAft>
              <a:buClr>
                <a:srgbClr val="000000"/>
              </a:buClr>
              <a:buSzPts val="2400"/>
              <a:buFont typeface="Arial"/>
              <a:buChar char="•"/>
            </a:pPr>
            <a:r>
              <a:rPr b="0" i="0" lang="en-US" sz="2400" u="none" cap="none" strike="noStrike">
                <a:solidFill>
                  <a:srgbClr val="000000"/>
                </a:solidFill>
                <a:latin typeface="Calibri"/>
                <a:ea typeface="Calibri"/>
                <a:cs typeface="Calibri"/>
                <a:sym typeface="Calibri"/>
              </a:rPr>
              <a:t>When you pass the quiz, you are ready to take </a:t>
            </a:r>
            <a:r>
              <a:rPr b="1" i="0" lang="en-US" sz="2400" u="none" cap="none" strike="noStrike">
                <a:solidFill>
                  <a:srgbClr val="000072"/>
                </a:solidFill>
                <a:latin typeface="Calibri"/>
                <a:ea typeface="Calibri"/>
                <a:cs typeface="Calibri"/>
                <a:sym typeface="Calibri"/>
              </a:rPr>
              <a:t>Water Transparency Secchi Disk Protocol </a:t>
            </a:r>
            <a:r>
              <a:rPr b="0" i="0" lang="en-US" sz="2400" u="none" cap="none" strike="noStrike">
                <a:solidFill>
                  <a:srgbClr val="000000"/>
                </a:solidFill>
                <a:latin typeface="Calibri"/>
                <a:ea typeface="Calibri"/>
                <a:cs typeface="Calibri"/>
                <a:sym typeface="Calibri"/>
              </a:rPr>
              <a:t>measurements! </a:t>
            </a:r>
            <a:endParaRPr b="0" i="0" sz="1400" u="none" cap="none" strike="noStrike">
              <a:solidFill>
                <a:srgbClr val="000000"/>
              </a:solidFill>
              <a:latin typeface="Arial"/>
              <a:ea typeface="Arial"/>
              <a:cs typeface="Arial"/>
              <a:sym typeface="Arial"/>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grpSp>
        <p:nvGrpSpPr>
          <p:cNvPr id="657" name="Google Shape;657;p32"/>
          <p:cNvGrpSpPr/>
          <p:nvPr/>
        </p:nvGrpSpPr>
        <p:grpSpPr>
          <a:xfrm>
            <a:off x="7913124" y="102610"/>
            <a:ext cx="1103962" cy="873141"/>
            <a:chOff x="1375335" y="3781280"/>
            <a:chExt cx="1103962" cy="873141"/>
          </a:xfrm>
        </p:grpSpPr>
        <p:sp>
          <p:nvSpPr>
            <p:cNvPr id="658" name="Google Shape;658;p32"/>
            <p:cNvSpPr/>
            <p:nvPr/>
          </p:nvSpPr>
          <p:spPr>
            <a:xfrm>
              <a:off x="1375335" y="3781280"/>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59" name="Google Shape;659;p32"/>
            <p:cNvSpPr txBox="1"/>
            <p:nvPr/>
          </p:nvSpPr>
          <p:spPr>
            <a:xfrm>
              <a:off x="1550424" y="3929244"/>
              <a:ext cx="77392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Additional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INFO</a:t>
              </a:r>
              <a:endParaRPr b="0" i="0" sz="1400" u="none" cap="none" strike="noStrike">
                <a:solidFill>
                  <a:srgbClr val="000000"/>
                </a:solidFill>
                <a:latin typeface="Arial"/>
                <a:ea typeface="Arial"/>
                <a:cs typeface="Arial"/>
                <a:sym typeface="Arial"/>
              </a:endParaRPr>
            </a:p>
          </p:txBody>
        </p:sp>
      </p:grpSp>
      <p:sp>
        <p:nvSpPr>
          <p:cNvPr id="660" name="Google Shape;660;p32"/>
          <p:cNvSpPr/>
          <p:nvPr/>
        </p:nvSpPr>
        <p:spPr>
          <a:xfrm>
            <a:off x="3" y="1079021"/>
            <a:ext cx="1153580" cy="56323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Entering data on GLOBE Website.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resources</a:t>
            </a:r>
            <a:endParaRPr b="1" i="0" sz="1200" u="none" cap="none" strike="noStrike">
              <a:solidFill>
                <a:srgbClr val="000072"/>
              </a:solidFill>
              <a:latin typeface="Calibri"/>
              <a:ea typeface="Calibri"/>
              <a:cs typeface="Calibri"/>
              <a:sym typeface="Calibri"/>
            </a:endParaRPr>
          </a:p>
        </p:txBody>
      </p:sp>
      <p:sp>
        <p:nvSpPr>
          <p:cNvPr id="661" name="Google Shape;661;p32"/>
          <p:cNvSpPr txBox="1"/>
          <p:nvPr/>
        </p:nvSpPr>
        <p:spPr>
          <a:xfrm>
            <a:off x="1357085" y="1061357"/>
            <a:ext cx="7505054" cy="70173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Frequently Asked Questions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72"/>
                </a:solidFill>
                <a:latin typeface="Calibri"/>
                <a:ea typeface="Calibri"/>
                <a:cs typeface="Calibri"/>
                <a:sym typeface="Calibri"/>
              </a:rPr>
              <a:t>When comparing data between sites, do you need to make an adjustment for data taken at the water surface compared to data taken from a bridge or dock?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This distance is not used to adjust the Secchi disk data. However, reporting the distance between the observer and the water helps in data interpretation.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72"/>
                </a:solidFill>
                <a:latin typeface="Calibri"/>
                <a:ea typeface="Calibri"/>
                <a:cs typeface="Calibri"/>
                <a:sym typeface="Calibri"/>
              </a:rPr>
              <a:t>My students are using a pond for our hydrosphere measurements. They go out in a boat and use a Secchi disk for the transparency. We are not sure of the two measurements we are asked to give. They measure the line at the surface of the water to the top of the disk when it disappears and reappears. What is the other measurement?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For the other measurement, distance from where you read the line to the water surface, you should enter zero. Some schools will make Secchi disk readings from a bridge or pier, and report the depth measured using a reference level that is not the water surface, but some distance above the water surface. So they need to also enter the distance from the pier to the water. That way we have all of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the raw data in the database.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55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55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55000"/>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1" sz="1800" u="none" cap="none" strike="noStrike">
              <a:solidFill>
                <a:schemeClr val="dk1"/>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grpSp>
        <p:nvGrpSpPr>
          <p:cNvPr id="666" name="Google Shape;666;p33"/>
          <p:cNvGrpSpPr/>
          <p:nvPr/>
        </p:nvGrpSpPr>
        <p:grpSpPr>
          <a:xfrm>
            <a:off x="7913124" y="102610"/>
            <a:ext cx="1103962" cy="873141"/>
            <a:chOff x="1375335" y="3781280"/>
            <a:chExt cx="1103962" cy="873141"/>
          </a:xfrm>
        </p:grpSpPr>
        <p:sp>
          <p:nvSpPr>
            <p:cNvPr id="667" name="Google Shape;667;p33"/>
            <p:cNvSpPr/>
            <p:nvPr/>
          </p:nvSpPr>
          <p:spPr>
            <a:xfrm>
              <a:off x="1375335" y="3781280"/>
              <a:ext cx="1103962" cy="873141"/>
            </a:xfrm>
            <a:prstGeom prst="ellipse">
              <a:avLst/>
            </a:prstGeom>
            <a:solidFill>
              <a:srgbClr val="000090"/>
            </a:solidFill>
            <a:ln cap="flat" cmpd="sng" w="38100">
              <a:solidFill>
                <a:srgbClr val="123B1C"/>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68" name="Google Shape;668;p33"/>
            <p:cNvSpPr txBox="1"/>
            <p:nvPr/>
          </p:nvSpPr>
          <p:spPr>
            <a:xfrm>
              <a:off x="1550424" y="3929244"/>
              <a:ext cx="773926"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Additional</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FFFFFF"/>
                  </a:solidFill>
                  <a:latin typeface="Calibri"/>
                  <a:ea typeface="Calibri"/>
                  <a:cs typeface="Calibri"/>
                  <a:sym typeface="Calibri"/>
                </a:rPr>
                <a:t>INFO</a:t>
              </a:r>
              <a:endParaRPr b="0" i="0" sz="1400" u="none" cap="none" strike="noStrike">
                <a:solidFill>
                  <a:srgbClr val="000000"/>
                </a:solidFill>
                <a:latin typeface="Arial"/>
                <a:ea typeface="Arial"/>
                <a:cs typeface="Arial"/>
                <a:sym typeface="Arial"/>
              </a:endParaRPr>
            </a:p>
          </p:txBody>
        </p:sp>
      </p:grpSp>
      <p:sp>
        <p:nvSpPr>
          <p:cNvPr id="669" name="Google Shape;669;p33"/>
          <p:cNvSpPr/>
          <p:nvPr/>
        </p:nvSpPr>
        <p:spPr>
          <a:xfrm>
            <a:off x="3" y="1079021"/>
            <a:ext cx="1153580" cy="56323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A. What is water transparency?</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B. Why collect water transparency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C. How your measurements can help</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D. How to collect your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E. Entering data on GLOBE Website.</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F. Understand the data.</a:t>
            </a:r>
            <a:br>
              <a:rPr b="1" i="0" lang="en-US" sz="1200" u="none" cap="none" strike="noStrike">
                <a:solidFill>
                  <a:srgbClr val="8CB3E3"/>
                </a:solidFill>
                <a:latin typeface="Calibri"/>
                <a:ea typeface="Calibri"/>
                <a:cs typeface="Calibri"/>
                <a:sym typeface="Calibri"/>
              </a:rPr>
            </a:b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8CB3E3"/>
                </a:solidFill>
                <a:latin typeface="Calibri"/>
                <a:ea typeface="Calibri"/>
                <a:cs typeface="Calibri"/>
                <a:sym typeface="Calibri"/>
              </a:rPr>
              <a:t>G. Quiz yourself</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8CB3E3"/>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H. Additional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000072"/>
                </a:solidFill>
                <a:latin typeface="Calibri"/>
                <a:ea typeface="Calibri"/>
                <a:cs typeface="Calibri"/>
                <a:sym typeface="Calibri"/>
              </a:rPr>
              <a:t>resources</a:t>
            </a:r>
            <a:endParaRPr b="1" i="0" sz="1200" u="none" cap="none" strike="noStrike">
              <a:solidFill>
                <a:srgbClr val="000072"/>
              </a:solidFill>
              <a:latin typeface="Calibri"/>
              <a:ea typeface="Calibri"/>
              <a:cs typeface="Calibri"/>
              <a:sym typeface="Calibri"/>
            </a:endParaRPr>
          </a:p>
        </p:txBody>
      </p:sp>
      <p:sp>
        <p:nvSpPr>
          <p:cNvPr id="670" name="Google Shape;670;p33"/>
          <p:cNvSpPr txBox="1"/>
          <p:nvPr/>
        </p:nvSpPr>
        <p:spPr>
          <a:xfrm>
            <a:off x="1303230" y="906369"/>
            <a:ext cx="7558909" cy="1294498"/>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Calibri"/>
              <a:buNone/>
            </a:pPr>
            <a:r>
              <a:rPr b="0" i="0" lang="en-US" sz="1800" u="none" cap="none" strike="noStrike">
                <a:solidFill>
                  <a:srgbClr val="000000"/>
                </a:solidFill>
                <a:latin typeface="Calibri"/>
                <a:ea typeface="Calibri"/>
                <a:cs typeface="Calibri"/>
                <a:sym typeface="Calibri"/>
              </a:rPr>
              <a:t>Please provide us with feedback about this module. This is a community project and we welcome and need your comments, suggestions and edits! </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Questions about the content of this module? Contact GLOBE:  </a:t>
            </a:r>
            <a:r>
              <a:rPr b="0" i="0" lang="en-US" sz="1800" u="sng" cap="none" strike="noStrike">
                <a:solidFill>
                  <a:schemeClr val="hlink"/>
                </a:solidFill>
                <a:latin typeface="Calibri"/>
                <a:ea typeface="Calibri"/>
                <a:cs typeface="Calibri"/>
                <a:sym typeface="Calibri"/>
                <a:hlinkClick r:id="rId3"/>
              </a:rPr>
              <a:t>help@nasaglobe.org</a:t>
            </a:r>
            <a:endParaRPr b="0" i="0" sz="1800" u="none" cap="none" strike="noStrike">
              <a:solidFill>
                <a:srgbClr val="000000"/>
              </a:solidFill>
              <a:latin typeface="Calibri"/>
              <a:ea typeface="Calibri"/>
              <a:cs typeface="Calibri"/>
              <a:sym typeface="Calibri"/>
            </a:endParaRPr>
          </a:p>
        </p:txBody>
      </p:sp>
      <p:sp>
        <p:nvSpPr>
          <p:cNvPr id="671" name="Google Shape;671;p33"/>
          <p:cNvSpPr txBox="1"/>
          <p:nvPr/>
        </p:nvSpPr>
        <p:spPr>
          <a:xfrm>
            <a:off x="1303230" y="2200867"/>
            <a:ext cx="7723773" cy="4601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243A9D"/>
                </a:solidFill>
                <a:latin typeface="Calibri"/>
                <a:ea typeface="Calibri"/>
                <a:cs typeface="Calibri"/>
                <a:sym typeface="Calibri"/>
              </a:rPr>
              <a:t>Credits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Slides: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Russanne Low, Ph.D., University of Nebraska, Lincoln, USA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Rebecca Boger, Ph.D., Brooklyn College, NYC, USA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Photo Credits:  </a:t>
            </a:r>
            <a:r>
              <a:rPr b="0" i="0" lang="en-US" sz="1600" u="none" cap="none" strike="noStrike">
                <a:solidFill>
                  <a:srgbClr val="000000"/>
                </a:solidFill>
                <a:latin typeface="Calibri"/>
                <a:ea typeface="Calibri"/>
                <a:cs typeface="Calibri"/>
                <a:sym typeface="Calibri"/>
              </a:rPr>
              <a:t>Russanne Low</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Illustrations and Cover Art: </a:t>
            </a:r>
            <a:r>
              <a:rPr b="0" i="0" lang="en-US" sz="1600" u="none" cap="none" strike="noStrike">
                <a:solidFill>
                  <a:srgbClr val="000000"/>
                </a:solidFill>
                <a:latin typeface="Calibri"/>
                <a:ea typeface="Calibri"/>
                <a:cs typeface="Calibri"/>
                <a:sym typeface="Calibri"/>
              </a:rPr>
              <a:t>Jenn Glaser, </a:t>
            </a:r>
            <a:r>
              <a:rPr b="0" i="1" lang="en-US" sz="1600" u="none" cap="none" strike="noStrike">
                <a:solidFill>
                  <a:srgbClr val="000000"/>
                </a:solidFill>
                <a:latin typeface="Calibri"/>
                <a:ea typeface="Calibri"/>
                <a:cs typeface="Calibri"/>
                <a:sym typeface="Calibri"/>
              </a:rPr>
              <a:t>ScribeArts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Additional Information: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Calibri"/>
                <a:ea typeface="Calibri"/>
                <a:cs typeface="Calibri"/>
                <a:sym typeface="Calibri"/>
                <a:hlinkClick r:id="rId4">
                  <a:extLst>
                    <a:ext uri="{A12FA001-AC4F-418D-AE19-62706E023703}">
                      <ahyp:hlinkClr val="tx"/>
                    </a:ext>
                  </a:extLst>
                </a:hlinkClick>
              </a:rPr>
              <a:t>GLOBE Program</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sng" cap="none" strike="noStrike">
                <a:solidFill>
                  <a:schemeClr val="dk1"/>
                </a:solidFill>
                <a:latin typeface="Calibri"/>
                <a:ea typeface="Calibri"/>
                <a:cs typeface="Calibri"/>
                <a:sym typeface="Calibri"/>
                <a:hlinkClick r:id="rId5">
                  <a:extLst>
                    <a:ext uri="{A12FA001-AC4F-418D-AE19-62706E023703}">
                      <ahyp:hlinkClr val="tx"/>
                    </a:ext>
                  </a:extLst>
                </a:hlinkClick>
              </a:rPr>
              <a:t>NASA Global Climate Change: Vital Signs of the Planet</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t/>
            </a:r>
            <a:endParaRPr b="0" i="1"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The GLOBE Program is made possible by these organizations: </a:t>
            </a:r>
            <a:endParaRPr b="1"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1" i="1"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1"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1"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1" lang="en-US" sz="1300" u="none" cap="none" strike="noStrike">
                <a:solidFill>
                  <a:srgbClr val="000000"/>
                </a:solidFill>
                <a:latin typeface="Arial"/>
                <a:ea typeface="Arial"/>
                <a:cs typeface="Arial"/>
                <a:sym typeface="Arial"/>
              </a:rPr>
              <a:t>Version November 2025. Modified by GLOBE Implementation Office Science, Training, Education and Public Engagement Team. If you edit and modify this slide set for use for educational purposes, please note “modified by (and your name and date)“ on this page. Thank you.</a:t>
            </a:r>
            <a:endParaRPr b="0" i="0" sz="1300" u="none" cap="none" strike="noStrike">
              <a:solidFill>
                <a:schemeClr val="dk1"/>
              </a:solidFill>
              <a:latin typeface="Calibri"/>
              <a:ea typeface="Calibri"/>
              <a:cs typeface="Calibri"/>
              <a:sym typeface="Calibri"/>
            </a:endParaRPr>
          </a:p>
        </p:txBody>
      </p:sp>
      <p:pic>
        <p:nvPicPr>
          <p:cNvPr descr="Sponsor Strip" id="672" name="Google Shape;672;p33"/>
          <p:cNvPicPr preferRelativeResize="0"/>
          <p:nvPr/>
        </p:nvPicPr>
        <p:blipFill rotWithShape="1">
          <a:blip r:embed="rId6">
            <a:alphaModFix/>
          </a:blip>
          <a:srcRect b="0" l="0" r="0" t="0"/>
          <a:stretch/>
        </p:blipFill>
        <p:spPr>
          <a:xfrm>
            <a:off x="3068532" y="5501030"/>
            <a:ext cx="4028303" cy="47276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
          <p:cNvSpPr txBox="1"/>
          <p:nvPr/>
        </p:nvSpPr>
        <p:spPr>
          <a:xfrm>
            <a:off x="1449917" y="1106695"/>
            <a:ext cx="7334250" cy="92333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F497D"/>
                </a:solidFill>
                <a:latin typeface="Calibri"/>
                <a:ea typeface="Calibri"/>
                <a:cs typeface="Calibri"/>
                <a:sym typeface="Calibri"/>
              </a:rPr>
              <a:t>Water transparency describes water clarity. It is measured by determining the the depth of light penetration into the water column from the surface.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Satellite image of an algae bloom in Lake Erie. " id="323" name="Google Shape;323;p5"/>
          <p:cNvPicPr preferRelativeResize="0"/>
          <p:nvPr/>
        </p:nvPicPr>
        <p:blipFill rotWithShape="1">
          <a:blip r:embed="rId3">
            <a:alphaModFix/>
          </a:blip>
          <a:srcRect b="0" l="0" r="0" t="0"/>
          <a:stretch/>
        </p:blipFill>
        <p:spPr>
          <a:xfrm>
            <a:off x="1843249" y="1900436"/>
            <a:ext cx="4648474" cy="4648474"/>
          </a:xfrm>
          <a:prstGeom prst="rect">
            <a:avLst/>
          </a:prstGeom>
          <a:noFill/>
          <a:ln>
            <a:noFill/>
          </a:ln>
        </p:spPr>
      </p:pic>
      <p:sp>
        <p:nvSpPr>
          <p:cNvPr id="324" name="Google Shape;324;p5"/>
          <p:cNvSpPr txBox="1"/>
          <p:nvPr/>
        </p:nvSpPr>
        <p:spPr>
          <a:xfrm>
            <a:off x="6519536" y="2406627"/>
            <a:ext cx="2264631"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17365D"/>
                </a:solidFill>
                <a:latin typeface="Calibri"/>
                <a:ea typeface="Calibri"/>
                <a:cs typeface="Calibri"/>
                <a:sym typeface="Calibri"/>
              </a:rPr>
              <a:t>The Operational Land Imager (OLI) on the Landsat 8 satellite captured this view of an algae bloom, Lake Erie, August 2014.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7365D"/>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72"/>
                </a:solidFill>
                <a:latin typeface="Calibri"/>
                <a:ea typeface="Calibri"/>
                <a:cs typeface="Calibri"/>
                <a:sym typeface="Calibri"/>
              </a:rPr>
              <a:t>Algal blooms </a:t>
            </a:r>
            <a:r>
              <a:rPr b="0" i="0" lang="en-US" sz="1400" u="none" cap="none" strike="noStrike">
                <a:solidFill>
                  <a:srgbClr val="17365D"/>
                </a:solidFill>
                <a:latin typeface="Calibri"/>
                <a:ea typeface="Calibri"/>
                <a:cs typeface="Calibri"/>
                <a:sym typeface="Calibri"/>
              </a:rPr>
              <a:t>such as this significantly reduce water transparency and contaminate  onshore drinking water.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 </a:t>
            </a:r>
            <a:endParaRPr b="0" i="0" sz="1400" u="none" cap="none" strike="noStrike">
              <a:solidFill>
                <a:schemeClr val="dk1"/>
              </a:solidFill>
              <a:latin typeface="Calibri"/>
              <a:ea typeface="Calibri"/>
              <a:cs typeface="Calibri"/>
              <a:sym typeface="Calibri"/>
            </a:endParaRPr>
          </a:p>
        </p:txBody>
      </p:sp>
      <p:cxnSp>
        <p:nvCxnSpPr>
          <p:cNvPr id="325" name="Google Shape;325;p5"/>
          <p:cNvCxnSpPr/>
          <p:nvPr/>
        </p:nvCxnSpPr>
        <p:spPr>
          <a:xfrm flipH="1">
            <a:off x="3657600" y="3873500"/>
            <a:ext cx="2861937" cy="393700"/>
          </a:xfrm>
          <a:prstGeom prst="straightConnector1">
            <a:avLst/>
          </a:prstGeom>
          <a:noFill/>
          <a:ln cap="flat" cmpd="sng" w="38100">
            <a:solidFill>
              <a:srgbClr val="FF0000"/>
            </a:solidFill>
            <a:prstDash val="solid"/>
            <a:round/>
            <a:headEnd len="sm" w="sm" type="none"/>
            <a:tailEnd len="med" w="med" type="stealth"/>
          </a:ln>
          <a:effectLst>
            <a:outerShdw blurRad="40000" rotWithShape="0" dir="5400000" dist="20000">
              <a:srgbClr val="000000">
                <a:alpha val="37254"/>
              </a:srgbClr>
            </a:outerShdw>
          </a:effectLst>
        </p:spPr>
      </p:cxnSp>
      <p:sp>
        <p:nvSpPr>
          <p:cNvPr id="326" name="Google Shape;326;p5"/>
          <p:cNvSpPr txBox="1"/>
          <p:nvPr/>
        </p:nvSpPr>
        <p:spPr>
          <a:xfrm>
            <a:off x="5450213" y="6432371"/>
            <a:ext cx="103566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1" lang="en-US" sz="1200" u="none" cap="none" strike="noStrike">
                <a:solidFill>
                  <a:schemeClr val="dk1"/>
                </a:solidFill>
                <a:latin typeface="Calibri"/>
                <a:ea typeface="Calibri"/>
                <a:cs typeface="Calibri"/>
                <a:sym typeface="Calibri"/>
              </a:rPr>
              <a:t>Image: NASA</a:t>
            </a:r>
            <a:endParaRPr b="0" i="1" sz="1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6"/>
          <p:cNvSpPr txBox="1"/>
          <p:nvPr/>
        </p:nvSpPr>
        <p:spPr>
          <a:xfrm>
            <a:off x="1371601" y="1087084"/>
            <a:ext cx="7567820" cy="186204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What is Water Transparency?</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60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Particles in the water will reflect, absorb or scatter light, thus determining the depth at which more light can’t penetrate. This is called the </a:t>
            </a:r>
            <a:r>
              <a:rPr b="1" i="0" lang="en-US" sz="1800" u="none" cap="none" strike="noStrike">
                <a:solidFill>
                  <a:srgbClr val="000072"/>
                </a:solidFill>
                <a:latin typeface="Calibri"/>
                <a:ea typeface="Calibri"/>
                <a:cs typeface="Calibri"/>
                <a:sym typeface="Calibri"/>
              </a:rPr>
              <a:t>extinction depth. The Water Transparency Protocol </a:t>
            </a:r>
            <a:r>
              <a:rPr b="0" i="0" lang="en-US" sz="1800" u="none" cap="none" strike="noStrike">
                <a:solidFill>
                  <a:schemeClr val="dk1"/>
                </a:solidFill>
                <a:latin typeface="Calibri"/>
                <a:ea typeface="Calibri"/>
                <a:cs typeface="Calibri"/>
                <a:sym typeface="Calibri"/>
              </a:rPr>
              <a:t>measures the light extinction depth of the water in your selected</a:t>
            </a:r>
            <a:r>
              <a:rPr b="1" i="0" lang="en-US" sz="1800" u="none" cap="none" strike="noStrike">
                <a:solidFill>
                  <a:srgbClr val="000072"/>
                </a:solidFill>
                <a:latin typeface="Calibri"/>
                <a:ea typeface="Calibri"/>
                <a:cs typeface="Calibri"/>
                <a:sym typeface="Calibri"/>
              </a:rPr>
              <a:t> Hydrology Investigation Site.</a:t>
            </a:r>
            <a:endParaRPr b="1" i="0" sz="1800" u="none" cap="none" strike="noStrike">
              <a:solidFill>
                <a:srgbClr val="000072"/>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Diagram of particles close to the surface of a body of water reflecting sunlight." id="332" name="Google Shape;332;p6"/>
          <p:cNvPicPr preferRelativeResize="0"/>
          <p:nvPr/>
        </p:nvPicPr>
        <p:blipFill rotWithShape="1">
          <a:blip r:embed="rId3">
            <a:alphaModFix/>
          </a:blip>
          <a:srcRect b="0" l="0" r="0" t="0"/>
          <a:stretch/>
        </p:blipFill>
        <p:spPr>
          <a:xfrm>
            <a:off x="2398985" y="2770136"/>
            <a:ext cx="5583175" cy="3740728"/>
          </a:xfrm>
          <a:prstGeom prst="rect">
            <a:avLst/>
          </a:prstGeom>
          <a:noFill/>
          <a:ln>
            <a:noFill/>
          </a:ln>
          <a:effectLst>
            <a:outerShdw blurRad="292100" rotWithShape="0" algn="tl" dir="2700000" dist="139700">
              <a:srgbClr val="333333">
                <a:alpha val="64313"/>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7"/>
          <p:cNvSpPr txBox="1"/>
          <p:nvPr/>
        </p:nvSpPr>
        <p:spPr>
          <a:xfrm>
            <a:off x="1340566" y="1135422"/>
            <a:ext cx="3104434" cy="621708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What is Water Transparency?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Suspended particles in our water behave similarly to dust in the atmosphere. They reduce the depth to which light can penetrate. Sunlight provides the energy for photosynthesis (the process by which plants grow by taking up carbon, nitrogen, phosphorus and other nutrients, and releasing oxygen). How deeply light penetrates into a water body determines the depth to which aquatic plants can grow.</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Transparency decreases with the presence of molecules and particles that can absorb or scatter light. Dark or black material absorb most wavelengths of light, whereas white or light materials reflect most wavelengths of light. The size of a particle is important as well. Small particles (diameters less than 1 μm) can scatter light.</a:t>
            </a:r>
            <a:endParaRPr b="0" i="0" sz="14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Suspended particles in water showing blue/cloudy water, green water from algae and phytoplankton, and brown water from sediments." id="338" name="Google Shape;338;p7"/>
          <p:cNvPicPr preferRelativeResize="0"/>
          <p:nvPr/>
        </p:nvPicPr>
        <p:blipFill rotWithShape="1">
          <a:blip r:embed="rId3">
            <a:alphaModFix/>
          </a:blip>
          <a:srcRect b="0" l="0" r="0" t="0"/>
          <a:stretch/>
        </p:blipFill>
        <p:spPr>
          <a:xfrm>
            <a:off x="4749800" y="1392571"/>
            <a:ext cx="4213084" cy="3159561"/>
          </a:xfrm>
          <a:prstGeom prst="rect">
            <a:avLst/>
          </a:prstGeom>
          <a:noFill/>
          <a:ln>
            <a:noFill/>
          </a:ln>
          <a:effectLst>
            <a:outerShdw blurRad="292100" rotWithShape="0" algn="tl" dir="2700000" dist="139700">
              <a:srgbClr val="333333">
                <a:alpha val="64313"/>
              </a:srgbClr>
            </a:outerShdw>
          </a:effectLst>
        </p:spPr>
      </p:pic>
      <p:sp>
        <p:nvSpPr>
          <p:cNvPr id="339" name="Google Shape;339;p7"/>
          <p:cNvSpPr txBox="1"/>
          <p:nvPr/>
        </p:nvSpPr>
        <p:spPr>
          <a:xfrm>
            <a:off x="5000163" y="1610428"/>
            <a:ext cx="110849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Blue/Cloudy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suspended carbonates scatter blue-green light </a:t>
            </a:r>
            <a:endParaRPr b="0" i="0" sz="900" u="none" cap="none" strike="noStrike">
              <a:solidFill>
                <a:srgbClr val="000000"/>
              </a:solidFill>
              <a:latin typeface="Calibri"/>
              <a:ea typeface="Calibri"/>
              <a:cs typeface="Calibri"/>
              <a:sym typeface="Calibri"/>
            </a:endParaRPr>
          </a:p>
        </p:txBody>
      </p:sp>
      <p:sp>
        <p:nvSpPr>
          <p:cNvPr id="340" name="Google Shape;340;p7"/>
          <p:cNvSpPr txBox="1"/>
          <p:nvPr/>
        </p:nvSpPr>
        <p:spPr>
          <a:xfrm>
            <a:off x="6346365" y="1618014"/>
            <a:ext cx="878478" cy="5078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Green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algae and phytoplankton </a:t>
            </a:r>
            <a:endParaRPr b="0" i="0" sz="900" u="none" cap="none" strike="noStrike">
              <a:solidFill>
                <a:srgbClr val="000000"/>
              </a:solidFill>
              <a:latin typeface="Calibri"/>
              <a:ea typeface="Calibri"/>
              <a:cs typeface="Calibri"/>
              <a:sym typeface="Calibri"/>
            </a:endParaRPr>
          </a:p>
        </p:txBody>
      </p:sp>
      <p:sp>
        <p:nvSpPr>
          <p:cNvPr id="341" name="Google Shape;341;p7"/>
          <p:cNvSpPr txBox="1"/>
          <p:nvPr/>
        </p:nvSpPr>
        <p:spPr>
          <a:xfrm>
            <a:off x="7449822" y="1659350"/>
            <a:ext cx="1038808"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900"/>
              <a:buFont typeface="Arial"/>
              <a:buNone/>
            </a:pPr>
            <a:r>
              <a:rPr b="1" i="0" lang="en-US" sz="900" u="none" cap="none" strike="noStrike">
                <a:solidFill>
                  <a:schemeClr val="dk1"/>
                </a:solidFill>
                <a:latin typeface="Calibri"/>
                <a:ea typeface="Calibri"/>
                <a:cs typeface="Calibri"/>
                <a:sym typeface="Calibri"/>
              </a:rPr>
              <a:t>Brown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900"/>
              <a:buFont typeface="Arial"/>
              <a:buNone/>
            </a:pPr>
            <a:r>
              <a:rPr b="0" i="0" lang="en-US" sz="900" u="none" cap="none" strike="noStrike">
                <a:solidFill>
                  <a:srgbClr val="000000"/>
                </a:solidFill>
                <a:latin typeface="Calibri"/>
                <a:ea typeface="Calibri"/>
                <a:cs typeface="Calibri"/>
                <a:sym typeface="Calibri"/>
              </a:rPr>
              <a:t>sediments</a:t>
            </a:r>
            <a:endParaRPr b="0" i="0" sz="900" u="none" cap="none" strike="noStrike">
              <a:solidFill>
                <a:srgbClr val="000000"/>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8"/>
          <p:cNvSpPr txBox="1"/>
          <p:nvPr/>
        </p:nvSpPr>
        <p:spPr>
          <a:xfrm>
            <a:off x="1386416" y="1230917"/>
            <a:ext cx="7479387" cy="123110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72"/>
                </a:solidFill>
                <a:latin typeface="Calibri"/>
                <a:ea typeface="Calibri"/>
                <a:cs typeface="Calibri"/>
                <a:sym typeface="Calibri"/>
              </a:rPr>
              <a:t>Why Collect Water Transparency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47" name="Google Shape;347;p8"/>
          <p:cNvSpPr txBox="1"/>
          <p:nvPr/>
        </p:nvSpPr>
        <p:spPr>
          <a:xfrm>
            <a:off x="1386416" y="1792126"/>
            <a:ext cx="2931583" cy="560153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In most countries current measurement programs cover only a few water bodies a few times during the year. As a consequence, the archives of GLOBE hydrology data provides important data about water chemistry and water quality not found elsewhere.</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0" lvl="1" marL="0" marR="0" rtl="0" algn="just">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By taking measurements over time in multiple locations, it is often possible to determine the times of year and the source of pollution, for instance, and if necessary, remediate the situation to improve water quality.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descr="Students pouring water into a transparency tube" id="348" name="Google Shape;348;p8"/>
          <p:cNvPicPr preferRelativeResize="0"/>
          <p:nvPr/>
        </p:nvPicPr>
        <p:blipFill rotWithShape="1">
          <a:blip r:embed="rId3">
            <a:alphaModFix/>
          </a:blip>
          <a:srcRect b="0" l="0" r="0" t="0"/>
          <a:stretch/>
        </p:blipFill>
        <p:spPr>
          <a:xfrm>
            <a:off x="4461834" y="1944526"/>
            <a:ext cx="4403969" cy="2959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9"/>
          <p:cNvSpPr txBox="1"/>
          <p:nvPr/>
        </p:nvSpPr>
        <p:spPr>
          <a:xfrm>
            <a:off x="1217083" y="1061584"/>
            <a:ext cx="7479387" cy="60631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rgbClr val="000072"/>
                </a:solidFill>
                <a:latin typeface="Calibri"/>
                <a:ea typeface="Calibri"/>
                <a:cs typeface="Calibri"/>
                <a:sym typeface="Calibri"/>
              </a:rPr>
              <a:t>Why Collect Water Transparency Data?</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72"/>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00072"/>
                </a:solidFill>
                <a:latin typeface="Calibri"/>
                <a:ea typeface="Calibri"/>
                <a:cs typeface="Calibri"/>
                <a:sym typeface="Calibri"/>
              </a:rPr>
              <a:t>Water transparency changes over time in response to environmental factors.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2"/>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Suspended particles such as phytoplankton, zooplankton, sediment, organic matter...) are </a:t>
            </a:r>
            <a:r>
              <a:rPr b="1" i="1" lang="en-US" sz="1600" u="none" cap="none" strike="noStrike">
                <a:solidFill>
                  <a:srgbClr val="000072"/>
                </a:solidFill>
                <a:latin typeface="Calibri"/>
                <a:ea typeface="Calibri"/>
                <a:cs typeface="Calibri"/>
                <a:sym typeface="Calibri"/>
              </a:rPr>
              <a:t>optically active components</a:t>
            </a:r>
            <a:r>
              <a:rPr b="1" i="0" lang="en-US" sz="1600" u="none" cap="none" strike="noStrike">
                <a:solidFill>
                  <a:srgbClr val="000072"/>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and their density and  distribution varies over time. Erosion and run off during a storm is one source of sediment particles. The influx of nutrients such as phosphorus into a water body can cause an algal bloom, greatly increasing the density of these organisms.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72"/>
              </a:buClr>
              <a:buSzPts val="1600"/>
              <a:buFont typeface="Arial"/>
              <a:buChar char="•"/>
            </a:pPr>
            <a:r>
              <a:rPr b="1" i="0" lang="en-US" sz="1600" u="none" cap="none" strike="noStrike">
                <a:solidFill>
                  <a:srgbClr val="000072"/>
                </a:solidFill>
                <a:latin typeface="Calibri"/>
                <a:ea typeface="Calibri"/>
                <a:cs typeface="Calibri"/>
                <a:sym typeface="Calibri"/>
              </a:rPr>
              <a:t>The more suspended particles, the less transparency</a:t>
            </a:r>
            <a:endParaRPr b="1" i="0" sz="1600" u="none" cap="none" strike="noStrike">
              <a:solidFill>
                <a:srgbClr val="000072"/>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An increase in suspended particles in a water body will decrease transparency, and light will be unable to penetrate into deeper water.</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72"/>
              </a:buClr>
              <a:buSzPts val="1600"/>
              <a:buFont typeface="Arial"/>
              <a:buChar char="•"/>
            </a:pPr>
            <a:r>
              <a:rPr b="1" i="0" lang="en-US" sz="1600" u="none" cap="none" strike="noStrike">
                <a:solidFill>
                  <a:srgbClr val="000072"/>
                </a:solidFill>
                <a:latin typeface="Calibri"/>
                <a:ea typeface="Calibri"/>
                <a:cs typeface="Calibri"/>
                <a:sym typeface="Calibri"/>
              </a:rPr>
              <a:t>Light energy is needed by plants to conduct photosynthesis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Less light penetration into the water will affect the health of organisms living in the water body.</a:t>
            </a:r>
            <a:endParaRPr b="0" i="0" sz="1400" u="none" cap="none" strike="noStrike">
              <a:solidFill>
                <a:srgbClr val="000000"/>
              </a:solidFill>
              <a:latin typeface="Arial"/>
              <a:ea typeface="Arial"/>
              <a:cs typeface="Arial"/>
              <a:sym typeface="Arial"/>
            </a:endParaRPr>
          </a:p>
          <a:p>
            <a:pPr indent="-184150" lvl="0" marL="285750" marR="0" rtl="0" algn="l">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rgbClr val="000072"/>
              </a:buClr>
              <a:buSzPts val="1600"/>
              <a:buFont typeface="Arial"/>
              <a:buChar char="•"/>
            </a:pPr>
            <a:r>
              <a:rPr b="1" i="0" lang="en-US" sz="1600" u="none" cap="none" strike="noStrike">
                <a:solidFill>
                  <a:srgbClr val="000072"/>
                </a:solidFill>
                <a:latin typeface="Calibri"/>
                <a:ea typeface="Calibri"/>
                <a:cs typeface="Calibri"/>
                <a:sym typeface="Calibri"/>
              </a:rPr>
              <a:t>Water transparency affects water quality</a:t>
            </a:r>
            <a:endParaRPr b="1" i="0" sz="1600" u="none" cap="none" strike="noStrike">
              <a:solidFill>
                <a:srgbClr val="000072"/>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600"/>
              <a:buFont typeface="Arial"/>
              <a:buChar char="•"/>
            </a:pPr>
            <a:r>
              <a:rPr b="0" i="0" lang="en-US" sz="1600" u="none" cap="none" strike="noStrike">
                <a:solidFill>
                  <a:schemeClr val="dk1"/>
                </a:solidFill>
                <a:latin typeface="Calibri"/>
                <a:ea typeface="Calibri"/>
                <a:cs typeface="Calibri"/>
                <a:sym typeface="Calibri"/>
              </a:rPr>
              <a:t>Suspended particulates impact water quality, both for human consumption and for use by aquatic organisms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F. Understand the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 How your measurements can help">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E. Entering data on GLOBE website">
  <a:themeElements>
    <a:clrScheme name="hydro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7"/>
      </a:hlink>
      <a:folHlink>
        <a:srgbClr val="749E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A. What is xxx Hydro protocol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xmlns:r="http://schemas.openxmlformats.org/officeDocument/2006/relationships"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xmlns:r="http://schemas.openxmlformats.org/officeDocument/2006/relationships"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5.xml><?xml version="1.0" encoding="utf-8"?>
<a:theme xmlns:a="http://schemas.openxmlformats.org/drawingml/2006/main" xmlns:r="http://schemas.openxmlformats.org/officeDocument/2006/relationships"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6.xml><?xml version="1.0" encoding="utf-8"?>
<a:theme xmlns:a="http://schemas.openxmlformats.org/drawingml/2006/main" xmlns:r="http://schemas.openxmlformats.org/officeDocument/2006/relationships" name="D. How Collect Data SITE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8.xml><?xml version="1.0" encoding="utf-8"?>
<a:theme xmlns:a="http://schemas.openxmlformats.org/drawingml/2006/main" xmlns:r="http://schemas.openxmlformats.org/officeDocument/2006/relationships" name="D. How to collect your data">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9.xml><?xml version="1.0" encoding="utf-8"?>
<a:theme xmlns:a="http://schemas.openxmlformats.org/drawingml/2006/main" xmlns:r="http://schemas.openxmlformats.org/officeDocument/2006/relationships"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H. Additional Informa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B. Why collect xxx Hydro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D. How to collect data PLOTTING YOUR SI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D. How to Collect data MATERIALS">
  <a:themeElements>
    <a:clrScheme name="biosphere hyperlink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89"/>
      </a:hlink>
      <a:folHlink>
        <a:srgbClr val="3366D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2_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2015-07-29T23:22:56Z</dcterms:created>
  <dc:creator>russanne low</dc:creator>
</cp:coreProperties>
</file>