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slideLayouts/slideLayout18.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comments/comment2.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3.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 id="2147483670" r:id="rId12"/>
    <p:sldMasterId id="2147483672" r:id="rId13"/>
    <p:sldMasterId id="2147483674" r:id="rId14"/>
    <p:sldMasterId id="2147483676" r:id="rId15"/>
    <p:sldMasterId id="2147483678" r:id="rId16"/>
    <p:sldMasterId id="2147483680" r:id="rId17"/>
    <p:sldMasterId id="2147483682" r:id="rId18"/>
  </p:sldMasterIdLst>
  <p:notesMasterIdLst>
    <p:notesMasterId r:id="rId64"/>
  </p:notesMasterIdLst>
  <p:sldIdLst>
    <p:sldId id="256" r:id="rId19"/>
    <p:sldId id="25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80" r:id="rId43"/>
    <p:sldId id="281" r:id="rId44"/>
    <p:sldId id="282" r:id="rId45"/>
    <p:sldId id="283" r:id="rId46"/>
    <p:sldId id="284" r:id="rId47"/>
    <p:sldId id="285" r:id="rId48"/>
    <p:sldId id="286" r:id="rId49"/>
    <p:sldId id="287" r:id="rId50"/>
    <p:sldId id="288" r:id="rId51"/>
    <p:sldId id="289" r:id="rId52"/>
    <p:sldId id="290" r:id="rId53"/>
    <p:sldId id="291" r:id="rId54"/>
    <p:sldId id="292" r:id="rId55"/>
    <p:sldId id="293" r:id="rId56"/>
    <p:sldId id="294" r:id="rId57"/>
    <p:sldId id="295" r:id="rId58"/>
    <p:sldId id="296" r:id="rId59"/>
    <p:sldId id="297" r:id="rId60"/>
    <p:sldId id="298" r:id="rId61"/>
    <p:sldId id="299" r:id="rId62"/>
    <p:sldId id="300" r:id="rId63"/>
  </p:sldIdLst>
  <p:sldSz cx="9144000" cy="6858000" type="screen4x3"/>
  <p:notesSz cx="6858000" cy="9144000"/>
  <p:embeddedFontLst>
    <p:embeddedFont>
      <p:font typeface="Noto Sans Symbols" pitchFamily="2" charset="0"/>
      <p:regular r:id="rId65"/>
      <p:bold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1" roundtripDataSignature="AMtx7mhWO+xkeieQNB3LUeCynxcmrohiP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ison Mote"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30"/>
  </p:normalViewPr>
  <p:slideViewPr>
    <p:cSldViewPr snapToGrid="0">
      <p:cViewPr varScale="1">
        <p:scale>
          <a:sx n="119" d="100"/>
          <a:sy n="119" d="100"/>
        </p:scale>
        <p:origin x="1632" y="2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7" Type="http://schemas.openxmlformats.org/officeDocument/2006/relationships/slideMaster" Target="slideMasters/slideMaster7.xml"/><Relationship Id="rId71"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font" Target="fonts/font2.fntdata"/><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3.xml"/><Relationship Id="rId19" Type="http://schemas.openxmlformats.org/officeDocument/2006/relationships/slide" Target="slides/slide1.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font" Target="fonts/font1.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12-01T15:11:06.756" idx="1">
    <p:pos x="3198" y="1888"/>
    <p:text>@cbuffington@alaska.edu 1 meter and 10 cm increments? The field guide states "Mark every 10 cm with waterproof marker and every meter in a different color marker or waterproof tape, such as duct tape."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te69O5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5-12-01T15:12:14.808" idx="2">
    <p:pos x="785" y="660"/>
    <p:text>@cbuffington@alaska.edu from the field guide: "mark every 10 centimeters with waterproof marker and every meter in a different color marker or waterproof tape, such as duct tape."</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te69O54"/>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5-12-01T15:12:48.953" idx="3">
    <p:pos x="1031" y="3860"/>
    <p:text>"1 meter and 10 cm increments"</p:text>
    <p:extLst>
      <p:ext uri="{C676402C-5697-4E1C-873F-D02D1690AC5C}">
        <p15:threadingInfo xmlns:p15="http://schemas.microsoft.com/office/powerpoint/2012/main" timeZoneBias="0"/>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commentPostId="AAABte69O6A"/>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6" name="Google Shape;416;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9" name="Google Shape;44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0" name="Google Shape;470;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9" name="Google Shape;479;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1" name="Google Shape;491;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2" name="Google Shape;512;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9" name="Google Shape;529;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5" name="Google Shape;535;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2" name="Google Shape;542;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5" name="Google Shape;30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0" name="Google Shape;550;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7" name="Google Shape;557;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4" name="Google Shape;564;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1" name="Google Shape;571;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8" name="Google Shape;578;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5" name="Google Shape;585;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2" name="Google Shape;592;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9" name="Google Shape;599;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7" name="Google Shape;607;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Screenshot of map interface, GLOBE Visualization System. From drop down menu, select “Water Transparency”</a:t>
            </a:r>
            <a:endParaRPr/>
          </a:p>
        </p:txBody>
      </p:sp>
      <p:sp>
        <p:nvSpPr>
          <p:cNvPr id="618" name="Google Shape;618;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7" name="Google Shape;627;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6" name="Google Shape;636;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4" name="Google Shape;644;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0" name="Google Shape;650;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5" name="Google Shape;655;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4" name="Google Shape;664;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1" name="Google Shape;35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1"/>
        <p:cNvGrpSpPr/>
        <p:nvPr/>
      </p:nvGrpSpPr>
      <p:grpSpPr>
        <a:xfrm>
          <a:off x="0" y="0"/>
          <a:ext cx="0" cy="0"/>
          <a:chOff x="0" y="0"/>
          <a:chExt cx="0" cy="0"/>
        </a:xfrm>
      </p:grpSpPr>
      <p:pic>
        <p:nvPicPr>
          <p:cNvPr id="22" name="Google Shape;22;p35" descr="A blue background with white text&#10;&#10;AI-generated content may be incorrect."/>
          <p:cNvPicPr preferRelativeResize="0"/>
          <p:nvPr/>
        </p:nvPicPr>
        <p:blipFill rotWithShape="1">
          <a:blip r:embed="rId2">
            <a:alphaModFix/>
          </a:blip>
          <a:srcRect/>
          <a:stretch/>
        </p:blipFill>
        <p:spPr>
          <a:xfrm>
            <a:off x="0" y="14544"/>
            <a:ext cx="3677697" cy="8147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48"/>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2"/>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86"/>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0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14"/>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28"/>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42"/>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9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5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4"/>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13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globe.gov/" TargetMode="Externa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0.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1.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3.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4.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5.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6.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7.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18.xml.rels><?xml version="1.0" encoding="UTF-8" standalone="yes"?>
<Relationships xmlns="http://schemas.openxmlformats.org/package/2006/relationships"><Relationship Id="rId3" Type="http://schemas.openxmlformats.org/officeDocument/2006/relationships/hyperlink" Target="https://www.globe.gov/documents/355050/ba6cd381-02be-4525-8fd4-f061515b9862" TargetMode="External"/><Relationship Id="rId2" Type="http://schemas.openxmlformats.org/officeDocument/2006/relationships/theme" Target="../theme/theme18.xml"/><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8.xml"/><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9.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4" descr="2_HydrosphereBannerOpt.png"/>
          <p:cNvPicPr preferRelativeResize="0"/>
          <p:nvPr/>
        </p:nvPicPr>
        <p:blipFill rotWithShape="1">
          <a:blip r:embed="rId3">
            <a:alphaModFix/>
          </a:blip>
          <a:srcRect/>
          <a:stretch/>
        </p:blipFill>
        <p:spPr>
          <a:xfrm>
            <a:off x="1" y="-8415"/>
            <a:ext cx="9144000" cy="819058"/>
          </a:xfrm>
          <a:prstGeom prst="rect">
            <a:avLst/>
          </a:prstGeom>
          <a:noFill/>
          <a:ln>
            <a:noFill/>
          </a:ln>
        </p:spPr>
      </p:pic>
      <p:grpSp>
        <p:nvGrpSpPr>
          <p:cNvPr id="11" name="Google Shape;11;p34"/>
          <p:cNvGrpSpPr/>
          <p:nvPr/>
        </p:nvGrpSpPr>
        <p:grpSpPr>
          <a:xfrm>
            <a:off x="8463" y="4270"/>
            <a:ext cx="6400828" cy="821267"/>
            <a:chOff x="0" y="0"/>
            <a:chExt cx="6400828" cy="821267"/>
          </a:xfrm>
        </p:grpSpPr>
        <p:grpSp>
          <p:nvGrpSpPr>
            <p:cNvPr id="12" name="Google Shape;12;p34"/>
            <p:cNvGrpSpPr/>
            <p:nvPr/>
          </p:nvGrpSpPr>
          <p:grpSpPr>
            <a:xfrm>
              <a:off x="4775228" y="110012"/>
              <a:ext cx="1625600" cy="369332"/>
              <a:chOff x="4021665" y="888976"/>
              <a:chExt cx="1625600" cy="369332"/>
            </a:xfrm>
          </p:grpSpPr>
          <p:sp>
            <p:nvSpPr>
              <p:cNvPr id="13" name="Google Shape;13;p34"/>
              <p:cNvSpPr txBox="1"/>
              <p:nvPr/>
            </p:nvSpPr>
            <p:spPr>
              <a:xfrm>
                <a:off x="4021665" y="888976"/>
                <a:ext cx="16256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14" name="Google Shape;14;p34"/>
              <p:cNvSpPr/>
              <p:nvPr/>
            </p:nvSpPr>
            <p:spPr>
              <a:xfrm>
                <a:off x="5532118" y="1041557"/>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5" name="Google Shape;15;p34"/>
            <p:cNvSpPr/>
            <p:nvPr/>
          </p:nvSpPr>
          <p:spPr>
            <a:xfrm>
              <a:off x="0" y="0"/>
              <a:ext cx="3674533" cy="821267"/>
            </a:xfrm>
            <a:prstGeom prst="rect">
              <a:avLst/>
            </a:prstGeom>
            <a:solidFill>
              <a:srgbClr val="1A2659"/>
            </a:solidFill>
            <a:ln w="9525" cap="flat" cmpd="sng">
              <a:solidFill>
                <a:srgbClr val="4A7DBA"/>
              </a:solidFill>
              <a:prstDash val="solid"/>
              <a:round/>
              <a:headEnd type="none" w="sm" len="sm"/>
              <a:tailEnd type="none" w="sm" len="sm"/>
            </a:ln>
            <a:effectLst>
              <a:outerShdw blurRad="346075" dist="635000" dir="2520000" sx="43000" sy="43000" algn="tl" rotWithShape="0">
                <a:srgbClr val="000000">
                  <a:alpha val="6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6" name="Google Shape;16;p34" descr="1b_GLOBE_FULL2011White.png">
              <a:hlinkClick r:id="rId4"/>
            </p:cNvPr>
            <p:cNvPicPr preferRelativeResize="0"/>
            <p:nvPr/>
          </p:nvPicPr>
          <p:blipFill rotWithShape="1">
            <a:blip r:embed="rId5">
              <a:alphaModFix/>
            </a:blip>
            <a:srcRect/>
            <a:stretch/>
          </p:blipFill>
          <p:spPr>
            <a:xfrm>
              <a:off x="160879" y="101600"/>
              <a:ext cx="3073388" cy="401229"/>
            </a:xfrm>
            <a:prstGeom prst="rect">
              <a:avLst/>
            </a:prstGeom>
            <a:noFill/>
            <a:ln>
              <a:noFill/>
            </a:ln>
          </p:spPr>
        </p:pic>
        <p:sp>
          <p:nvSpPr>
            <p:cNvPr id="17" name="Google Shape;17;p34"/>
            <p:cNvSpPr txBox="1"/>
            <p:nvPr/>
          </p:nvSpPr>
          <p:spPr>
            <a:xfrm>
              <a:off x="601120" y="451743"/>
              <a:ext cx="2768613"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Calibri"/>
                  <a:ea typeface="Calibri"/>
                  <a:cs typeface="Calibri"/>
                  <a:sym typeface="Calibri"/>
                </a:rPr>
                <a:t>A worldwide science and education program</a:t>
              </a:r>
              <a:endParaRPr sz="1100" b="0" i="0" u="none" strike="noStrike" cap="none">
                <a:solidFill>
                  <a:schemeClr val="lt1"/>
                </a:solidFill>
                <a:latin typeface="Calibri"/>
                <a:ea typeface="Calibri"/>
                <a:cs typeface="Calibri"/>
                <a:sym typeface="Calibri"/>
              </a:endParaRPr>
            </a:p>
          </p:txBody>
        </p:sp>
        <p:pic>
          <p:nvPicPr>
            <p:cNvPr id="18" name="Google Shape;18;p34" descr="IconHydrosphereSM.png"/>
            <p:cNvPicPr preferRelativeResize="0"/>
            <p:nvPr/>
          </p:nvPicPr>
          <p:blipFill rotWithShape="1">
            <a:blip r:embed="rId6">
              <a:alphaModFix/>
            </a:blip>
            <a:srcRect/>
            <a:stretch/>
          </p:blipFill>
          <p:spPr>
            <a:xfrm>
              <a:off x="3949695" y="107377"/>
              <a:ext cx="630768" cy="632169"/>
            </a:xfrm>
            <a:prstGeom prst="rect">
              <a:avLst/>
            </a:prstGeom>
            <a:noFill/>
            <a:ln>
              <a:noFill/>
            </a:ln>
            <a:effectLst>
              <a:outerShdw blurRad="292100" dist="139700" dir="2700000" algn="tl" rotWithShape="0">
                <a:srgbClr val="333333">
                  <a:alpha val="64313"/>
                </a:srgbClr>
              </a:outerShdw>
            </a:effectLst>
          </p:spPr>
        </p:pic>
      </p:grpSp>
      <p:pic>
        <p:nvPicPr>
          <p:cNvPr id="19" name="Google Shape;19;p34" descr="3_HydroSecchiLandingPageIllustv2.png"/>
          <p:cNvPicPr preferRelativeResize="0"/>
          <p:nvPr/>
        </p:nvPicPr>
        <p:blipFill rotWithShape="1">
          <a:blip r:embed="rId7">
            <a:alphaModFix/>
          </a:blip>
          <a:srcRect/>
          <a:stretch/>
        </p:blipFill>
        <p:spPr>
          <a:xfrm>
            <a:off x="-185615" y="1657527"/>
            <a:ext cx="9144000" cy="5102780"/>
          </a:xfrm>
          <a:prstGeom prst="rect">
            <a:avLst/>
          </a:prstGeom>
          <a:noFill/>
          <a:ln>
            <a:noFill/>
          </a:ln>
        </p:spPr>
      </p:pic>
      <p:sp>
        <p:nvSpPr>
          <p:cNvPr id="20" name="Google Shape;20;p34"/>
          <p:cNvSpPr txBox="1"/>
          <p:nvPr/>
        </p:nvSpPr>
        <p:spPr>
          <a:xfrm>
            <a:off x="6428828" y="114078"/>
            <a:ext cx="2339102"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Using a Secchi Disk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pic>
        <p:nvPicPr>
          <p:cNvPr id="136" name="Google Shape;136;p52"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137" name="Google Shape;137;p52"/>
          <p:cNvGrpSpPr/>
          <p:nvPr/>
        </p:nvGrpSpPr>
        <p:grpSpPr>
          <a:xfrm>
            <a:off x="7946599" y="37026"/>
            <a:ext cx="1103962" cy="873141"/>
            <a:chOff x="4463231" y="2475168"/>
            <a:chExt cx="1103962" cy="873141"/>
          </a:xfrm>
        </p:grpSpPr>
        <p:sp>
          <p:nvSpPr>
            <p:cNvPr id="138" name="Google Shape;138;p52"/>
            <p:cNvSpPr/>
            <p:nvPr/>
          </p:nvSpPr>
          <p:spPr>
            <a:xfrm>
              <a:off x="4463231" y="2475168"/>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52"/>
            <p:cNvSpPr txBox="1"/>
            <p:nvPr/>
          </p:nvSpPr>
          <p:spPr>
            <a:xfrm>
              <a:off x="4594786" y="2553957"/>
              <a:ext cx="860989"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Understand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DATA</a:t>
              </a:r>
              <a:endParaRPr sz="1400" b="0" i="0" u="none" strike="noStrike" cap="none">
                <a:solidFill>
                  <a:srgbClr val="000000"/>
                </a:solidFill>
                <a:latin typeface="Arial"/>
                <a:ea typeface="Arial"/>
                <a:cs typeface="Arial"/>
                <a:sym typeface="Arial"/>
              </a:endParaRPr>
            </a:p>
          </p:txBody>
        </p:sp>
      </p:grpSp>
      <p:pic>
        <p:nvPicPr>
          <p:cNvPr id="140" name="Google Shape;140;p52"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141" name="Google Shape;141;p52"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142" name="Google Shape;142;p52"/>
          <p:cNvSpPr/>
          <p:nvPr/>
        </p:nvSpPr>
        <p:spPr>
          <a:xfrm>
            <a:off x="3" y="1079021"/>
            <a:ext cx="1153580" cy="52629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EB4E3"/>
                </a:solidFill>
                <a:latin typeface="Calibri"/>
                <a:ea typeface="Calibri"/>
                <a:cs typeface="Calibri"/>
                <a:sym typeface="Calibri"/>
              </a:rPr>
              <a:t>E. </a:t>
            </a:r>
            <a:r>
              <a:rPr lang="en-US" sz="1200" b="1" i="0" u="none" strike="noStrike" cap="none">
                <a:solidFill>
                  <a:srgbClr val="8CB3E3"/>
                </a:solidFill>
                <a:latin typeface="Calibri"/>
                <a:ea typeface="Calibri"/>
                <a:cs typeface="Calibri"/>
                <a:sym typeface="Calibri"/>
              </a:rPr>
              <a:t>Submitting data to GLOBE</a:t>
            </a:r>
            <a:r>
              <a:rPr lang="en-US" sz="1200" b="1" i="0" u="none" strike="noStrike" cap="none">
                <a:solidFill>
                  <a:srgbClr val="8EB4E3"/>
                </a:solidFill>
                <a:latin typeface="Calibri"/>
                <a:ea typeface="Calibri"/>
                <a:cs typeface="Calibri"/>
                <a:sym typeface="Calibri"/>
              </a:rPr>
              <a:t>.</a:t>
            </a:r>
            <a:br>
              <a:rPr lang="en-US" sz="1200" b="1" i="0" u="none" strike="noStrike" cap="none">
                <a:solidFill>
                  <a:srgbClr val="8EB4E3"/>
                </a:solidFill>
                <a:latin typeface="Calibri"/>
                <a:ea typeface="Calibri"/>
                <a:cs typeface="Calibri"/>
                <a:sym typeface="Calibri"/>
              </a:rPr>
            </a:br>
            <a:endParaRPr sz="1200" b="1" i="0" u="none" strike="noStrike" cap="none">
              <a:solidFill>
                <a:srgbClr val="8EB4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F. Understand the data.</a:t>
            </a:r>
            <a:br>
              <a:rPr lang="en-US" sz="1200" b="1" i="0" u="none" strike="noStrike" cap="none">
                <a:solidFill>
                  <a:srgbClr val="000072"/>
                </a:solidFill>
                <a:latin typeface="Calibri"/>
                <a:ea typeface="Calibri"/>
                <a:cs typeface="Calibri"/>
                <a:sym typeface="Calibri"/>
              </a:rPr>
            </a:br>
            <a:endParaRPr sz="1200" b="1" i="0" u="none" strike="noStrike" cap="none">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143" name="Google Shape;143;p52"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144" name="Google Shape;144;p52"/>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 name="Google Shape;145;p52"/>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146" name="Google Shape;146;p52"/>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47" name="Google Shape;147;p52"/>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pic>
        <p:nvPicPr>
          <p:cNvPr id="150" name="Google Shape;150;p54"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151" name="Google Shape;151;p54"/>
          <p:cNvGrpSpPr/>
          <p:nvPr/>
        </p:nvGrpSpPr>
        <p:grpSpPr>
          <a:xfrm>
            <a:off x="7954321" y="51272"/>
            <a:ext cx="1103962" cy="873141"/>
            <a:chOff x="6010290" y="2485874"/>
            <a:chExt cx="1103962" cy="873141"/>
          </a:xfrm>
        </p:grpSpPr>
        <p:sp>
          <p:nvSpPr>
            <p:cNvPr id="152" name="Google Shape;152;p54"/>
            <p:cNvSpPr/>
            <p:nvPr/>
          </p:nvSpPr>
          <p:spPr>
            <a:xfrm>
              <a:off x="6010290" y="2485874"/>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p54"/>
            <p:cNvSpPr txBox="1"/>
            <p:nvPr/>
          </p:nvSpPr>
          <p:spPr>
            <a:xfrm>
              <a:off x="6166643" y="2510016"/>
              <a:ext cx="811396"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TEST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your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knowledge</a:t>
              </a:r>
              <a:endParaRPr sz="1400" b="0" i="0" u="none" strike="noStrike" cap="none">
                <a:solidFill>
                  <a:srgbClr val="000000"/>
                </a:solidFill>
                <a:latin typeface="Arial"/>
                <a:ea typeface="Arial"/>
                <a:cs typeface="Arial"/>
                <a:sym typeface="Arial"/>
              </a:endParaRPr>
            </a:p>
          </p:txBody>
        </p:sp>
      </p:grpSp>
      <p:pic>
        <p:nvPicPr>
          <p:cNvPr id="154" name="Google Shape;154;p54"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155" name="Google Shape;155;p54"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156" name="Google Shape;156;p54"/>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G. Quiz yourself</a:t>
            </a:r>
            <a:endParaRPr sz="1200" b="1" i="0" u="none" strike="noStrike" cap="none">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157" name="Google Shape;157;p54"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158" name="Google Shape;158;p54"/>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54"/>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160" name="Google Shape;160;p54"/>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1" name="Google Shape;161;p54"/>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pic>
        <p:nvPicPr>
          <p:cNvPr id="164" name="Google Shape;164;p56"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pic>
        <p:nvPicPr>
          <p:cNvPr id="165" name="Google Shape;165;p56"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166" name="Google Shape;166;p56"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pic>
        <p:nvPicPr>
          <p:cNvPr id="167" name="Google Shape;167;p56" descr="IconHydrosphereSM.png"/>
          <p:cNvPicPr preferRelativeResize="0"/>
          <p:nvPr/>
        </p:nvPicPr>
        <p:blipFill rotWithShape="1">
          <a:blip r:embed="rId6">
            <a:alphaModFix/>
          </a:blip>
          <a:srcRect/>
          <a:stretch/>
        </p:blipFill>
        <p:spPr>
          <a:xfrm>
            <a:off x="2983903" y="131797"/>
            <a:ext cx="545060" cy="554609"/>
          </a:xfrm>
          <a:prstGeom prst="rect">
            <a:avLst/>
          </a:prstGeom>
          <a:noFill/>
          <a:ln>
            <a:noFill/>
          </a:ln>
          <a:effectLst>
            <a:outerShdw blurRad="292100" dist="139700" dir="2700000" algn="tl" rotWithShape="0">
              <a:srgbClr val="333333">
                <a:alpha val="64313"/>
              </a:srgbClr>
            </a:outerShdw>
          </a:effectLst>
        </p:spPr>
      </p:pic>
      <p:sp>
        <p:nvSpPr>
          <p:cNvPr id="168" name="Google Shape;168;p56"/>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 name="Google Shape;169;p56"/>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170" name="Google Shape;170;p56"/>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56"/>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3"/>
        <p:cNvGrpSpPr/>
        <p:nvPr/>
      </p:nvGrpSpPr>
      <p:grpSpPr>
        <a:xfrm>
          <a:off x="0" y="0"/>
          <a:ext cx="0" cy="0"/>
          <a:chOff x="0" y="0"/>
          <a:chExt cx="0" cy="0"/>
        </a:xfrm>
      </p:grpSpPr>
      <p:pic>
        <p:nvPicPr>
          <p:cNvPr id="174" name="Google Shape;174;p58"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175" name="Google Shape;175;p58"/>
          <p:cNvGrpSpPr/>
          <p:nvPr/>
        </p:nvGrpSpPr>
        <p:grpSpPr>
          <a:xfrm>
            <a:off x="7923919" y="74081"/>
            <a:ext cx="1103962" cy="873142"/>
            <a:chOff x="3144060" y="3786557"/>
            <a:chExt cx="1103962" cy="873142"/>
          </a:xfrm>
        </p:grpSpPr>
        <p:sp>
          <p:nvSpPr>
            <p:cNvPr id="176" name="Google Shape;176;p58"/>
            <p:cNvSpPr/>
            <p:nvPr/>
          </p:nvSpPr>
          <p:spPr>
            <a:xfrm>
              <a:off x="3144060" y="3786557"/>
              <a:ext cx="1103962" cy="873142"/>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7" name="Google Shape;177;p58"/>
            <p:cNvSpPr txBox="1"/>
            <p:nvPr/>
          </p:nvSpPr>
          <p:spPr>
            <a:xfrm>
              <a:off x="3253648" y="3905646"/>
              <a:ext cx="904934" cy="7540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GLOBAL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perspectives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FFFFFF"/>
                </a:solidFill>
                <a:latin typeface="Calibri"/>
                <a:ea typeface="Calibri"/>
                <a:cs typeface="Calibri"/>
                <a:sym typeface="Calibri"/>
              </a:endParaRPr>
            </a:p>
          </p:txBody>
        </p:sp>
      </p:grpSp>
      <p:pic>
        <p:nvPicPr>
          <p:cNvPr id="178" name="Google Shape;178;p58"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179" name="Google Shape;179;p58"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180" name="Google Shape;180;p58"/>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A. What is water transparency?</a:t>
            </a:r>
            <a:br>
              <a:rPr lang="en-US" sz="1200" b="1" i="0" u="none" strike="noStrike" cap="none">
                <a:solidFill>
                  <a:srgbClr val="000072"/>
                </a:solidFill>
                <a:latin typeface="Calibri"/>
                <a:ea typeface="Calibri"/>
                <a:cs typeface="Calibri"/>
                <a:sym typeface="Calibri"/>
              </a:rPr>
            </a:br>
            <a:endParaRPr sz="1200" b="1" i="0" u="none" strike="noStrike" cap="none">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181" name="Google Shape;181;p58"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182" name="Google Shape;182;p58"/>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 name="Google Shape;183;p58"/>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184" name="Google Shape;184;p58"/>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5" name="Google Shape;185;p58"/>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
        <p:cNvGrpSpPr/>
        <p:nvPr/>
      </p:nvGrpSpPr>
      <p:grpSpPr>
        <a:xfrm>
          <a:off x="0" y="0"/>
          <a:ext cx="0" cy="0"/>
          <a:chOff x="0" y="0"/>
          <a:chExt cx="0" cy="0"/>
        </a:xfrm>
      </p:grpSpPr>
      <p:pic>
        <p:nvPicPr>
          <p:cNvPr id="188" name="Google Shape;188;p60"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189" name="Google Shape;189;p60"/>
          <p:cNvGrpSpPr/>
          <p:nvPr/>
        </p:nvGrpSpPr>
        <p:grpSpPr>
          <a:xfrm>
            <a:off x="7909222" y="51272"/>
            <a:ext cx="1103962" cy="873142"/>
            <a:chOff x="4787671" y="3863282"/>
            <a:chExt cx="1103962" cy="873142"/>
          </a:xfrm>
        </p:grpSpPr>
        <p:sp>
          <p:nvSpPr>
            <p:cNvPr id="190" name="Google Shape;190;p60"/>
            <p:cNvSpPr/>
            <p:nvPr/>
          </p:nvSpPr>
          <p:spPr>
            <a:xfrm>
              <a:off x="4787671" y="3863282"/>
              <a:ext cx="1103962" cy="873142"/>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 name="Google Shape;191;p60"/>
            <p:cNvSpPr txBox="1"/>
            <p:nvPr/>
          </p:nvSpPr>
          <p:spPr>
            <a:xfrm>
              <a:off x="4923968" y="3982371"/>
              <a:ext cx="851515"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SPECIES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selection</a:t>
              </a:r>
              <a:endParaRPr sz="1600" b="1" i="0" u="none" strike="noStrike" cap="none">
                <a:solidFill>
                  <a:srgbClr val="FFFFFF"/>
                </a:solidFill>
                <a:latin typeface="Calibri"/>
                <a:ea typeface="Calibri"/>
                <a:cs typeface="Calibri"/>
                <a:sym typeface="Calibri"/>
              </a:endParaRPr>
            </a:p>
          </p:txBody>
        </p:sp>
      </p:grpSp>
      <p:pic>
        <p:nvPicPr>
          <p:cNvPr id="192" name="Google Shape;192;p60"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193" name="Google Shape;193;p60"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194" name="Google Shape;194;p60"/>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195" name="Google Shape;195;p60"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196" name="Google Shape;196;p60"/>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7" name="Google Shape;197;p60"/>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198" name="Google Shape;198;p60"/>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9" name="Google Shape;199;p60"/>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1"/>
        <p:cNvGrpSpPr/>
        <p:nvPr/>
      </p:nvGrpSpPr>
      <p:grpSpPr>
        <a:xfrm>
          <a:off x="0" y="0"/>
          <a:ext cx="0" cy="0"/>
          <a:chOff x="0" y="0"/>
          <a:chExt cx="0" cy="0"/>
        </a:xfrm>
      </p:grpSpPr>
      <p:pic>
        <p:nvPicPr>
          <p:cNvPr id="202" name="Google Shape;202;p62"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203" name="Google Shape;203;p62"/>
          <p:cNvGrpSpPr/>
          <p:nvPr/>
        </p:nvGrpSpPr>
        <p:grpSpPr>
          <a:xfrm>
            <a:off x="7932915" y="55980"/>
            <a:ext cx="1103962" cy="873142"/>
            <a:chOff x="6285205" y="3863282"/>
            <a:chExt cx="1103962" cy="873142"/>
          </a:xfrm>
        </p:grpSpPr>
        <p:sp>
          <p:nvSpPr>
            <p:cNvPr id="204" name="Google Shape;204;p62"/>
            <p:cNvSpPr/>
            <p:nvPr/>
          </p:nvSpPr>
          <p:spPr>
            <a:xfrm>
              <a:off x="6285205" y="3863282"/>
              <a:ext cx="1103962" cy="873142"/>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5" name="Google Shape;205;p62"/>
            <p:cNvSpPr txBox="1"/>
            <p:nvPr/>
          </p:nvSpPr>
          <p:spPr>
            <a:xfrm>
              <a:off x="6497594" y="3982371"/>
              <a:ext cx="69933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SITE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selection</a:t>
              </a:r>
              <a:endParaRPr sz="1600" b="1" i="0" u="none" strike="noStrike" cap="none">
                <a:solidFill>
                  <a:srgbClr val="FFFFFF"/>
                </a:solidFill>
                <a:latin typeface="Calibri"/>
                <a:ea typeface="Calibri"/>
                <a:cs typeface="Calibri"/>
                <a:sym typeface="Calibri"/>
              </a:endParaRPr>
            </a:p>
          </p:txBody>
        </p:sp>
      </p:grpSp>
      <p:pic>
        <p:nvPicPr>
          <p:cNvPr id="206" name="Google Shape;206;p62"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207" name="Google Shape;207;p62"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208" name="Google Shape;208;p62"/>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209" name="Google Shape;209;p62"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210" name="Google Shape;210;p62"/>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1" name="Google Shape;211;p62"/>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212" name="Google Shape;212;p62"/>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3" name="Google Shape;213;p62"/>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5"/>
        <p:cNvGrpSpPr/>
        <p:nvPr/>
      </p:nvGrpSpPr>
      <p:grpSpPr>
        <a:xfrm>
          <a:off x="0" y="0"/>
          <a:ext cx="0" cy="0"/>
          <a:chOff x="0" y="0"/>
          <a:chExt cx="0" cy="0"/>
        </a:xfrm>
      </p:grpSpPr>
      <p:pic>
        <p:nvPicPr>
          <p:cNvPr id="216" name="Google Shape;216;p64"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217" name="Google Shape;217;p64"/>
          <p:cNvGrpSpPr/>
          <p:nvPr/>
        </p:nvGrpSpPr>
        <p:grpSpPr>
          <a:xfrm>
            <a:off x="7959841" y="51272"/>
            <a:ext cx="1103962" cy="873142"/>
            <a:chOff x="3038859" y="4998979"/>
            <a:chExt cx="1103962" cy="873142"/>
          </a:xfrm>
        </p:grpSpPr>
        <p:sp>
          <p:nvSpPr>
            <p:cNvPr id="218" name="Google Shape;218;p64"/>
            <p:cNvSpPr/>
            <p:nvPr/>
          </p:nvSpPr>
          <p:spPr>
            <a:xfrm>
              <a:off x="3038859" y="4998979"/>
              <a:ext cx="1103962" cy="873142"/>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p64"/>
            <p:cNvSpPr txBox="1"/>
            <p:nvPr/>
          </p:nvSpPr>
          <p:spPr>
            <a:xfrm>
              <a:off x="3078977" y="5149817"/>
              <a:ext cx="1043876"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PLOTTING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Your site</a:t>
              </a:r>
              <a:endParaRPr sz="1600" b="1" i="0" u="none" strike="noStrike" cap="none">
                <a:solidFill>
                  <a:srgbClr val="FFFFFF"/>
                </a:solidFill>
                <a:latin typeface="Calibri"/>
                <a:ea typeface="Calibri"/>
                <a:cs typeface="Calibri"/>
                <a:sym typeface="Calibri"/>
              </a:endParaRPr>
            </a:p>
          </p:txBody>
        </p:sp>
      </p:grpSp>
      <p:pic>
        <p:nvPicPr>
          <p:cNvPr id="220" name="Google Shape;220;p64"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221" name="Google Shape;221;p64"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222" name="Google Shape;222;p64"/>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223" name="Google Shape;223;p64"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224" name="Google Shape;224;p64"/>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5" name="Google Shape;225;p64"/>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226" name="Google Shape;226;p64"/>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7" name="Google Shape;227;p64"/>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
        <p:cNvGrpSpPr/>
        <p:nvPr/>
      </p:nvGrpSpPr>
      <p:grpSpPr>
        <a:xfrm>
          <a:off x="0" y="0"/>
          <a:ext cx="0" cy="0"/>
          <a:chOff x="0" y="0"/>
          <a:chExt cx="0" cy="0"/>
        </a:xfrm>
      </p:grpSpPr>
      <p:pic>
        <p:nvPicPr>
          <p:cNvPr id="230" name="Google Shape;230;p66"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231" name="Google Shape;231;p66"/>
          <p:cNvGrpSpPr/>
          <p:nvPr/>
        </p:nvGrpSpPr>
        <p:grpSpPr>
          <a:xfrm>
            <a:off x="7980619" y="51272"/>
            <a:ext cx="1103962" cy="873141"/>
            <a:chOff x="1375335" y="3781280"/>
            <a:chExt cx="1103962" cy="873141"/>
          </a:xfrm>
        </p:grpSpPr>
        <p:sp>
          <p:nvSpPr>
            <p:cNvPr id="232" name="Google Shape;232;p66"/>
            <p:cNvSpPr/>
            <p:nvPr/>
          </p:nvSpPr>
          <p:spPr>
            <a:xfrm>
              <a:off x="1375335" y="3781280"/>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3" name="Google Shape;233;p66"/>
            <p:cNvSpPr txBox="1"/>
            <p:nvPr/>
          </p:nvSpPr>
          <p:spPr>
            <a:xfrm>
              <a:off x="1550424" y="3929244"/>
              <a:ext cx="773926"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Additional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INFO</a:t>
              </a:r>
              <a:endParaRPr sz="1400" b="0" i="0" u="none" strike="noStrike" cap="none">
                <a:solidFill>
                  <a:srgbClr val="000000"/>
                </a:solidFill>
                <a:latin typeface="Arial"/>
                <a:ea typeface="Arial"/>
                <a:cs typeface="Arial"/>
                <a:sym typeface="Arial"/>
              </a:endParaRPr>
            </a:p>
          </p:txBody>
        </p:sp>
      </p:grpSp>
      <p:pic>
        <p:nvPicPr>
          <p:cNvPr id="234" name="Google Shape;234;p66"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235" name="Google Shape;235;p66"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236" name="Google Shape;236;p66"/>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D.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EB4E3"/>
                </a:solidFill>
                <a:latin typeface="Calibri"/>
                <a:ea typeface="Calibri"/>
                <a:cs typeface="Calibri"/>
                <a:sym typeface="Calibri"/>
              </a:rPr>
              <a:t>E. Entering data on GLOBE Website.</a:t>
            </a:r>
            <a:br>
              <a:rPr lang="en-US" sz="1200" b="1" i="0" u="none" strike="noStrike" cap="none">
                <a:solidFill>
                  <a:srgbClr val="8EB4E3"/>
                </a:solidFill>
                <a:latin typeface="Calibri"/>
                <a:ea typeface="Calibri"/>
                <a:cs typeface="Calibri"/>
                <a:sym typeface="Calibri"/>
              </a:rPr>
            </a:br>
            <a:endParaRPr sz="1200" b="1" i="0" u="none" strike="noStrike" cap="none">
              <a:solidFill>
                <a:srgbClr val="8EB4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resources</a:t>
            </a:r>
            <a:endParaRPr sz="1200" b="1" i="0" u="none" strike="noStrike" cap="none">
              <a:solidFill>
                <a:srgbClr val="000072"/>
              </a:solidFill>
              <a:latin typeface="Calibri"/>
              <a:ea typeface="Calibri"/>
              <a:cs typeface="Calibri"/>
              <a:sym typeface="Calibri"/>
            </a:endParaRPr>
          </a:p>
        </p:txBody>
      </p:sp>
      <p:pic>
        <p:nvPicPr>
          <p:cNvPr id="237" name="Google Shape;237;p66"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238" name="Google Shape;238;p66"/>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9" name="Google Shape;239;p66"/>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240" name="Google Shape;240;p66"/>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1" name="Google Shape;241;p66"/>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8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3"/>
        <p:cNvGrpSpPr/>
        <p:nvPr/>
      </p:nvGrpSpPr>
      <p:grpSpPr>
        <a:xfrm>
          <a:off x="0" y="0"/>
          <a:ext cx="0" cy="0"/>
          <a:chOff x="0" y="0"/>
          <a:chExt cx="0" cy="0"/>
        </a:xfrm>
      </p:grpSpPr>
      <p:grpSp>
        <p:nvGrpSpPr>
          <p:cNvPr id="244" name="Google Shape;244;p68"/>
          <p:cNvGrpSpPr/>
          <p:nvPr/>
        </p:nvGrpSpPr>
        <p:grpSpPr>
          <a:xfrm>
            <a:off x="1445312" y="854228"/>
            <a:ext cx="1122067" cy="887461"/>
            <a:chOff x="1445312" y="854228"/>
            <a:chExt cx="1122067" cy="887461"/>
          </a:xfrm>
        </p:grpSpPr>
        <p:sp>
          <p:nvSpPr>
            <p:cNvPr id="245" name="Google Shape;245;p68"/>
            <p:cNvSpPr/>
            <p:nvPr/>
          </p:nvSpPr>
          <p:spPr>
            <a:xfrm>
              <a:off x="1445312" y="854228"/>
              <a:ext cx="1122067" cy="88746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6" name="Google Shape;246;p68"/>
            <p:cNvSpPr txBox="1"/>
            <p:nvPr/>
          </p:nvSpPr>
          <p:spPr>
            <a:xfrm>
              <a:off x="1587524" y="940377"/>
              <a:ext cx="853964"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Calibri"/>
                  <a:ea typeface="Calibri"/>
                  <a:cs typeface="Calibri"/>
                  <a:sym typeface="Calibri"/>
                </a:rPr>
                <a:t>How to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Calibri"/>
                  <a:ea typeface="Calibri"/>
                  <a:cs typeface="Calibri"/>
                  <a:sym typeface="Calibri"/>
                </a:rPr>
                <a:t>collect your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DATA</a:t>
              </a:r>
              <a:endParaRPr sz="1600" b="1" i="0" u="none" strike="noStrike" cap="none">
                <a:solidFill>
                  <a:srgbClr val="FFFFFF"/>
                </a:solidFill>
                <a:latin typeface="Calibri"/>
                <a:ea typeface="Calibri"/>
                <a:cs typeface="Calibri"/>
                <a:sym typeface="Calibri"/>
              </a:endParaRPr>
            </a:p>
          </p:txBody>
        </p:sp>
      </p:grpSp>
      <p:grpSp>
        <p:nvGrpSpPr>
          <p:cNvPr id="247" name="Google Shape;247;p68"/>
          <p:cNvGrpSpPr/>
          <p:nvPr/>
        </p:nvGrpSpPr>
        <p:grpSpPr>
          <a:xfrm>
            <a:off x="2932656" y="872333"/>
            <a:ext cx="1103962" cy="873141"/>
            <a:chOff x="2932656" y="872333"/>
            <a:chExt cx="1103962" cy="873141"/>
          </a:xfrm>
        </p:grpSpPr>
        <p:sp>
          <p:nvSpPr>
            <p:cNvPr id="248" name="Google Shape;248;p68"/>
            <p:cNvSpPr/>
            <p:nvPr/>
          </p:nvSpPr>
          <p:spPr>
            <a:xfrm>
              <a:off x="2932656" y="872333"/>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 name="Google Shape;249;p68"/>
            <p:cNvSpPr txBox="1"/>
            <p:nvPr/>
          </p:nvSpPr>
          <p:spPr>
            <a:xfrm>
              <a:off x="3002417" y="965650"/>
              <a:ext cx="963412"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TIME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requirements</a:t>
              </a:r>
              <a:endParaRPr sz="1400" b="0" i="0" u="none" strike="noStrike" cap="none">
                <a:solidFill>
                  <a:srgbClr val="000000"/>
                </a:solidFill>
                <a:latin typeface="Arial"/>
                <a:ea typeface="Arial"/>
                <a:cs typeface="Arial"/>
                <a:sym typeface="Arial"/>
              </a:endParaRPr>
            </a:p>
          </p:txBody>
        </p:sp>
      </p:grpSp>
      <p:grpSp>
        <p:nvGrpSpPr>
          <p:cNvPr id="250" name="Google Shape;250;p68"/>
          <p:cNvGrpSpPr/>
          <p:nvPr/>
        </p:nvGrpSpPr>
        <p:grpSpPr>
          <a:xfrm>
            <a:off x="4418556" y="967979"/>
            <a:ext cx="1103962" cy="873141"/>
            <a:chOff x="4418556" y="967979"/>
            <a:chExt cx="1103962" cy="873141"/>
          </a:xfrm>
        </p:grpSpPr>
        <p:sp>
          <p:nvSpPr>
            <p:cNvPr id="251" name="Google Shape;251;p68"/>
            <p:cNvSpPr/>
            <p:nvPr/>
          </p:nvSpPr>
          <p:spPr>
            <a:xfrm>
              <a:off x="4418556" y="967979"/>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2" name="Google Shape;252;p68"/>
            <p:cNvSpPr txBox="1"/>
            <p:nvPr/>
          </p:nvSpPr>
          <p:spPr>
            <a:xfrm>
              <a:off x="4468871" y="1025602"/>
              <a:ext cx="102347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WHAT IS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Water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Transparency?</a:t>
              </a:r>
              <a:endParaRPr sz="1400" b="0" i="0" u="none" strike="noStrike" cap="none">
                <a:solidFill>
                  <a:srgbClr val="000000"/>
                </a:solidFill>
                <a:latin typeface="Arial"/>
                <a:ea typeface="Arial"/>
                <a:cs typeface="Arial"/>
                <a:sym typeface="Arial"/>
              </a:endParaRPr>
            </a:p>
          </p:txBody>
        </p:sp>
      </p:grpSp>
      <p:grpSp>
        <p:nvGrpSpPr>
          <p:cNvPr id="253" name="Google Shape;253;p68"/>
          <p:cNvGrpSpPr/>
          <p:nvPr/>
        </p:nvGrpSpPr>
        <p:grpSpPr>
          <a:xfrm>
            <a:off x="1410627" y="2455123"/>
            <a:ext cx="1103962" cy="893063"/>
            <a:chOff x="1410627" y="2455123"/>
            <a:chExt cx="1103962" cy="893063"/>
          </a:xfrm>
        </p:grpSpPr>
        <p:sp>
          <p:nvSpPr>
            <p:cNvPr id="254" name="Google Shape;254;p68"/>
            <p:cNvSpPr/>
            <p:nvPr/>
          </p:nvSpPr>
          <p:spPr>
            <a:xfrm>
              <a:off x="1410627" y="2475045"/>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5" name="Google Shape;255;p68"/>
            <p:cNvSpPr txBox="1"/>
            <p:nvPr/>
          </p:nvSpPr>
          <p:spPr>
            <a:xfrm>
              <a:off x="1440510" y="2455123"/>
              <a:ext cx="1043174" cy="8463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HOW</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your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measurements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can help</a:t>
              </a:r>
              <a:endParaRPr sz="1400" b="0" i="0" u="none" strike="noStrike" cap="none">
                <a:solidFill>
                  <a:srgbClr val="000000"/>
                </a:solidFill>
                <a:latin typeface="Arial"/>
                <a:ea typeface="Arial"/>
                <a:cs typeface="Arial"/>
                <a:sym typeface="Arial"/>
              </a:endParaRPr>
            </a:p>
          </p:txBody>
        </p:sp>
      </p:grpSp>
      <p:grpSp>
        <p:nvGrpSpPr>
          <p:cNvPr id="256" name="Google Shape;256;p68"/>
          <p:cNvGrpSpPr/>
          <p:nvPr/>
        </p:nvGrpSpPr>
        <p:grpSpPr>
          <a:xfrm>
            <a:off x="2981189" y="2467920"/>
            <a:ext cx="1103962" cy="880267"/>
            <a:chOff x="2981189" y="2467920"/>
            <a:chExt cx="1103962" cy="880267"/>
          </a:xfrm>
        </p:grpSpPr>
        <p:sp>
          <p:nvSpPr>
            <p:cNvPr id="257" name="Google Shape;257;p68"/>
            <p:cNvSpPr/>
            <p:nvPr/>
          </p:nvSpPr>
          <p:spPr>
            <a:xfrm>
              <a:off x="2981189" y="2475046"/>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8" name="Google Shape;258;p68"/>
            <p:cNvSpPr txBox="1"/>
            <p:nvPr/>
          </p:nvSpPr>
          <p:spPr>
            <a:xfrm>
              <a:off x="3144060" y="2467920"/>
              <a:ext cx="756036" cy="8463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Enter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data 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GLOBE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website</a:t>
              </a:r>
              <a:endParaRPr sz="1400" b="0" i="0" u="none" strike="noStrike" cap="none">
                <a:solidFill>
                  <a:srgbClr val="000000"/>
                </a:solidFill>
                <a:latin typeface="Arial"/>
                <a:ea typeface="Arial"/>
                <a:cs typeface="Arial"/>
                <a:sym typeface="Arial"/>
              </a:endParaRPr>
            </a:p>
          </p:txBody>
        </p:sp>
      </p:grpSp>
      <p:grpSp>
        <p:nvGrpSpPr>
          <p:cNvPr id="259" name="Google Shape;259;p68"/>
          <p:cNvGrpSpPr/>
          <p:nvPr/>
        </p:nvGrpSpPr>
        <p:grpSpPr>
          <a:xfrm>
            <a:off x="4463231" y="2475168"/>
            <a:ext cx="1103962" cy="873141"/>
            <a:chOff x="4463231" y="2475168"/>
            <a:chExt cx="1103962" cy="873141"/>
          </a:xfrm>
        </p:grpSpPr>
        <p:sp>
          <p:nvSpPr>
            <p:cNvPr id="260" name="Google Shape;260;p68"/>
            <p:cNvSpPr/>
            <p:nvPr/>
          </p:nvSpPr>
          <p:spPr>
            <a:xfrm>
              <a:off x="4463231" y="2475168"/>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1" name="Google Shape;261;p68"/>
            <p:cNvSpPr txBox="1"/>
            <p:nvPr/>
          </p:nvSpPr>
          <p:spPr>
            <a:xfrm>
              <a:off x="4594786" y="2553957"/>
              <a:ext cx="860989"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Understand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the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DATA</a:t>
              </a:r>
              <a:endParaRPr sz="1400" b="0" i="0" u="none" strike="noStrike" cap="none">
                <a:solidFill>
                  <a:srgbClr val="000000"/>
                </a:solidFill>
                <a:latin typeface="Arial"/>
                <a:ea typeface="Arial"/>
                <a:cs typeface="Arial"/>
                <a:sym typeface="Arial"/>
              </a:endParaRPr>
            </a:p>
          </p:txBody>
        </p:sp>
      </p:grpSp>
      <p:grpSp>
        <p:nvGrpSpPr>
          <p:cNvPr id="262" name="Google Shape;262;p68"/>
          <p:cNvGrpSpPr/>
          <p:nvPr/>
        </p:nvGrpSpPr>
        <p:grpSpPr>
          <a:xfrm>
            <a:off x="6010290" y="2485874"/>
            <a:ext cx="1103962" cy="873141"/>
            <a:chOff x="6010290" y="2485874"/>
            <a:chExt cx="1103962" cy="873141"/>
          </a:xfrm>
        </p:grpSpPr>
        <p:sp>
          <p:nvSpPr>
            <p:cNvPr id="263" name="Google Shape;263;p68"/>
            <p:cNvSpPr/>
            <p:nvPr/>
          </p:nvSpPr>
          <p:spPr>
            <a:xfrm>
              <a:off x="6010290" y="2485874"/>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4" name="Google Shape;264;p68"/>
            <p:cNvSpPr txBox="1"/>
            <p:nvPr/>
          </p:nvSpPr>
          <p:spPr>
            <a:xfrm>
              <a:off x="6166643" y="2510016"/>
              <a:ext cx="811396"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TEST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your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knowledge</a:t>
              </a:r>
              <a:endParaRPr sz="1400" b="0" i="0" u="none" strike="noStrike" cap="none">
                <a:solidFill>
                  <a:srgbClr val="000000"/>
                </a:solidFill>
                <a:latin typeface="Arial"/>
                <a:ea typeface="Arial"/>
                <a:cs typeface="Arial"/>
                <a:sym typeface="Arial"/>
              </a:endParaRPr>
            </a:p>
          </p:txBody>
        </p:sp>
      </p:grpSp>
      <p:grpSp>
        <p:nvGrpSpPr>
          <p:cNvPr id="265" name="Google Shape;265;p68"/>
          <p:cNvGrpSpPr/>
          <p:nvPr/>
        </p:nvGrpSpPr>
        <p:grpSpPr>
          <a:xfrm>
            <a:off x="5902565" y="945552"/>
            <a:ext cx="1103962" cy="879786"/>
            <a:chOff x="5902565" y="945552"/>
            <a:chExt cx="1103962" cy="879786"/>
          </a:xfrm>
        </p:grpSpPr>
        <p:sp>
          <p:nvSpPr>
            <p:cNvPr id="266" name="Google Shape;266;p68"/>
            <p:cNvSpPr/>
            <p:nvPr/>
          </p:nvSpPr>
          <p:spPr>
            <a:xfrm>
              <a:off x="5902565" y="952197"/>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7" name="Google Shape;267;p68"/>
            <p:cNvSpPr txBox="1"/>
            <p:nvPr/>
          </p:nvSpPr>
          <p:spPr>
            <a:xfrm>
              <a:off x="5985565" y="945552"/>
              <a:ext cx="958109" cy="8463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WHY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collect water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transparency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 data?</a:t>
              </a:r>
              <a:endParaRPr sz="1400" b="0" i="0" u="none" strike="noStrike" cap="none">
                <a:solidFill>
                  <a:srgbClr val="000000"/>
                </a:solidFill>
                <a:latin typeface="Arial"/>
                <a:ea typeface="Arial"/>
                <a:cs typeface="Arial"/>
                <a:sym typeface="Arial"/>
              </a:endParaRPr>
            </a:p>
          </p:txBody>
        </p:sp>
      </p:grpSp>
      <p:grpSp>
        <p:nvGrpSpPr>
          <p:cNvPr id="268" name="Google Shape;268;p68"/>
          <p:cNvGrpSpPr/>
          <p:nvPr/>
        </p:nvGrpSpPr>
        <p:grpSpPr>
          <a:xfrm>
            <a:off x="1375335" y="3781280"/>
            <a:ext cx="1103962" cy="873141"/>
            <a:chOff x="1375335" y="3781280"/>
            <a:chExt cx="1103962" cy="873141"/>
          </a:xfrm>
        </p:grpSpPr>
        <p:sp>
          <p:nvSpPr>
            <p:cNvPr id="269" name="Google Shape;269;p68"/>
            <p:cNvSpPr/>
            <p:nvPr/>
          </p:nvSpPr>
          <p:spPr>
            <a:xfrm>
              <a:off x="1375335" y="3781280"/>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0" name="Google Shape;270;p68"/>
            <p:cNvSpPr txBox="1"/>
            <p:nvPr/>
          </p:nvSpPr>
          <p:spPr>
            <a:xfrm>
              <a:off x="1550424" y="3929244"/>
              <a:ext cx="773926"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Additional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INFO</a:t>
              </a:r>
              <a:endParaRPr sz="1400" b="0" i="0" u="none" strike="noStrike" cap="none">
                <a:solidFill>
                  <a:srgbClr val="000000"/>
                </a:solidFill>
                <a:latin typeface="Arial"/>
                <a:ea typeface="Arial"/>
                <a:cs typeface="Arial"/>
                <a:sym typeface="Arial"/>
              </a:endParaRPr>
            </a:p>
          </p:txBody>
        </p:sp>
      </p:grpSp>
      <p:grpSp>
        <p:nvGrpSpPr>
          <p:cNvPr id="271" name="Google Shape;271;p68"/>
          <p:cNvGrpSpPr/>
          <p:nvPr/>
        </p:nvGrpSpPr>
        <p:grpSpPr>
          <a:xfrm>
            <a:off x="3144060" y="3786557"/>
            <a:ext cx="1103962" cy="873142"/>
            <a:chOff x="3144060" y="3786557"/>
            <a:chExt cx="1103962" cy="873142"/>
          </a:xfrm>
        </p:grpSpPr>
        <p:sp>
          <p:nvSpPr>
            <p:cNvPr id="272" name="Google Shape;272;p68"/>
            <p:cNvSpPr/>
            <p:nvPr/>
          </p:nvSpPr>
          <p:spPr>
            <a:xfrm>
              <a:off x="3144060" y="3786557"/>
              <a:ext cx="1103962" cy="873142"/>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3" name="Google Shape;273;p68"/>
            <p:cNvSpPr txBox="1"/>
            <p:nvPr/>
          </p:nvSpPr>
          <p:spPr>
            <a:xfrm>
              <a:off x="3253648" y="3905646"/>
              <a:ext cx="904934" cy="7540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GLOBAL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perspectives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rgbClr val="FFFFFF"/>
                </a:solidFill>
                <a:latin typeface="Calibri"/>
                <a:ea typeface="Calibri"/>
                <a:cs typeface="Calibri"/>
                <a:sym typeface="Calibri"/>
              </a:endParaRPr>
            </a:p>
          </p:txBody>
        </p:sp>
      </p:grpSp>
      <p:grpSp>
        <p:nvGrpSpPr>
          <p:cNvPr id="274" name="Google Shape;274;p68"/>
          <p:cNvGrpSpPr/>
          <p:nvPr/>
        </p:nvGrpSpPr>
        <p:grpSpPr>
          <a:xfrm>
            <a:off x="4787671" y="3863282"/>
            <a:ext cx="1103962" cy="873142"/>
            <a:chOff x="4787671" y="3863282"/>
            <a:chExt cx="1103962" cy="873142"/>
          </a:xfrm>
        </p:grpSpPr>
        <p:sp>
          <p:nvSpPr>
            <p:cNvPr id="275" name="Google Shape;275;p68"/>
            <p:cNvSpPr/>
            <p:nvPr/>
          </p:nvSpPr>
          <p:spPr>
            <a:xfrm>
              <a:off x="4787671" y="3863282"/>
              <a:ext cx="1103962" cy="873142"/>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6" name="Google Shape;276;p68"/>
            <p:cNvSpPr txBox="1"/>
            <p:nvPr/>
          </p:nvSpPr>
          <p:spPr>
            <a:xfrm>
              <a:off x="4923968" y="3982371"/>
              <a:ext cx="851515"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SPECIES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selection</a:t>
              </a:r>
              <a:endParaRPr sz="1600" b="1" i="0" u="none" strike="noStrike" cap="none">
                <a:solidFill>
                  <a:srgbClr val="FFFFFF"/>
                </a:solidFill>
                <a:latin typeface="Calibri"/>
                <a:ea typeface="Calibri"/>
                <a:cs typeface="Calibri"/>
                <a:sym typeface="Calibri"/>
              </a:endParaRPr>
            </a:p>
          </p:txBody>
        </p:sp>
      </p:grpSp>
      <p:grpSp>
        <p:nvGrpSpPr>
          <p:cNvPr id="277" name="Google Shape;277;p68"/>
          <p:cNvGrpSpPr/>
          <p:nvPr/>
        </p:nvGrpSpPr>
        <p:grpSpPr>
          <a:xfrm>
            <a:off x="6285205" y="3863282"/>
            <a:ext cx="1103962" cy="873142"/>
            <a:chOff x="6285205" y="3863282"/>
            <a:chExt cx="1103962" cy="873142"/>
          </a:xfrm>
        </p:grpSpPr>
        <p:sp>
          <p:nvSpPr>
            <p:cNvPr id="278" name="Google Shape;278;p68"/>
            <p:cNvSpPr/>
            <p:nvPr/>
          </p:nvSpPr>
          <p:spPr>
            <a:xfrm>
              <a:off x="6285205" y="3863282"/>
              <a:ext cx="1103962" cy="873142"/>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9" name="Google Shape;279;p68"/>
            <p:cNvSpPr txBox="1"/>
            <p:nvPr/>
          </p:nvSpPr>
          <p:spPr>
            <a:xfrm>
              <a:off x="6497594" y="3982371"/>
              <a:ext cx="699330"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SITE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selection</a:t>
              </a:r>
              <a:endParaRPr sz="1600" b="1" i="0" u="none" strike="noStrike" cap="none">
                <a:solidFill>
                  <a:srgbClr val="FFFFFF"/>
                </a:solidFill>
                <a:latin typeface="Calibri"/>
                <a:ea typeface="Calibri"/>
                <a:cs typeface="Calibri"/>
                <a:sym typeface="Calibri"/>
              </a:endParaRPr>
            </a:p>
          </p:txBody>
        </p:sp>
      </p:grpSp>
      <p:grpSp>
        <p:nvGrpSpPr>
          <p:cNvPr id="280" name="Google Shape;280;p68"/>
          <p:cNvGrpSpPr/>
          <p:nvPr/>
        </p:nvGrpSpPr>
        <p:grpSpPr>
          <a:xfrm>
            <a:off x="1375335" y="4888824"/>
            <a:ext cx="1103962" cy="873142"/>
            <a:chOff x="1375335" y="4888824"/>
            <a:chExt cx="1103962" cy="873142"/>
          </a:xfrm>
        </p:grpSpPr>
        <p:sp>
          <p:nvSpPr>
            <p:cNvPr id="281" name="Google Shape;281;p68"/>
            <p:cNvSpPr/>
            <p:nvPr/>
          </p:nvSpPr>
          <p:spPr>
            <a:xfrm>
              <a:off x="1375335" y="4888824"/>
              <a:ext cx="1103962" cy="873142"/>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2" name="Google Shape;282;p68"/>
            <p:cNvSpPr txBox="1"/>
            <p:nvPr/>
          </p:nvSpPr>
          <p:spPr>
            <a:xfrm>
              <a:off x="1568782" y="5007913"/>
              <a:ext cx="737214"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SITE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definition</a:t>
              </a:r>
              <a:endParaRPr sz="1600" b="1" i="0" u="none" strike="noStrike" cap="none">
                <a:solidFill>
                  <a:srgbClr val="FFFFFF"/>
                </a:solidFill>
                <a:latin typeface="Calibri"/>
                <a:ea typeface="Calibri"/>
                <a:cs typeface="Calibri"/>
                <a:sym typeface="Calibri"/>
              </a:endParaRPr>
            </a:p>
          </p:txBody>
        </p:sp>
      </p:grpSp>
      <p:grpSp>
        <p:nvGrpSpPr>
          <p:cNvPr id="283" name="Google Shape;283;p68"/>
          <p:cNvGrpSpPr/>
          <p:nvPr/>
        </p:nvGrpSpPr>
        <p:grpSpPr>
          <a:xfrm>
            <a:off x="4838174" y="5007913"/>
            <a:ext cx="1172116" cy="873142"/>
            <a:chOff x="4838174" y="5007913"/>
            <a:chExt cx="1172116" cy="873142"/>
          </a:xfrm>
        </p:grpSpPr>
        <p:sp>
          <p:nvSpPr>
            <p:cNvPr id="284" name="Google Shape;284;p68"/>
            <p:cNvSpPr/>
            <p:nvPr/>
          </p:nvSpPr>
          <p:spPr>
            <a:xfrm>
              <a:off x="4862177" y="5007913"/>
              <a:ext cx="1103962" cy="873142"/>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5" name="Google Shape;285;p68"/>
            <p:cNvSpPr txBox="1"/>
            <p:nvPr/>
          </p:nvSpPr>
          <p:spPr>
            <a:xfrm>
              <a:off x="4838174" y="5232832"/>
              <a:ext cx="1172116"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MATERIALS</a:t>
              </a:r>
              <a:endParaRPr sz="1400" b="0" i="0" u="none" strike="noStrike" cap="none">
                <a:solidFill>
                  <a:srgbClr val="000000"/>
                </a:solidFill>
                <a:latin typeface="Arial"/>
                <a:ea typeface="Arial"/>
                <a:cs typeface="Arial"/>
                <a:sym typeface="Arial"/>
              </a:endParaRPr>
            </a:p>
          </p:txBody>
        </p:sp>
      </p:grpSp>
      <p:grpSp>
        <p:nvGrpSpPr>
          <p:cNvPr id="286" name="Google Shape;286;p68"/>
          <p:cNvGrpSpPr/>
          <p:nvPr/>
        </p:nvGrpSpPr>
        <p:grpSpPr>
          <a:xfrm>
            <a:off x="3038859" y="4998979"/>
            <a:ext cx="1103962" cy="873142"/>
            <a:chOff x="3038859" y="4998979"/>
            <a:chExt cx="1103962" cy="873142"/>
          </a:xfrm>
        </p:grpSpPr>
        <p:sp>
          <p:nvSpPr>
            <p:cNvPr id="287" name="Google Shape;287;p68"/>
            <p:cNvSpPr/>
            <p:nvPr/>
          </p:nvSpPr>
          <p:spPr>
            <a:xfrm>
              <a:off x="3038859" y="4998979"/>
              <a:ext cx="1103962" cy="873142"/>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8" name="Google Shape;288;p68"/>
            <p:cNvSpPr txBox="1"/>
            <p:nvPr/>
          </p:nvSpPr>
          <p:spPr>
            <a:xfrm>
              <a:off x="3078977" y="5149817"/>
              <a:ext cx="1043876"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PLOTTING</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Your site</a:t>
              </a:r>
              <a:endParaRPr sz="1600" b="1" i="0" u="none" strike="noStrike" cap="none">
                <a:solidFill>
                  <a:srgbClr val="FFFFFF"/>
                </a:solidFill>
                <a:latin typeface="Calibri"/>
                <a:ea typeface="Calibri"/>
                <a:cs typeface="Calibri"/>
                <a:sym typeface="Calibri"/>
              </a:endParaRPr>
            </a:p>
          </p:txBody>
        </p:sp>
      </p:grpSp>
      <p:pic>
        <p:nvPicPr>
          <p:cNvPr id="289" name="Google Shape;289;p68" descr="1_LinkICON_8_14_15.png">
            <a:hlinkClick r:id="rId3"/>
          </p:cNvPr>
          <p:cNvPicPr preferRelativeResize="0"/>
          <p:nvPr/>
        </p:nvPicPr>
        <p:blipFill rotWithShape="1">
          <a:blip r:embed="rId4">
            <a:alphaModFix/>
          </a:blip>
          <a:srcRect/>
          <a:stretch/>
        </p:blipFill>
        <p:spPr>
          <a:xfrm>
            <a:off x="7462157" y="1031436"/>
            <a:ext cx="430755" cy="430755"/>
          </a:xfrm>
          <a:prstGeom prst="rect">
            <a:avLst/>
          </a:prstGeom>
          <a:noFill/>
          <a:ln>
            <a:noFill/>
          </a:ln>
          <a:effectLst>
            <a:outerShdw blurRad="292100" dist="139700" dir="2700000" algn="tl" rotWithShape="0">
              <a:srgbClr val="333333">
                <a:alpha val="64313"/>
              </a:srgbClr>
            </a:outerShdw>
          </a:effectLst>
        </p:spPr>
      </p:pic>
      <p:pic>
        <p:nvPicPr>
          <p:cNvPr id="290" name="Google Shape;290;p68" descr="1_AttentionICON_8_14_15.png"/>
          <p:cNvPicPr preferRelativeResize="0"/>
          <p:nvPr/>
        </p:nvPicPr>
        <p:blipFill rotWithShape="1">
          <a:blip r:embed="rId5">
            <a:alphaModFix/>
          </a:blip>
          <a:srcRect/>
          <a:stretch/>
        </p:blipFill>
        <p:spPr>
          <a:xfrm>
            <a:off x="8284653" y="1052814"/>
            <a:ext cx="399410" cy="409377"/>
          </a:xfrm>
          <a:prstGeom prst="rect">
            <a:avLst/>
          </a:prstGeom>
          <a:noFill/>
          <a:ln>
            <a:noFill/>
          </a:ln>
          <a:effectLst>
            <a:outerShdw blurRad="292100" dist="139700" dir="2700000" algn="tl" rotWithShape="0">
              <a:srgbClr val="333333">
                <a:alpha val="64313"/>
              </a:srgbClr>
            </a:outerShdw>
          </a:effectLst>
        </p:spPr>
      </p:pic>
    </p:spTree>
  </p:cSld>
  <p:clrMap bg1="lt1" tx1="dk1" bg2="dk2" tx2="lt2" accent1="accent1" accent2="accent2" accent3="accent3" accent4="accent4" accent5="accent5" accent6="accent6" hlink="hlink" folHlink="folHlink"/>
  <p:sldLayoutIdLst>
    <p:sldLayoutId id="214748368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
        <p:cNvGrpSpPr/>
        <p:nvPr/>
      </p:nvGrpSpPr>
      <p:grpSpPr>
        <a:xfrm>
          <a:off x="0" y="0"/>
          <a:ext cx="0" cy="0"/>
          <a:chOff x="0" y="0"/>
          <a:chExt cx="0" cy="0"/>
        </a:xfrm>
      </p:grpSpPr>
      <p:pic>
        <p:nvPicPr>
          <p:cNvPr id="24" name="Google Shape;24;p36"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pic>
        <p:nvPicPr>
          <p:cNvPr id="25" name="Google Shape;25;p36"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sp>
        <p:nvSpPr>
          <p:cNvPr id="26" name="Google Shape;26;p36"/>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pic>
        <p:nvPicPr>
          <p:cNvPr id="27" name="Google Shape;27;p36" descr="IconHydrosphereSM.png"/>
          <p:cNvPicPr preferRelativeResize="0"/>
          <p:nvPr/>
        </p:nvPicPr>
        <p:blipFill rotWithShape="1">
          <a:blip r:embed="rId5">
            <a:alphaModFix/>
          </a:blip>
          <a:srcRect/>
          <a:stretch/>
        </p:blipFill>
        <p:spPr>
          <a:xfrm>
            <a:off x="2969792" y="231394"/>
            <a:ext cx="545060" cy="554609"/>
          </a:xfrm>
          <a:prstGeom prst="rect">
            <a:avLst/>
          </a:prstGeom>
          <a:noFill/>
          <a:ln>
            <a:noFill/>
          </a:ln>
          <a:effectLst>
            <a:outerShdw blurRad="292100" dist="139700" dir="2700000" algn="tl" rotWithShape="0">
              <a:srgbClr val="333333">
                <a:alpha val="64313"/>
              </a:srgbClr>
            </a:outerShdw>
          </a:effectLst>
        </p:spPr>
      </p:pic>
      <p:pic>
        <p:nvPicPr>
          <p:cNvPr id="28" name="Google Shape;28;p36" descr="Globe_logo.svg.png"/>
          <p:cNvPicPr preferRelativeResize="0"/>
          <p:nvPr/>
        </p:nvPicPr>
        <p:blipFill rotWithShape="1">
          <a:blip r:embed="rId6">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29" name="Google Shape;29;p36"/>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A. What is water transparency?</a:t>
            </a:r>
            <a:br>
              <a:rPr lang="en-US" sz="1200" b="1" i="0" u="none" strike="noStrike" cap="none">
                <a:solidFill>
                  <a:srgbClr val="000072"/>
                </a:solidFill>
                <a:latin typeface="Calibri"/>
                <a:ea typeface="Calibri"/>
                <a:cs typeface="Calibri"/>
                <a:sym typeface="Calibri"/>
              </a:rPr>
            </a:br>
            <a:endParaRPr sz="1200" b="1" i="0" u="none" strike="noStrike" cap="none">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grpSp>
        <p:nvGrpSpPr>
          <p:cNvPr id="30" name="Google Shape;30;p36"/>
          <p:cNvGrpSpPr/>
          <p:nvPr/>
        </p:nvGrpSpPr>
        <p:grpSpPr>
          <a:xfrm>
            <a:off x="7893399" y="51272"/>
            <a:ext cx="1103962" cy="873141"/>
            <a:chOff x="4418556" y="967979"/>
            <a:chExt cx="1103962" cy="873141"/>
          </a:xfrm>
        </p:grpSpPr>
        <p:sp>
          <p:nvSpPr>
            <p:cNvPr id="31" name="Google Shape;31;p36"/>
            <p:cNvSpPr/>
            <p:nvPr/>
          </p:nvSpPr>
          <p:spPr>
            <a:xfrm>
              <a:off x="4418556" y="967979"/>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 name="Google Shape;32;p36"/>
            <p:cNvSpPr txBox="1"/>
            <p:nvPr/>
          </p:nvSpPr>
          <p:spPr>
            <a:xfrm>
              <a:off x="4468871" y="1025602"/>
              <a:ext cx="1023475"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WHAT IS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Water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Transparency?</a:t>
              </a:r>
              <a:endParaRPr sz="1400" b="0" i="0" u="none" strike="noStrike" cap="none">
                <a:solidFill>
                  <a:srgbClr val="000000"/>
                </a:solidFill>
                <a:latin typeface="Arial"/>
                <a:ea typeface="Arial"/>
                <a:cs typeface="Arial"/>
                <a:sym typeface="Arial"/>
              </a:endParaRPr>
            </a:p>
          </p:txBody>
        </p:sp>
      </p:grpSp>
      <p:sp>
        <p:nvSpPr>
          <p:cNvPr id="33" name="Google Shape;33;p36"/>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36"/>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 name="Google Shape;35;p36"/>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
        <p:cNvGrpSpPr/>
        <p:nvPr/>
      </p:nvGrpSpPr>
      <p:grpSpPr>
        <a:xfrm>
          <a:off x="0" y="0"/>
          <a:ext cx="0" cy="0"/>
          <a:chOff x="0" y="0"/>
          <a:chExt cx="0" cy="0"/>
        </a:xfrm>
      </p:grpSpPr>
      <p:pic>
        <p:nvPicPr>
          <p:cNvPr id="38" name="Google Shape;38;p38"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39" name="Google Shape;39;p38"/>
          <p:cNvGrpSpPr/>
          <p:nvPr/>
        </p:nvGrpSpPr>
        <p:grpSpPr>
          <a:xfrm>
            <a:off x="7889899" y="52915"/>
            <a:ext cx="1103962" cy="879786"/>
            <a:chOff x="5902565" y="945552"/>
            <a:chExt cx="1103962" cy="879786"/>
          </a:xfrm>
        </p:grpSpPr>
        <p:sp>
          <p:nvSpPr>
            <p:cNvPr id="40" name="Google Shape;40;p38"/>
            <p:cNvSpPr/>
            <p:nvPr/>
          </p:nvSpPr>
          <p:spPr>
            <a:xfrm>
              <a:off x="5902565" y="952197"/>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38"/>
            <p:cNvSpPr txBox="1"/>
            <p:nvPr/>
          </p:nvSpPr>
          <p:spPr>
            <a:xfrm>
              <a:off x="5985565" y="945552"/>
              <a:ext cx="958109" cy="8463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WHY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collect water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transparency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 data?</a:t>
              </a:r>
              <a:endParaRPr sz="1400" b="0" i="0" u="none" strike="noStrike" cap="none">
                <a:solidFill>
                  <a:srgbClr val="000000"/>
                </a:solidFill>
                <a:latin typeface="Arial"/>
                <a:ea typeface="Arial"/>
                <a:cs typeface="Arial"/>
                <a:sym typeface="Arial"/>
              </a:endParaRPr>
            </a:p>
          </p:txBody>
        </p:sp>
      </p:grpSp>
      <p:pic>
        <p:nvPicPr>
          <p:cNvPr id="42" name="Google Shape;42;p38"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43" name="Google Shape;43;p38"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44" name="Google Shape;44;p38"/>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B4DBDB"/>
                </a:solidFill>
                <a:latin typeface="Calibri"/>
                <a:ea typeface="Calibri"/>
                <a:cs typeface="Calibri"/>
                <a:sym typeface="Calibri"/>
              </a:rPr>
            </a:br>
            <a:endParaRPr sz="1200" b="1" i="0" u="none" strike="noStrike" cap="none">
              <a:solidFill>
                <a:srgbClr val="B4DBDB"/>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45" name="Google Shape;45;p38"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46" name="Google Shape;46;p38"/>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 name="Google Shape;47;p38"/>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48" name="Google Shape;48;p38"/>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9" name="Google Shape;49;p38"/>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
        <p:cNvGrpSpPr/>
        <p:nvPr/>
      </p:nvGrpSpPr>
      <p:grpSpPr>
        <a:xfrm>
          <a:off x="0" y="0"/>
          <a:ext cx="0" cy="0"/>
          <a:chOff x="0" y="0"/>
          <a:chExt cx="0" cy="0"/>
        </a:xfrm>
      </p:grpSpPr>
      <p:pic>
        <p:nvPicPr>
          <p:cNvPr id="52" name="Google Shape;52;p40"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53" name="Google Shape;53;p40"/>
          <p:cNvGrpSpPr/>
          <p:nvPr/>
        </p:nvGrpSpPr>
        <p:grpSpPr>
          <a:xfrm>
            <a:off x="7912579" y="51272"/>
            <a:ext cx="1103962" cy="893063"/>
            <a:chOff x="1410627" y="2455123"/>
            <a:chExt cx="1103962" cy="893063"/>
          </a:xfrm>
        </p:grpSpPr>
        <p:sp>
          <p:nvSpPr>
            <p:cNvPr id="54" name="Google Shape;54;p40"/>
            <p:cNvSpPr/>
            <p:nvPr/>
          </p:nvSpPr>
          <p:spPr>
            <a:xfrm>
              <a:off x="1410627" y="2475045"/>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 name="Google Shape;55;p40"/>
            <p:cNvSpPr txBox="1"/>
            <p:nvPr/>
          </p:nvSpPr>
          <p:spPr>
            <a:xfrm>
              <a:off x="1440510" y="2455123"/>
              <a:ext cx="1043174" cy="8463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HOW</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your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measurements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can help</a:t>
              </a:r>
              <a:endParaRPr sz="1400" b="0" i="0" u="none" strike="noStrike" cap="none">
                <a:solidFill>
                  <a:srgbClr val="000000"/>
                </a:solidFill>
                <a:latin typeface="Arial"/>
                <a:ea typeface="Arial"/>
                <a:cs typeface="Arial"/>
                <a:sym typeface="Arial"/>
              </a:endParaRPr>
            </a:p>
          </p:txBody>
        </p:sp>
      </p:grpSp>
      <p:pic>
        <p:nvPicPr>
          <p:cNvPr id="56" name="Google Shape;56;p40"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57" name="Google Shape;57;p40"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58" name="Google Shape;58;p40"/>
          <p:cNvSpPr/>
          <p:nvPr/>
        </p:nvSpPr>
        <p:spPr>
          <a:xfrm>
            <a:off x="3" y="1079021"/>
            <a:ext cx="1153580" cy="54476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EB4E3"/>
                </a:solidFill>
                <a:latin typeface="Calibri"/>
                <a:ea typeface="Calibri"/>
                <a:cs typeface="Calibri"/>
                <a:sym typeface="Calibri"/>
              </a:rPr>
              <a:t>A. What is water transparency?</a:t>
            </a:r>
            <a:br>
              <a:rPr lang="en-US" sz="1200" b="1" i="0" u="none" strike="noStrike" cap="none">
                <a:solidFill>
                  <a:srgbClr val="8EB4E3"/>
                </a:solidFill>
                <a:latin typeface="Calibri"/>
                <a:ea typeface="Calibri"/>
                <a:cs typeface="Calibri"/>
                <a:sym typeface="Calibri"/>
              </a:rPr>
            </a:br>
            <a:endParaRPr sz="1200" b="1" i="0" u="none" strike="noStrike" cap="none">
              <a:solidFill>
                <a:srgbClr val="8EB4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C. How your measurements can help</a:t>
            </a:r>
            <a:br>
              <a:rPr lang="en-US" sz="1200" b="1" i="0" u="none" strike="noStrike" cap="none">
                <a:solidFill>
                  <a:srgbClr val="000072"/>
                </a:solidFill>
                <a:latin typeface="Calibri"/>
                <a:ea typeface="Calibri"/>
                <a:cs typeface="Calibri"/>
                <a:sym typeface="Calibri"/>
              </a:rPr>
            </a:br>
            <a:endParaRPr sz="1200" b="1" i="0" u="none" strike="noStrike" cap="none">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59" name="Google Shape;59;p40"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60" name="Google Shape;60;p40"/>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 name="Google Shape;61;p40"/>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62" name="Google Shape;62;p40"/>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40"/>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pic>
        <p:nvPicPr>
          <p:cNvPr id="66" name="Google Shape;66;p42"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67" name="Google Shape;67;p42"/>
          <p:cNvGrpSpPr/>
          <p:nvPr/>
        </p:nvGrpSpPr>
        <p:grpSpPr>
          <a:xfrm>
            <a:off x="7884711" y="43872"/>
            <a:ext cx="1122067" cy="887461"/>
            <a:chOff x="1445312" y="854228"/>
            <a:chExt cx="1122067" cy="887461"/>
          </a:xfrm>
        </p:grpSpPr>
        <p:sp>
          <p:nvSpPr>
            <p:cNvPr id="68" name="Google Shape;68;p42"/>
            <p:cNvSpPr/>
            <p:nvPr/>
          </p:nvSpPr>
          <p:spPr>
            <a:xfrm>
              <a:off x="1445312" y="854228"/>
              <a:ext cx="1122067" cy="88746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42"/>
            <p:cNvSpPr txBox="1"/>
            <p:nvPr/>
          </p:nvSpPr>
          <p:spPr>
            <a:xfrm>
              <a:off x="1587524" y="940377"/>
              <a:ext cx="853964" cy="6771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Calibri"/>
                  <a:ea typeface="Calibri"/>
                  <a:cs typeface="Calibri"/>
                  <a:sym typeface="Calibri"/>
                </a:rPr>
                <a:t>How to</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Calibri"/>
                  <a:ea typeface="Calibri"/>
                  <a:cs typeface="Calibri"/>
                  <a:sym typeface="Calibri"/>
                </a:rPr>
                <a:t>collect your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lt1"/>
                  </a:solidFill>
                  <a:latin typeface="Calibri"/>
                  <a:ea typeface="Calibri"/>
                  <a:cs typeface="Calibri"/>
                  <a:sym typeface="Calibri"/>
                </a:rPr>
                <a:t>DATA</a:t>
              </a:r>
              <a:endParaRPr sz="1600" b="1" i="0" u="none" strike="noStrike" cap="none">
                <a:solidFill>
                  <a:srgbClr val="FFFFFF"/>
                </a:solidFill>
                <a:latin typeface="Calibri"/>
                <a:ea typeface="Calibri"/>
                <a:cs typeface="Calibri"/>
                <a:sym typeface="Calibri"/>
              </a:endParaRPr>
            </a:p>
          </p:txBody>
        </p:sp>
      </p:grpSp>
      <p:pic>
        <p:nvPicPr>
          <p:cNvPr id="70" name="Google Shape;70;p42"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71" name="Google Shape;71;p42"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72" name="Google Shape;72;p42"/>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73" name="Google Shape;73;p42"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74" name="Google Shape;74;p42"/>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 name="Google Shape;75;p42"/>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76" name="Google Shape;76;p42"/>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7" name="Google Shape;77;p42"/>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pic>
        <p:nvPicPr>
          <p:cNvPr id="80" name="Google Shape;80;p44"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81" name="Google Shape;81;p44"/>
          <p:cNvGrpSpPr/>
          <p:nvPr/>
        </p:nvGrpSpPr>
        <p:grpSpPr>
          <a:xfrm>
            <a:off x="7919805" y="51272"/>
            <a:ext cx="1103962" cy="873141"/>
            <a:chOff x="2932656" y="872333"/>
            <a:chExt cx="1103962" cy="873141"/>
          </a:xfrm>
        </p:grpSpPr>
        <p:sp>
          <p:nvSpPr>
            <p:cNvPr id="82" name="Google Shape;82;p44"/>
            <p:cNvSpPr/>
            <p:nvPr/>
          </p:nvSpPr>
          <p:spPr>
            <a:xfrm>
              <a:off x="2932656" y="872333"/>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 name="Google Shape;83;p44"/>
            <p:cNvSpPr txBox="1"/>
            <p:nvPr/>
          </p:nvSpPr>
          <p:spPr>
            <a:xfrm>
              <a:off x="3002417" y="965650"/>
              <a:ext cx="963412"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TIME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requirements</a:t>
              </a:r>
              <a:endParaRPr sz="1400" b="0" i="0" u="none" strike="noStrike" cap="none">
                <a:solidFill>
                  <a:srgbClr val="000000"/>
                </a:solidFill>
                <a:latin typeface="Arial"/>
                <a:ea typeface="Arial"/>
                <a:cs typeface="Arial"/>
                <a:sym typeface="Arial"/>
              </a:endParaRPr>
            </a:p>
          </p:txBody>
        </p:sp>
      </p:grpSp>
      <p:pic>
        <p:nvPicPr>
          <p:cNvPr id="84" name="Google Shape;84;p44"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85" name="Google Shape;85;p44"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86" name="Google Shape;86;p44"/>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87" name="Google Shape;87;p44"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88" name="Google Shape;88;p44"/>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44"/>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90" name="Google Shape;90;p44"/>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44"/>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pic>
        <p:nvPicPr>
          <p:cNvPr id="94" name="Google Shape;94;p46"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95" name="Google Shape;95;p46"/>
          <p:cNvGrpSpPr/>
          <p:nvPr/>
        </p:nvGrpSpPr>
        <p:grpSpPr>
          <a:xfrm>
            <a:off x="7925433" y="51272"/>
            <a:ext cx="1172116" cy="873142"/>
            <a:chOff x="4838174" y="5007913"/>
            <a:chExt cx="1172116" cy="873142"/>
          </a:xfrm>
        </p:grpSpPr>
        <p:sp>
          <p:nvSpPr>
            <p:cNvPr id="96" name="Google Shape;96;p46"/>
            <p:cNvSpPr/>
            <p:nvPr/>
          </p:nvSpPr>
          <p:spPr>
            <a:xfrm>
              <a:off x="4862177" y="5007913"/>
              <a:ext cx="1103962" cy="873142"/>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46"/>
            <p:cNvSpPr txBox="1"/>
            <p:nvPr/>
          </p:nvSpPr>
          <p:spPr>
            <a:xfrm>
              <a:off x="4838174" y="5232832"/>
              <a:ext cx="1172116"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MATERIALS</a:t>
              </a:r>
              <a:endParaRPr sz="1400" b="0" i="0" u="none" strike="noStrike" cap="none">
                <a:solidFill>
                  <a:srgbClr val="000000"/>
                </a:solidFill>
                <a:latin typeface="Arial"/>
                <a:ea typeface="Arial"/>
                <a:cs typeface="Arial"/>
                <a:sym typeface="Arial"/>
              </a:endParaRPr>
            </a:p>
          </p:txBody>
        </p:sp>
      </p:grpSp>
      <p:pic>
        <p:nvPicPr>
          <p:cNvPr id="98" name="Google Shape;98;p46"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99" name="Google Shape;99;p46"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100" name="Google Shape;100;p46"/>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101" name="Google Shape;101;p46"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102" name="Google Shape;102;p46"/>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46"/>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104" name="Google Shape;104;p46"/>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 name="Google Shape;105;p46"/>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pic>
        <p:nvPicPr>
          <p:cNvPr id="108" name="Google Shape;108;p48"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109" name="Google Shape;109;p48"/>
          <p:cNvGrpSpPr/>
          <p:nvPr/>
        </p:nvGrpSpPr>
        <p:grpSpPr>
          <a:xfrm>
            <a:off x="7980619" y="51272"/>
            <a:ext cx="1103962" cy="873142"/>
            <a:chOff x="1375335" y="4888824"/>
            <a:chExt cx="1103962" cy="873142"/>
          </a:xfrm>
        </p:grpSpPr>
        <p:sp>
          <p:nvSpPr>
            <p:cNvPr id="110" name="Google Shape;110;p48"/>
            <p:cNvSpPr/>
            <p:nvPr/>
          </p:nvSpPr>
          <p:spPr>
            <a:xfrm>
              <a:off x="1375335" y="4888824"/>
              <a:ext cx="1103962" cy="873142"/>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48"/>
            <p:cNvSpPr txBox="1"/>
            <p:nvPr/>
          </p:nvSpPr>
          <p:spPr>
            <a:xfrm>
              <a:off x="1568782" y="5007913"/>
              <a:ext cx="737214"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SITE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FFFFF"/>
                </a:buClr>
                <a:buSzPts val="1100"/>
                <a:buFont typeface="Calibri"/>
                <a:buNone/>
              </a:pPr>
              <a:r>
                <a:rPr lang="en-US" sz="1100" b="0" i="0" u="none" strike="noStrike" cap="none">
                  <a:solidFill>
                    <a:srgbClr val="FFFFFF"/>
                  </a:solidFill>
                  <a:latin typeface="Calibri"/>
                  <a:ea typeface="Calibri"/>
                  <a:cs typeface="Calibri"/>
                  <a:sym typeface="Calibri"/>
                </a:rPr>
                <a:t>definition</a:t>
              </a:r>
              <a:endParaRPr sz="1600" b="1" i="0" u="none" strike="noStrike" cap="none">
                <a:solidFill>
                  <a:srgbClr val="FFFFFF"/>
                </a:solidFill>
                <a:latin typeface="Calibri"/>
                <a:ea typeface="Calibri"/>
                <a:cs typeface="Calibri"/>
                <a:sym typeface="Calibri"/>
              </a:endParaRPr>
            </a:p>
          </p:txBody>
        </p:sp>
      </p:grpSp>
      <p:pic>
        <p:nvPicPr>
          <p:cNvPr id="112" name="Google Shape;112;p48"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113" name="Google Shape;113;p48"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114" name="Google Shape;114;p48"/>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115" name="Google Shape;115;p48"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116" name="Google Shape;116;p48"/>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 name="Google Shape;117;p48"/>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118" name="Google Shape;118;p48"/>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48"/>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pic>
        <p:nvPicPr>
          <p:cNvPr id="122" name="Google Shape;122;p50" descr="2_HydrosphereBannerOpt.png"/>
          <p:cNvPicPr preferRelativeResize="0"/>
          <p:nvPr/>
        </p:nvPicPr>
        <p:blipFill rotWithShape="1">
          <a:blip r:embed="rId3">
            <a:alphaModFix/>
          </a:blip>
          <a:srcRect/>
          <a:stretch/>
        </p:blipFill>
        <p:spPr>
          <a:xfrm>
            <a:off x="1" y="0"/>
            <a:ext cx="9144000" cy="995874"/>
          </a:xfrm>
          <a:prstGeom prst="rect">
            <a:avLst/>
          </a:prstGeom>
          <a:noFill/>
          <a:ln>
            <a:noFill/>
          </a:ln>
        </p:spPr>
      </p:pic>
      <p:grpSp>
        <p:nvGrpSpPr>
          <p:cNvPr id="123" name="Google Shape;123;p50"/>
          <p:cNvGrpSpPr/>
          <p:nvPr/>
        </p:nvGrpSpPr>
        <p:grpSpPr>
          <a:xfrm>
            <a:off x="7948933" y="51272"/>
            <a:ext cx="1103962" cy="880267"/>
            <a:chOff x="2981189" y="2467920"/>
            <a:chExt cx="1103962" cy="880267"/>
          </a:xfrm>
        </p:grpSpPr>
        <p:sp>
          <p:nvSpPr>
            <p:cNvPr id="124" name="Google Shape;124;p50"/>
            <p:cNvSpPr/>
            <p:nvPr/>
          </p:nvSpPr>
          <p:spPr>
            <a:xfrm>
              <a:off x="2981189" y="2475046"/>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50"/>
            <p:cNvSpPr txBox="1"/>
            <p:nvPr/>
          </p:nvSpPr>
          <p:spPr>
            <a:xfrm>
              <a:off x="3144060" y="2467920"/>
              <a:ext cx="756036" cy="8463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Enter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data on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GLOBE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website</a:t>
              </a:r>
              <a:endParaRPr sz="1400" b="0" i="0" u="none" strike="noStrike" cap="none">
                <a:solidFill>
                  <a:srgbClr val="000000"/>
                </a:solidFill>
                <a:latin typeface="Arial"/>
                <a:ea typeface="Arial"/>
                <a:cs typeface="Arial"/>
                <a:sym typeface="Arial"/>
              </a:endParaRPr>
            </a:p>
          </p:txBody>
        </p:sp>
      </p:grpSp>
      <p:pic>
        <p:nvPicPr>
          <p:cNvPr id="126" name="Google Shape;126;p50" descr="2_HydrosphereBannerOpt.png"/>
          <p:cNvPicPr preferRelativeResize="0"/>
          <p:nvPr/>
        </p:nvPicPr>
        <p:blipFill rotWithShape="1">
          <a:blip r:embed="rId4">
            <a:alphaModFix/>
          </a:blip>
          <a:srcRect/>
          <a:stretch/>
        </p:blipFill>
        <p:spPr>
          <a:xfrm rot="-5400000">
            <a:off x="-2846915" y="2846915"/>
            <a:ext cx="6858001" cy="1164169"/>
          </a:xfrm>
          <a:prstGeom prst="rect">
            <a:avLst/>
          </a:prstGeom>
          <a:noFill/>
          <a:ln>
            <a:noFill/>
          </a:ln>
        </p:spPr>
      </p:pic>
      <p:pic>
        <p:nvPicPr>
          <p:cNvPr id="127" name="Google Shape;127;p50" descr="Globe_logo.svg.png"/>
          <p:cNvPicPr preferRelativeResize="0"/>
          <p:nvPr/>
        </p:nvPicPr>
        <p:blipFill rotWithShape="1">
          <a:blip r:embed="rId5">
            <a:alphaModFix/>
          </a:blip>
          <a:srcRect/>
          <a:stretch/>
        </p:blipFill>
        <p:spPr>
          <a:xfrm>
            <a:off x="95536" y="51272"/>
            <a:ext cx="955985" cy="858895"/>
          </a:xfrm>
          <a:prstGeom prst="rect">
            <a:avLst/>
          </a:prstGeom>
          <a:noFill/>
          <a:ln>
            <a:noFill/>
          </a:ln>
          <a:effectLst>
            <a:outerShdw blurRad="292100" dist="139700" dir="2700000" algn="tl" rotWithShape="0">
              <a:srgbClr val="333333">
                <a:alpha val="64313"/>
              </a:srgbClr>
            </a:outerShdw>
          </a:effectLst>
        </p:spPr>
      </p:pic>
      <p:sp>
        <p:nvSpPr>
          <p:cNvPr id="128" name="Google Shape;128;p50"/>
          <p:cNvSpPr/>
          <p:nvPr/>
        </p:nvSpPr>
        <p:spPr>
          <a:xfrm>
            <a:off x="3" y="1079021"/>
            <a:ext cx="1153580" cy="52629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E. Submitting data to GLOBE.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resources</a:t>
            </a:r>
            <a:endParaRPr sz="1200" b="1" i="0" u="none" strike="noStrike" cap="none">
              <a:solidFill>
                <a:srgbClr val="8CB3E3"/>
              </a:solidFill>
              <a:latin typeface="Calibri"/>
              <a:ea typeface="Calibri"/>
              <a:cs typeface="Calibri"/>
              <a:sym typeface="Calibri"/>
            </a:endParaRPr>
          </a:p>
        </p:txBody>
      </p:sp>
      <p:pic>
        <p:nvPicPr>
          <p:cNvPr id="129" name="Google Shape;129;p50" descr="IconHydrosphereSM.png"/>
          <p:cNvPicPr preferRelativeResize="0"/>
          <p:nvPr/>
        </p:nvPicPr>
        <p:blipFill rotWithShape="1">
          <a:blip r:embed="rId6">
            <a:alphaModFix/>
          </a:blip>
          <a:srcRect/>
          <a:stretch/>
        </p:blipFill>
        <p:spPr>
          <a:xfrm>
            <a:off x="2983903" y="231394"/>
            <a:ext cx="545060" cy="554609"/>
          </a:xfrm>
          <a:prstGeom prst="rect">
            <a:avLst/>
          </a:prstGeom>
          <a:noFill/>
          <a:ln>
            <a:noFill/>
          </a:ln>
          <a:effectLst>
            <a:outerShdw blurRad="292100" dist="139700" dir="2700000" algn="tl" rotWithShape="0">
              <a:srgbClr val="333333">
                <a:alpha val="64313"/>
              </a:srgbClr>
            </a:outerShdw>
          </a:effectLst>
        </p:spPr>
      </p:pic>
      <p:sp>
        <p:nvSpPr>
          <p:cNvPr id="130" name="Google Shape;130;p50"/>
          <p:cNvSpPr/>
          <p:nvPr/>
        </p:nvSpPr>
        <p:spPr>
          <a:xfrm>
            <a:off x="5673732" y="409102"/>
            <a:ext cx="115147" cy="115147"/>
          </a:xfrm>
          <a:prstGeom prst="ellipse">
            <a:avLst/>
          </a:prstGeom>
          <a:solidFill>
            <a:srgbClr val="1BA043"/>
          </a:solidFill>
          <a:ln w="9525" cap="flat" cmpd="sng">
            <a:solidFill>
              <a:srgbClr val="4A7DBA"/>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 name="Google Shape;131;p50"/>
          <p:cNvSpPr txBox="1"/>
          <p:nvPr/>
        </p:nvSpPr>
        <p:spPr>
          <a:xfrm>
            <a:off x="1164171" y="254953"/>
            <a:ext cx="184795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A2659"/>
                </a:solidFill>
                <a:latin typeface="Calibri"/>
                <a:ea typeface="Calibri"/>
                <a:cs typeface="Calibri"/>
                <a:sym typeface="Calibri"/>
              </a:rPr>
              <a:t>Hydrosphere</a:t>
            </a:r>
            <a:endParaRPr sz="1800" b="1" i="0" u="none" strike="noStrike" cap="none">
              <a:solidFill>
                <a:srgbClr val="1A2659"/>
              </a:solidFill>
              <a:latin typeface="Calibri"/>
              <a:ea typeface="Calibri"/>
              <a:cs typeface="Calibri"/>
              <a:sym typeface="Calibri"/>
            </a:endParaRPr>
          </a:p>
        </p:txBody>
      </p:sp>
      <p:sp>
        <p:nvSpPr>
          <p:cNvPr id="132" name="Google Shape;132;p50"/>
          <p:cNvSpPr txBox="1"/>
          <p:nvPr/>
        </p:nvSpPr>
        <p:spPr>
          <a:xfrm>
            <a:off x="5771645" y="254953"/>
            <a:ext cx="210368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Secchi Disk Protocol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3" name="Google Shape;133;p50"/>
          <p:cNvSpPr txBox="1"/>
          <p:nvPr/>
        </p:nvSpPr>
        <p:spPr>
          <a:xfrm>
            <a:off x="3566920" y="256697"/>
            <a:ext cx="213391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A2659"/>
              </a:buClr>
              <a:buSzPts val="1800"/>
              <a:buFont typeface="Calibri"/>
              <a:buNone/>
            </a:pPr>
            <a:r>
              <a:rPr lang="en-US" sz="1800" b="1" i="0" u="none" strike="noStrike" cap="none">
                <a:solidFill>
                  <a:srgbClr val="1A2659"/>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6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www.globe.gov/documents/11865/3464b426-6d54-4ba2-9cca-8d398fb38ef8"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hyperlink" Target="http://www.globe.gov/documents/11865/26f37835-c82a-4418-906d-23ec9f6c64a9" TargetMode="External"/><Relationship Id="rId4" Type="http://schemas.openxmlformats.org/officeDocument/2006/relationships/hyperlink" Target="https://www.globe.gov/documents/11865/d4777f21-4c91-9f8d-7af4-921d6339732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comments" Target="../comments/comment2.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comments" Target="../comments/comment3.xml"/></Relationships>
</file>

<file path=ppt/slides/_rels/slide19.xml.rels><?xml version="1.0" encoding="UTF-8" standalone="yes"?>
<Relationships xmlns="http://schemas.openxmlformats.org/package/2006/relationships"><Relationship Id="rId3" Type="http://schemas.openxmlformats.org/officeDocument/2006/relationships/hyperlink" Target="https://www.globe.gov/documents/11865/d4777f21-4c91-9f8d-7af4-921d63397320" TargetMode="External"/><Relationship Id="rId7" Type="http://schemas.openxmlformats.org/officeDocument/2006/relationships/hyperlink" Target="http://www.globe.gov/documents/10157/2872378/GLOBE+Cloud+Chart"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www.globe.gov/documents/348614/139cd526-ca0b-4192-9659-ad9ee5a5c893" TargetMode="External"/><Relationship Id="rId5" Type="http://schemas.openxmlformats.org/officeDocument/2006/relationships/hyperlink" Target="http://www.globe.gov/documents/348614/1c29caf7-fb2f-4414-8b43-11fd64087ea8" TargetMode="External"/><Relationship Id="rId4" Type="http://schemas.openxmlformats.org/officeDocument/2006/relationships/hyperlink" Target="http://www.globe.gov/documents/11865/26f37835-c82a-4418-906d-23ec9f6c64a9"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39.jpg"/><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hyperlink" Target="https://www.globe.gov/globe-data/data-entry/globe-observer" TargetMode="External"/><Relationship Id="rId4" Type="http://schemas.openxmlformats.org/officeDocument/2006/relationships/hyperlink" Target="https://dataentry.globe.gov/#/observerpro/hom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54.jpg"/></Relationships>
</file>

<file path=ppt/slides/_rels/slide39.xml.rels><?xml version="1.0" encoding="UTF-8" standalone="yes"?>
<Relationships xmlns="http://schemas.openxmlformats.org/package/2006/relationships"><Relationship Id="rId3" Type="http://schemas.openxmlformats.org/officeDocument/2006/relationships/hyperlink" Target="http://vis.globe.gov/GLOBE/" TargetMode="External"/><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hyperlink" Target="mailto:help@nasaglobe.org"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hyperlink" Target="http://climate.nasa.gov/" TargetMode="External"/><Relationship Id="rId4" Type="http://schemas.openxmlformats.org/officeDocument/2006/relationships/hyperlink" Target="http://www.globe.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10" descr="Illustration of a secchi disk beneath the water surface, showing three different depths of transparency readings."/>
          <p:cNvPicPr preferRelativeResize="0"/>
          <p:nvPr/>
        </p:nvPicPr>
        <p:blipFill rotWithShape="1">
          <a:blip r:embed="rId3">
            <a:alphaModFix/>
          </a:blip>
          <a:srcRect/>
          <a:stretch/>
        </p:blipFill>
        <p:spPr>
          <a:xfrm>
            <a:off x="2497663" y="1289972"/>
            <a:ext cx="4955123" cy="369942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59" name="Google Shape;359;p10"/>
          <p:cNvSpPr txBox="1"/>
          <p:nvPr/>
        </p:nvSpPr>
        <p:spPr>
          <a:xfrm>
            <a:off x="1449917" y="5074061"/>
            <a:ext cx="7122584" cy="15542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72"/>
                </a:solidFill>
                <a:latin typeface="Calibri"/>
                <a:ea typeface="Calibri"/>
                <a:cs typeface="Calibri"/>
                <a:sym typeface="Calibri"/>
              </a:rPr>
              <a:t>Scientists measure water transparency to determine water body health.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Measurement of water transparency allows scientists to calculate inputs from erosion and nutrients.  By taking measurements over time in multiple locations, it is often possible to determine the source of the inputs, and if necessary, remediate the situation to improve water quality.</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11"/>
          <p:cNvSpPr txBox="1"/>
          <p:nvPr/>
        </p:nvSpPr>
        <p:spPr>
          <a:xfrm>
            <a:off x="1246716" y="4122090"/>
            <a:ext cx="7479300" cy="30477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Your observations are valuable contributions to the scientific community and may be used by educators, students, researchers, and the general public to increase environmental awareness and STEM literacy, as well as advance Earth system science. Here is an example of how this might be done for transparency.</a:t>
            </a:r>
            <a:endParaRPr sz="12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Water transparency  and color can be observed in satellite imagery. In May 2015, the east coast of Australia was hit by a severe storm and deadly flooding, dropping more than 360 millimeters (14 inches) of rain within about three hours in southeast Queensland, Australia. This image of the Brisbane River entering Moreton Bay was acquired on May 3, 2015 by the Operational Land Imager on Landsat 8.</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 As a result of the rainfall, flash flooding caused distinct river plumes to form along the coastline. Flood waters usually contain elevated levels of sediment and colored dissolved organic matter (CDOM). Sediment tends to scatter red light, and CDOM absorbs blue light. As a result, a brown color is visible where the Brisbane River mouth where these two optical phenomena work in concert. Further from the mouth, the coarser sediments tend to settle to the bottom but the CDOM is still observed in the water column absorbing blue light. What is coloring the yellow-green patches in the water? Scientists believe it is CDOM, but ground verification is needed to be sure.</a:t>
            </a:r>
            <a:r>
              <a:rPr lang="en-US" sz="12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pic>
        <p:nvPicPr>
          <p:cNvPr id="365" name="Google Shape;365;p11" descr="Satellite image of a coastal area with sediment pollution"/>
          <p:cNvPicPr preferRelativeResize="0"/>
          <p:nvPr/>
        </p:nvPicPr>
        <p:blipFill rotWithShape="1">
          <a:blip r:embed="rId3">
            <a:alphaModFix/>
          </a:blip>
          <a:srcRect/>
          <a:stretch/>
        </p:blipFill>
        <p:spPr>
          <a:xfrm>
            <a:off x="2219425" y="1382469"/>
            <a:ext cx="5044374" cy="2502356"/>
          </a:xfrm>
          <a:prstGeom prst="rect">
            <a:avLst/>
          </a:prstGeom>
          <a:noFill/>
          <a:ln>
            <a:noFill/>
          </a:ln>
        </p:spPr>
      </p:pic>
      <p:sp>
        <p:nvSpPr>
          <p:cNvPr id="366" name="Google Shape;366;p11"/>
          <p:cNvSpPr txBox="1"/>
          <p:nvPr/>
        </p:nvSpPr>
        <p:spPr>
          <a:xfrm>
            <a:off x="7305047" y="2480132"/>
            <a:ext cx="1421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Calibri"/>
                <a:ea typeface="Calibri"/>
                <a:cs typeface="Calibri"/>
                <a:sym typeface="Calibri"/>
              </a:rPr>
              <a:t>Credit: NASA Earth Observatory</a:t>
            </a:r>
            <a:endParaRPr sz="1000" b="0" i="0" u="none" strike="noStrike" cap="none">
              <a:solidFill>
                <a:schemeClr val="dk1"/>
              </a:solidFill>
              <a:latin typeface="Calibri"/>
              <a:ea typeface="Calibri"/>
              <a:cs typeface="Calibri"/>
              <a:sym typeface="Calibri"/>
            </a:endParaRPr>
          </a:p>
        </p:txBody>
      </p:sp>
      <p:sp>
        <p:nvSpPr>
          <p:cNvPr id="367" name="Google Shape;367;p11"/>
          <p:cNvSpPr txBox="1"/>
          <p:nvPr/>
        </p:nvSpPr>
        <p:spPr>
          <a:xfrm>
            <a:off x="1246716" y="1034534"/>
            <a:ext cx="390563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72"/>
                </a:solidFill>
                <a:latin typeface="Calibri"/>
                <a:ea typeface="Calibri"/>
                <a:cs typeface="Calibri"/>
                <a:sym typeface="Calibri"/>
              </a:rPr>
              <a:t>How Your Measurements Can Help </a:t>
            </a:r>
            <a:endParaRPr sz="2000" b="1" i="0" u="none" strike="noStrike" cap="none">
              <a:solidFill>
                <a:srgbClr val="000072"/>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12"/>
          <p:cNvSpPr/>
          <p:nvPr/>
        </p:nvSpPr>
        <p:spPr>
          <a:xfrm>
            <a:off x="1409700" y="1041668"/>
            <a:ext cx="7200900" cy="44627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0072"/>
                </a:solidFill>
                <a:latin typeface="Calibri"/>
                <a:ea typeface="Calibri"/>
                <a:cs typeface="Calibri"/>
                <a:sym typeface="Calibri"/>
              </a:rPr>
              <a:t>How to Collect Your Data</a:t>
            </a:r>
            <a:endParaRPr sz="2000" b="1" i="0" u="none" strike="noStrike" cap="none" dirty="0">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rgbClr val="000072"/>
                </a:solidFill>
                <a:latin typeface="Calibri"/>
                <a:ea typeface="Calibri"/>
                <a:cs typeface="Calibri"/>
                <a:sym typeface="Calibri"/>
              </a:rPr>
              <a:t>Simultaneous or Prior Investigations Required to do Water Transparency Measurements</a:t>
            </a:r>
            <a:endParaRPr sz="1800" b="1" i="0" u="none" strike="noStrike" cap="none" dirty="0">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rgbClr val="000072"/>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Calibri"/>
                <a:ea typeface="Calibri"/>
                <a:cs typeface="Calibri"/>
                <a:sym typeface="Calibri"/>
              </a:rPr>
              <a:t>You will need to define your </a:t>
            </a:r>
            <a:r>
              <a:rPr lang="en-US" sz="1400" b="1" i="0" u="none" strike="noStrike" cap="none" dirty="0">
                <a:solidFill>
                  <a:srgbClr val="000072"/>
                </a:solidFill>
                <a:latin typeface="Calibri"/>
                <a:ea typeface="Calibri"/>
                <a:cs typeface="Calibri"/>
                <a:sym typeface="Calibri"/>
              </a:rPr>
              <a:t>Hydrosphere Study Site. A Hydrosphere Study Site </a:t>
            </a:r>
            <a:r>
              <a:rPr lang="en-US" sz="1400" b="0" i="0" u="none" strike="noStrike" cap="none" dirty="0">
                <a:solidFill>
                  <a:schemeClr val="dk1"/>
                </a:solidFill>
                <a:latin typeface="Calibri"/>
                <a:ea typeface="Calibri"/>
                <a:cs typeface="Calibri"/>
                <a:sym typeface="Calibri"/>
              </a:rPr>
              <a:t>can be any surface water site that can be safely visited, although natural waters are preferred. </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Calibri"/>
                <a:ea typeface="Calibri"/>
                <a:cs typeface="Calibri"/>
                <a:sym typeface="Calibri"/>
              </a:rPr>
              <a:t>Sites, in order of preference, may include: </a:t>
            </a:r>
            <a:endParaRPr sz="140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0"/>
              </a:spcBef>
              <a:spcAft>
                <a:spcPts val="0"/>
              </a:spcAft>
              <a:buClr>
                <a:schemeClr val="dk1"/>
              </a:buClr>
              <a:buSzPts val="1400"/>
              <a:buFont typeface="Arial"/>
              <a:buChar char="•"/>
            </a:pPr>
            <a:r>
              <a:rPr lang="en-US" sz="1400" b="0" i="0" u="none" strike="noStrike" cap="none" dirty="0">
                <a:solidFill>
                  <a:schemeClr val="dk1"/>
                </a:solidFill>
                <a:latin typeface="Calibri"/>
                <a:ea typeface="Calibri"/>
                <a:cs typeface="Calibri"/>
                <a:sym typeface="Calibri"/>
              </a:rPr>
              <a:t>Streams or rivers</a:t>
            </a:r>
            <a:endParaRPr sz="140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0"/>
              </a:spcBef>
              <a:spcAft>
                <a:spcPts val="0"/>
              </a:spcAft>
              <a:buClr>
                <a:schemeClr val="dk1"/>
              </a:buClr>
              <a:buSzPts val="1400"/>
              <a:buFont typeface="Arial"/>
              <a:buChar char="•"/>
            </a:pPr>
            <a:r>
              <a:rPr lang="en-US" sz="1400" b="0" i="0" u="none" strike="noStrike" cap="none" dirty="0">
                <a:solidFill>
                  <a:schemeClr val="dk1"/>
                </a:solidFill>
                <a:latin typeface="Calibri"/>
                <a:ea typeface="Calibri"/>
                <a:cs typeface="Calibri"/>
                <a:sym typeface="Calibri"/>
              </a:rPr>
              <a:t>Lakes, reservoirs, bays or ocean</a:t>
            </a:r>
            <a:endParaRPr sz="140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0"/>
              </a:spcBef>
              <a:spcAft>
                <a:spcPts val="0"/>
              </a:spcAft>
              <a:buClr>
                <a:schemeClr val="dk1"/>
              </a:buClr>
              <a:buSzPts val="1400"/>
              <a:buFont typeface="Arial"/>
              <a:buChar char="•"/>
            </a:pPr>
            <a:r>
              <a:rPr lang="en-US" sz="1400" b="0" i="0" u="none" strike="noStrike" cap="none" dirty="0">
                <a:solidFill>
                  <a:schemeClr val="dk1"/>
                </a:solidFill>
                <a:latin typeface="Calibri"/>
                <a:ea typeface="Calibri"/>
                <a:cs typeface="Calibri"/>
                <a:sym typeface="Calibri"/>
              </a:rPr>
              <a:t>Pond</a:t>
            </a:r>
            <a:endParaRPr sz="1400" b="0" i="0" u="none" strike="noStrike" cap="none" dirty="0">
              <a:solidFill>
                <a:srgbClr val="000000"/>
              </a:solidFill>
              <a:latin typeface="Arial"/>
              <a:ea typeface="Arial"/>
              <a:cs typeface="Arial"/>
              <a:sym typeface="Arial"/>
            </a:endParaRPr>
          </a:p>
          <a:p>
            <a:pPr marL="285750" marR="0" lvl="0" indent="-285750" algn="just" rtl="0">
              <a:lnSpc>
                <a:spcPct val="100000"/>
              </a:lnSpc>
              <a:spcBef>
                <a:spcPts val="0"/>
              </a:spcBef>
              <a:spcAft>
                <a:spcPts val="0"/>
              </a:spcAft>
              <a:buClr>
                <a:schemeClr val="dk1"/>
              </a:buClr>
              <a:buSzPts val="1400"/>
              <a:buFont typeface="Arial"/>
              <a:buChar char="•"/>
            </a:pPr>
            <a:r>
              <a:rPr lang="en-US" sz="1400" b="0" i="0" u="none" strike="noStrike" cap="none" dirty="0">
                <a:solidFill>
                  <a:schemeClr val="dk1"/>
                </a:solidFill>
                <a:latin typeface="Calibri"/>
                <a:ea typeface="Calibri"/>
                <a:cs typeface="Calibri"/>
                <a:sym typeface="Calibri"/>
              </a:rPr>
              <a:t>Irrigation ditch or other water body, if those above are not available</a:t>
            </a:r>
            <a:endParaRPr sz="1400" b="1" i="0" u="none" strike="noStrike" cap="none" dirty="0">
              <a:solidFill>
                <a:srgbClr val="000072"/>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endParaRPr sz="1400" b="1" i="0" u="none" strike="noStrike" cap="none" dirty="0">
              <a:solidFill>
                <a:srgbClr val="000072"/>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Calibri"/>
                <a:ea typeface="Calibri"/>
                <a:cs typeface="Calibri"/>
                <a:sym typeface="Calibri"/>
              </a:rPr>
              <a:t>To define you study site you  will need these documents:</a:t>
            </a:r>
            <a:endParaRPr sz="1400" b="0" i="0" u="none" strike="noStrike" cap="none" dirty="0">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endParaRPr sz="14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a:p>
            <a:pPr marL="285750" marR="0" lvl="0" indent="-285750" algn="just" rtl="0">
              <a:lnSpc>
                <a:spcPct val="100000"/>
              </a:lnSpc>
              <a:spcBef>
                <a:spcPts val="0"/>
              </a:spcBef>
              <a:spcAft>
                <a:spcPts val="0"/>
              </a:spcAft>
              <a:buClr>
                <a:schemeClr val="dk2"/>
              </a:buClr>
              <a:buSzPts val="1400"/>
              <a:buFont typeface="Arial"/>
              <a:buChar char="•"/>
            </a:pPr>
            <a:r>
              <a:rPr lang="en-US" sz="1400" b="1" i="0" u="sng" strike="noStrike" cap="none" dirty="0">
                <a:solidFill>
                  <a:schemeClr val="dk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Selecting and Documenting your Hydrosphere Study Site</a:t>
            </a:r>
            <a:endParaRPr sz="1400" b="1" i="0" u="none" strike="noStrike" cap="none" dirty="0">
              <a:solidFill>
                <a:schemeClr val="dk2"/>
              </a:solidFill>
              <a:latin typeface="Calibri"/>
              <a:ea typeface="Calibri"/>
              <a:cs typeface="Calibri"/>
              <a:sym typeface="Calibri"/>
            </a:endParaRPr>
          </a:p>
          <a:p>
            <a:pPr marL="285750" marR="0" lvl="0" indent="-285750" algn="just" rtl="0">
              <a:lnSpc>
                <a:spcPct val="100000"/>
              </a:lnSpc>
              <a:spcBef>
                <a:spcPts val="0"/>
              </a:spcBef>
              <a:spcAft>
                <a:spcPts val="0"/>
              </a:spcAft>
              <a:buClr>
                <a:schemeClr val="dk2"/>
              </a:buClr>
              <a:buSzPts val="1400"/>
              <a:buFont typeface="Arial"/>
              <a:buChar char="•"/>
            </a:pPr>
            <a:r>
              <a:rPr lang="en-US" sz="1400" b="1" i="0" u="sng" strike="noStrike" cap="none" dirty="0">
                <a:solidFill>
                  <a:schemeClr val="dk2"/>
                </a:solidFill>
                <a:latin typeface="Calibri"/>
                <a:ea typeface="Calibri"/>
                <a:cs typeface="Calibri"/>
                <a:sym typeface="Calibri"/>
                <a:hlinkClick r:id="rId4"/>
              </a:rPr>
              <a:t>Water Transparency </a:t>
            </a:r>
            <a:r>
              <a:rPr lang="en-US" b="1" u="sng" dirty="0">
                <a:solidFill>
                  <a:schemeClr val="dk2"/>
                </a:solidFill>
                <a:latin typeface="Calibri"/>
                <a:ea typeface="Calibri"/>
                <a:cs typeface="Calibri"/>
                <a:sym typeface="Calibri"/>
                <a:hlinkClick r:id="rId4"/>
              </a:rPr>
              <a:t>Secchi Disk Data Sheet</a:t>
            </a:r>
            <a:r>
              <a:rPr lang="en-US" b="1" dirty="0">
                <a:solidFill>
                  <a:schemeClr val="dk2"/>
                </a:solidFill>
                <a:latin typeface="Calibri"/>
                <a:ea typeface="Calibri"/>
                <a:cs typeface="Calibri"/>
                <a:sym typeface="Calibri"/>
                <a:hlinkClick r:id="rId4"/>
              </a:rPr>
              <a:t> </a:t>
            </a:r>
            <a:r>
              <a:rPr lang="en-US" b="1" dirty="0">
                <a:solidFill>
                  <a:schemeClr val="dk2"/>
                </a:solidFill>
                <a:latin typeface="Calibri"/>
                <a:ea typeface="Calibri"/>
                <a:cs typeface="Calibri"/>
                <a:sym typeface="Calibri"/>
              </a:rPr>
              <a:t>OR </a:t>
            </a:r>
            <a:r>
              <a:rPr lang="en-US" sz="1400" b="1" i="0" u="sng" strike="noStrike" cap="none" dirty="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Hydrosphere All Protocols Data Sheet</a:t>
            </a:r>
            <a:endParaRPr sz="1400" b="1" i="0" u="none" strike="noStrike" cap="none" dirty="0">
              <a:solidFill>
                <a:schemeClr val="dk2"/>
              </a:solidFill>
              <a:latin typeface="Calibri"/>
              <a:ea typeface="Calibri"/>
              <a:cs typeface="Calibri"/>
              <a:sym typeface="Calibri"/>
            </a:endParaRPr>
          </a:p>
          <a:p>
            <a:pPr marL="285750" marR="0" lvl="0" indent="-285750" algn="just" rtl="0">
              <a:lnSpc>
                <a:spcPct val="100000"/>
              </a:lnSpc>
              <a:spcBef>
                <a:spcPts val="0"/>
              </a:spcBef>
              <a:spcAft>
                <a:spcPts val="0"/>
              </a:spcAft>
              <a:buClr>
                <a:schemeClr val="dk2"/>
              </a:buClr>
              <a:buSzPts val="1400"/>
              <a:buFont typeface="Arial"/>
              <a:buChar char="•"/>
            </a:pPr>
            <a:r>
              <a:rPr lang="en-US" sz="1400" b="1" i="0" u="sng" strike="noStrike" cap="none" dirty="0">
                <a:solidFill>
                  <a:schemeClr val="dk2"/>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Mapping your Hydrosphere Study Site Field Guide</a:t>
            </a:r>
            <a:endParaRPr sz="1400" b="1" i="0" u="none" strike="noStrike" cap="none" dirty="0">
              <a:solidFill>
                <a:schemeClr val="dk2"/>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3"/>
          <p:cNvSpPr txBox="1"/>
          <p:nvPr/>
        </p:nvSpPr>
        <p:spPr>
          <a:xfrm>
            <a:off x="1441323" y="1097481"/>
            <a:ext cx="7702677"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72"/>
                </a:solidFill>
                <a:latin typeface="Calibri"/>
                <a:ea typeface="Calibri"/>
                <a:cs typeface="Calibri"/>
                <a:sym typeface="Calibri"/>
              </a:rPr>
              <a:t>Determine Which is Appropriate for Your Water Body: Secchi Disk or Transparency Tube?</a:t>
            </a:r>
            <a:endParaRPr sz="2000" b="1" i="0" u="none" strike="noStrike" cap="none">
              <a:solidFill>
                <a:srgbClr val="000072"/>
              </a:solidFill>
              <a:latin typeface="Calibri"/>
              <a:ea typeface="Calibri"/>
              <a:cs typeface="Calibri"/>
              <a:sym typeface="Calibri"/>
            </a:endParaRPr>
          </a:p>
        </p:txBody>
      </p:sp>
      <p:pic>
        <p:nvPicPr>
          <p:cNvPr id="378" name="Google Shape;378;p13" descr="Person in field gear holding a transparency tube and secchi disk"/>
          <p:cNvPicPr preferRelativeResize="0"/>
          <p:nvPr/>
        </p:nvPicPr>
        <p:blipFill rotWithShape="1">
          <a:blip r:embed="rId3">
            <a:alphaModFix/>
          </a:blip>
          <a:srcRect/>
          <a:stretch/>
        </p:blipFill>
        <p:spPr>
          <a:xfrm>
            <a:off x="2057400" y="2046111"/>
            <a:ext cx="5943600" cy="4457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383" name="Google Shape;383;p70" descr="Illustration showing a secchi diks submerged in water and a transparency tube in water"/>
          <p:cNvPicPr preferRelativeResize="0"/>
          <p:nvPr/>
        </p:nvPicPr>
        <p:blipFill rotWithShape="1">
          <a:blip r:embed="rId3">
            <a:alphaModFix/>
          </a:blip>
          <a:srcRect/>
          <a:stretch/>
        </p:blipFill>
        <p:spPr>
          <a:xfrm>
            <a:off x="2527299" y="3038863"/>
            <a:ext cx="5168901" cy="3197404"/>
          </a:xfrm>
          <a:prstGeom prst="rect">
            <a:avLst/>
          </a:prstGeom>
          <a:noFill/>
          <a:ln>
            <a:noFill/>
          </a:ln>
          <a:effectLst>
            <a:outerShdw blurRad="292100" dist="139700" dir="2700000" algn="tl" rotWithShape="0">
              <a:srgbClr val="333333">
                <a:alpha val="64313"/>
              </a:srgbClr>
            </a:outerShdw>
          </a:effectLst>
        </p:spPr>
      </p:pic>
      <p:sp>
        <p:nvSpPr>
          <p:cNvPr id="384" name="Google Shape;384;p70"/>
          <p:cNvSpPr txBox="1"/>
          <p:nvPr/>
        </p:nvSpPr>
        <p:spPr>
          <a:xfrm>
            <a:off x="1417845" y="1486824"/>
            <a:ext cx="7319756" cy="132343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First, determine if your study site has </a:t>
            </a:r>
            <a:r>
              <a:rPr lang="en-US" sz="1600" b="1" i="0" u="none" strike="noStrike" cap="none">
                <a:solidFill>
                  <a:srgbClr val="000072"/>
                </a:solidFill>
                <a:latin typeface="Calibri"/>
                <a:ea typeface="Calibri"/>
                <a:cs typeface="Calibri"/>
                <a:sym typeface="Calibri"/>
              </a:rPr>
              <a:t>deep, still water or shallow and/or flowing water</a:t>
            </a:r>
            <a:r>
              <a:rPr lang="en-US" sz="1600" b="0" i="0" u="none" strike="noStrike" cap="none">
                <a:solidFill>
                  <a:schemeClr val="dk1"/>
                </a:solidFill>
                <a:latin typeface="Calibri"/>
                <a:ea typeface="Calibri"/>
                <a:cs typeface="Calibri"/>
                <a:sym typeface="Calibri"/>
              </a:rPr>
              <a:t>. If the water is deep and still, you will use a </a:t>
            </a:r>
            <a:r>
              <a:rPr lang="en-US" sz="1600" b="1" i="0" u="none" strike="noStrike" cap="none">
                <a:solidFill>
                  <a:srgbClr val="000072"/>
                </a:solidFill>
                <a:latin typeface="Calibri"/>
                <a:ea typeface="Calibri"/>
                <a:cs typeface="Calibri"/>
                <a:sym typeface="Calibri"/>
              </a:rPr>
              <a:t>Secchi Disk </a:t>
            </a:r>
            <a:r>
              <a:rPr lang="en-US" sz="1600" b="0" i="0" u="none" strike="noStrike" cap="none">
                <a:solidFill>
                  <a:schemeClr val="dk1"/>
                </a:solidFill>
                <a:latin typeface="Calibri"/>
                <a:ea typeface="Calibri"/>
                <a:cs typeface="Calibri"/>
                <a:sym typeface="Calibri"/>
              </a:rPr>
              <a:t>for your water transparency measurements. If the water is shallow or flowing, you will use a </a:t>
            </a:r>
            <a:r>
              <a:rPr lang="en-US" sz="1600" b="1" i="0" u="none" strike="noStrike" cap="none">
                <a:solidFill>
                  <a:srgbClr val="000072"/>
                </a:solidFill>
                <a:latin typeface="Calibri"/>
                <a:ea typeface="Calibri"/>
                <a:cs typeface="Calibri"/>
                <a:sym typeface="Calibri"/>
              </a:rPr>
              <a:t>Transparency Tube </a:t>
            </a:r>
            <a:r>
              <a:rPr lang="en-US" sz="1600" b="0" i="0" u="none" strike="noStrike" cap="none">
                <a:solidFill>
                  <a:schemeClr val="dk1"/>
                </a:solidFill>
                <a:latin typeface="Calibri"/>
                <a:ea typeface="Calibri"/>
                <a:cs typeface="Calibri"/>
                <a:sym typeface="Calibri"/>
              </a:rPr>
              <a:t>(also called a Turbidity Tube). If you will be using the Secchi Disk, use instructions in the the </a:t>
            </a:r>
            <a:r>
              <a:rPr lang="en-US" sz="1600" b="1" i="0" u="none" strike="noStrike" cap="none">
                <a:solidFill>
                  <a:srgbClr val="000072"/>
                </a:solidFill>
                <a:latin typeface="Calibri"/>
                <a:ea typeface="Calibri"/>
                <a:cs typeface="Calibri"/>
                <a:sym typeface="Calibri"/>
              </a:rPr>
              <a:t>Water Transparency Secchi Disk Field Guide</a:t>
            </a:r>
            <a:r>
              <a:rPr lang="en-US" sz="16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385" name="Google Shape;385;p70"/>
          <p:cNvSpPr txBox="1"/>
          <p:nvPr/>
        </p:nvSpPr>
        <p:spPr>
          <a:xfrm>
            <a:off x="2400300" y="6310800"/>
            <a:ext cx="2637035"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Secchi Disk used with deep and  still water</a:t>
            </a:r>
            <a:endParaRPr sz="1100" b="0" i="0" u="none" strike="noStrike" cap="none">
              <a:solidFill>
                <a:schemeClr val="dk1"/>
              </a:solidFill>
              <a:latin typeface="Calibri"/>
              <a:ea typeface="Calibri"/>
              <a:cs typeface="Calibri"/>
              <a:sym typeface="Calibri"/>
            </a:endParaRPr>
          </a:p>
        </p:txBody>
      </p:sp>
      <p:sp>
        <p:nvSpPr>
          <p:cNvPr id="386" name="Google Shape;386;p70"/>
          <p:cNvSpPr txBox="1"/>
          <p:nvPr/>
        </p:nvSpPr>
        <p:spPr>
          <a:xfrm>
            <a:off x="5145979" y="6309033"/>
            <a:ext cx="2689921" cy="430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Transparency Tube used with shallow or Flowing water</a:t>
            </a:r>
            <a:endParaRPr sz="1100" b="0" i="0" u="none" strike="noStrike" cap="none">
              <a:solidFill>
                <a:schemeClr val="dk1"/>
              </a:solidFill>
              <a:latin typeface="Calibri"/>
              <a:ea typeface="Calibri"/>
              <a:cs typeface="Calibri"/>
              <a:sym typeface="Calibri"/>
            </a:endParaRPr>
          </a:p>
        </p:txBody>
      </p:sp>
      <p:sp>
        <p:nvSpPr>
          <p:cNvPr id="387" name="Google Shape;387;p70"/>
          <p:cNvSpPr txBox="1"/>
          <p:nvPr/>
        </p:nvSpPr>
        <p:spPr>
          <a:xfrm>
            <a:off x="1163845" y="988677"/>
            <a:ext cx="772615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90"/>
                </a:solidFill>
                <a:latin typeface="Calibri"/>
                <a:ea typeface="Calibri"/>
                <a:cs typeface="Calibri"/>
                <a:sym typeface="Calibri"/>
              </a:rPr>
              <a:t>How to Collect Your Data: Select Appropriate Instrument</a:t>
            </a:r>
            <a:endParaRPr sz="2400" b="1" i="0" u="none" strike="noStrike" cap="none">
              <a:solidFill>
                <a:srgbClr val="00009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p14" descr="Illustration showing a secchi diks submerged in water and a transparency tube in water"/>
          <p:cNvPicPr preferRelativeResize="0"/>
          <p:nvPr/>
        </p:nvPicPr>
        <p:blipFill rotWithShape="1">
          <a:blip r:embed="rId3">
            <a:alphaModFix/>
          </a:blip>
          <a:srcRect l="1" r="53037"/>
          <a:stretch/>
        </p:blipFill>
        <p:spPr>
          <a:xfrm>
            <a:off x="2527300" y="3038863"/>
            <a:ext cx="2427472" cy="3197404"/>
          </a:xfrm>
          <a:prstGeom prst="rect">
            <a:avLst/>
          </a:prstGeom>
          <a:noFill/>
          <a:ln>
            <a:noFill/>
          </a:ln>
          <a:effectLst>
            <a:outerShdw blurRad="292100" dist="139700" dir="2700000" algn="tl" rotWithShape="0">
              <a:srgbClr val="333333">
                <a:alpha val="64313"/>
              </a:srgbClr>
            </a:outerShdw>
          </a:effectLst>
        </p:spPr>
      </p:pic>
      <p:sp>
        <p:nvSpPr>
          <p:cNvPr id="393" name="Google Shape;393;p14"/>
          <p:cNvSpPr txBox="1"/>
          <p:nvPr/>
        </p:nvSpPr>
        <p:spPr>
          <a:xfrm>
            <a:off x="1417845" y="1486824"/>
            <a:ext cx="7319756" cy="156962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rgbClr val="000072"/>
                </a:solidFill>
                <a:latin typeface="Calibri"/>
                <a:ea typeface="Calibri"/>
                <a:cs typeface="Calibri"/>
                <a:sym typeface="Calibri"/>
              </a:rPr>
              <a:t>Secchi Disk Depth </a:t>
            </a:r>
            <a:r>
              <a:rPr lang="en-US" sz="1600" b="0" i="0" u="none" strike="noStrike" cap="none">
                <a:solidFill>
                  <a:schemeClr val="dk1"/>
                </a:solidFill>
                <a:latin typeface="Calibri"/>
                <a:ea typeface="Calibri"/>
                <a:cs typeface="Calibri"/>
                <a:sym typeface="Calibri"/>
              </a:rPr>
              <a:t>is the distance from the water surface to the depth when the Secchi disk is no longer visible. </a:t>
            </a:r>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GLOBE asks for two depths measured in meters: the depth when the Secchi Disk no longer appears and the depth when the Secchi Disk first reappears after lowering it another 10 cm. </a:t>
            </a:r>
            <a:endParaRPr sz="1400" b="0" i="0" u="none" strike="noStrike" cap="none">
              <a:solidFill>
                <a:srgbClr val="000000"/>
              </a:solidFill>
              <a:latin typeface="Arial"/>
              <a:ea typeface="Arial"/>
              <a:cs typeface="Arial"/>
              <a:sym typeface="Arial"/>
            </a:endParaRPr>
          </a:p>
        </p:txBody>
      </p:sp>
      <p:sp>
        <p:nvSpPr>
          <p:cNvPr id="394" name="Google Shape;394;p14"/>
          <p:cNvSpPr txBox="1"/>
          <p:nvPr/>
        </p:nvSpPr>
        <p:spPr>
          <a:xfrm>
            <a:off x="2400300" y="6310800"/>
            <a:ext cx="2637035"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Secchi Disk used with deep and  still water</a:t>
            </a:r>
            <a:endParaRPr sz="1100" b="0" i="0" u="none" strike="noStrike" cap="none">
              <a:solidFill>
                <a:schemeClr val="dk1"/>
              </a:solidFill>
              <a:latin typeface="Calibri"/>
              <a:ea typeface="Calibri"/>
              <a:cs typeface="Calibri"/>
              <a:sym typeface="Calibri"/>
            </a:endParaRPr>
          </a:p>
        </p:txBody>
      </p:sp>
      <p:sp>
        <p:nvSpPr>
          <p:cNvPr id="395" name="Google Shape;395;p14"/>
          <p:cNvSpPr txBox="1"/>
          <p:nvPr/>
        </p:nvSpPr>
        <p:spPr>
          <a:xfrm>
            <a:off x="1163845" y="988677"/>
            <a:ext cx="772615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90"/>
                </a:solidFill>
                <a:latin typeface="Calibri"/>
                <a:ea typeface="Calibri"/>
                <a:cs typeface="Calibri"/>
                <a:sym typeface="Calibri"/>
              </a:rPr>
              <a:t>Sechhi Disk Depth is Measured from the Water Surface</a:t>
            </a:r>
            <a:endParaRPr sz="2400" b="1" i="0" u="none" strike="noStrike" cap="none">
              <a:solidFill>
                <a:srgbClr val="000090"/>
              </a:solidFill>
              <a:latin typeface="Calibri"/>
              <a:ea typeface="Calibri"/>
              <a:cs typeface="Calibri"/>
              <a:sym typeface="Calibri"/>
            </a:endParaRPr>
          </a:p>
        </p:txBody>
      </p:sp>
      <p:sp>
        <p:nvSpPr>
          <p:cNvPr id="396" name="Google Shape;396;p14"/>
          <p:cNvSpPr txBox="1"/>
          <p:nvPr/>
        </p:nvSpPr>
        <p:spPr>
          <a:xfrm>
            <a:off x="382772" y="3965944"/>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7" name="Google Shape;397;p14"/>
          <p:cNvSpPr txBox="1"/>
          <p:nvPr/>
        </p:nvSpPr>
        <p:spPr>
          <a:xfrm>
            <a:off x="191386" y="3923414"/>
            <a:ext cx="1847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98" name="Google Shape;398;p14"/>
          <p:cNvSpPr txBox="1"/>
          <p:nvPr/>
        </p:nvSpPr>
        <p:spPr>
          <a:xfrm>
            <a:off x="5077723" y="2997548"/>
            <a:ext cx="3765107" cy="35393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rgbClr val="000072"/>
                </a:solidFill>
                <a:latin typeface="Calibri"/>
                <a:ea typeface="Calibri"/>
                <a:cs typeface="Calibri"/>
                <a:sym typeface="Calibri"/>
              </a:rPr>
              <a:t>Pro Tip</a:t>
            </a:r>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Use waterproof tape or a black permanent marker to mark the rope in </a:t>
            </a:r>
            <a:r>
              <a:rPr lang="en-US" sz="1600" b="0" i="0" u="none" strike="noStrike" cap="none">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1 meter</a:t>
            </a:r>
            <a:r>
              <a:rPr lang="en-US" sz="1600" b="0" i="0" u="none" strike="noStrike" cap="none">
                <a:solidFill>
                  <a:schemeClr val="dk1"/>
                </a:solidFill>
                <a:latin typeface="Calibri"/>
                <a:ea typeface="Calibri"/>
                <a:cs typeface="Calibri"/>
                <a:sym typeface="Calibri"/>
              </a:rPr>
              <a:t> increments.</a:t>
            </a:r>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As you lower the rope, keep track of the how many meters you have lowered the Sechhi disk by counting the times the marks hit the water surface. </a:t>
            </a:r>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When you pull up the rope, you can also feel where the rope first got wet. This represents the water surface. </a:t>
            </a:r>
            <a:endParaRPr/>
          </a:p>
        </p:txBody>
      </p:sp>
      <p:cxnSp>
        <p:nvCxnSpPr>
          <p:cNvPr id="399" name="Google Shape;399;p14"/>
          <p:cNvCxnSpPr/>
          <p:nvPr/>
        </p:nvCxnSpPr>
        <p:spPr>
          <a:xfrm>
            <a:off x="3681876" y="4644831"/>
            <a:ext cx="56644" cy="0"/>
          </a:xfrm>
          <a:prstGeom prst="straightConnector1">
            <a:avLst/>
          </a:prstGeom>
          <a:noFill/>
          <a:ln w="63500" cap="flat" cmpd="sng">
            <a:solidFill>
              <a:schemeClr val="dk1"/>
            </a:solidFill>
            <a:prstDash val="solid"/>
            <a:round/>
            <a:headEnd type="none" w="sm" len="sm"/>
            <a:tailEnd type="none" w="sm" len="sm"/>
          </a:ln>
        </p:spPr>
      </p:cxnSp>
      <p:cxnSp>
        <p:nvCxnSpPr>
          <p:cNvPr id="400" name="Google Shape;400;p14"/>
          <p:cNvCxnSpPr/>
          <p:nvPr/>
        </p:nvCxnSpPr>
        <p:spPr>
          <a:xfrm>
            <a:off x="3680528" y="3583431"/>
            <a:ext cx="56644" cy="0"/>
          </a:xfrm>
          <a:prstGeom prst="straightConnector1">
            <a:avLst/>
          </a:prstGeom>
          <a:noFill/>
          <a:ln w="63500" cap="flat" cmpd="sng">
            <a:solidFill>
              <a:schemeClr val="dk1"/>
            </a:solidFill>
            <a:prstDash val="solid"/>
            <a:round/>
            <a:headEnd type="none" w="sm" len="sm"/>
            <a:tailEnd type="none" w="sm" len="sm"/>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15"/>
          <p:cNvSpPr txBox="1"/>
          <p:nvPr/>
        </p:nvSpPr>
        <p:spPr>
          <a:xfrm>
            <a:off x="1246717" y="1047901"/>
            <a:ext cx="5255700" cy="5756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Secchi Disk Protocol Overview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000"/>
              <a:buFont typeface="Arial"/>
              <a:buNone/>
            </a:pPr>
            <a:endParaRPr sz="1000" b="1" i="0" u="none" strike="noStrike" cap="none">
              <a:solidFill>
                <a:schemeClr val="dk2"/>
              </a:solidFill>
              <a:latin typeface="Calibri"/>
              <a:ea typeface="Calibri"/>
              <a:cs typeface="Calibri"/>
              <a:sym typeface="Calibri"/>
            </a:endParaRPr>
          </a:p>
          <a:p>
            <a:pPr marL="285750" marR="0" lvl="0" indent="-285750" algn="just" rtl="0">
              <a:lnSpc>
                <a:spcPct val="100000"/>
              </a:lnSpc>
              <a:spcBef>
                <a:spcPts val="6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Assemble field equipment. Mark the rope in </a:t>
            </a:r>
            <a:r>
              <a:rPr lang="en-US" sz="1800" b="0" i="0" u="none" strike="noStrike" cap="none">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1 m increments or get clothes pins to mark the rope.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285750" algn="just"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Collect site data</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285750" algn="just"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Conduct cloud type and cloud cover measurements</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285750" algn="just"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In the Field: Take the measurements using a Secchi disk</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285750" algn="just"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Repeat 3 times to ensure accuracy and precision</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285750" algn="just"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Verify that the data from the three measurements are within </a:t>
            </a:r>
            <a:r>
              <a:rPr lang="en-US" sz="1800" b="1" i="0" u="none" strike="noStrike" cap="none">
                <a:solidFill>
                  <a:srgbClr val="000090"/>
                </a:solidFill>
                <a:latin typeface="Calibri"/>
                <a:ea typeface="Calibri"/>
                <a:cs typeface="Calibri"/>
                <a:sym typeface="Calibri"/>
              </a:rPr>
              <a:t>10 cm </a:t>
            </a:r>
            <a:r>
              <a:rPr lang="en-US" sz="1800" b="0" i="0" u="none" strike="noStrike" cap="none">
                <a:solidFill>
                  <a:schemeClr val="dk1"/>
                </a:solidFill>
                <a:latin typeface="Calibri"/>
                <a:ea typeface="Calibri"/>
                <a:cs typeface="Calibri"/>
                <a:sym typeface="Calibri"/>
              </a:rPr>
              <a:t>of the mean, (but do not average your data for reporting)</a:t>
            </a:r>
            <a:endParaRPr sz="18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285750" algn="just"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Report your data to the GLOBE Citizen Science website </a:t>
            </a:r>
            <a:endParaRPr sz="1800" b="0" i="0" u="none" strike="noStrike" cap="none">
              <a:solidFill>
                <a:schemeClr val="dk1"/>
              </a:solidFill>
              <a:latin typeface="Calibri"/>
              <a:ea typeface="Calibri"/>
              <a:cs typeface="Calibri"/>
              <a:sym typeface="Calibri"/>
            </a:endParaRPr>
          </a:p>
        </p:txBody>
      </p:sp>
      <p:pic>
        <p:nvPicPr>
          <p:cNvPr id="406" name="Google Shape;406;p15" descr="Image of secchi disk shwoing black and white pattern"/>
          <p:cNvPicPr preferRelativeResize="0"/>
          <p:nvPr/>
        </p:nvPicPr>
        <p:blipFill rotWithShape="1">
          <a:blip r:embed="rId3">
            <a:alphaModFix/>
          </a:blip>
          <a:srcRect/>
          <a:stretch/>
        </p:blipFill>
        <p:spPr>
          <a:xfrm>
            <a:off x="6502400" y="1651000"/>
            <a:ext cx="2269067" cy="1701800"/>
          </a:xfrm>
          <a:prstGeom prst="rect">
            <a:avLst/>
          </a:prstGeom>
          <a:noFill/>
          <a:ln>
            <a:noFill/>
          </a:ln>
        </p:spPr>
      </p:pic>
      <p:pic>
        <p:nvPicPr>
          <p:cNvPr id="407" name="Google Shape;407;p15" descr="Person holding a clipboard recording data on a data sheet"/>
          <p:cNvPicPr preferRelativeResize="0"/>
          <p:nvPr/>
        </p:nvPicPr>
        <p:blipFill rotWithShape="1">
          <a:blip r:embed="rId4">
            <a:alphaModFix/>
          </a:blip>
          <a:srcRect/>
          <a:stretch/>
        </p:blipFill>
        <p:spPr>
          <a:xfrm>
            <a:off x="6502400" y="3543300"/>
            <a:ext cx="2214034" cy="16605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16"/>
          <p:cNvSpPr txBox="1"/>
          <p:nvPr/>
        </p:nvSpPr>
        <p:spPr>
          <a:xfrm>
            <a:off x="1231900" y="1098034"/>
            <a:ext cx="4061177" cy="32316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Time Requirements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72"/>
              </a:solidFill>
              <a:latin typeface="Calibri"/>
              <a:ea typeface="Calibri"/>
              <a:cs typeface="Calibri"/>
              <a:sym typeface="Calibri"/>
            </a:endParaRPr>
          </a:p>
          <a:p>
            <a:pPr marL="285750" marR="0" lvl="0" indent="-285750" algn="l" rtl="0">
              <a:lnSpc>
                <a:spcPct val="10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Time to complete protocol: </a:t>
            </a:r>
            <a:r>
              <a:rPr lang="en-US" sz="1800" b="0" i="0" u="none" strike="noStrike" cap="none">
                <a:solidFill>
                  <a:schemeClr val="dk1"/>
                </a:solidFill>
                <a:latin typeface="Calibri"/>
                <a:ea typeface="Calibri"/>
                <a:cs typeface="Calibri"/>
                <a:sym typeface="Calibri"/>
              </a:rPr>
              <a:t>About 10 minutes</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Frequency: </a:t>
            </a:r>
            <a:r>
              <a:rPr lang="en-US" sz="1800" b="0" i="0" u="none" strike="noStrike" cap="none">
                <a:solidFill>
                  <a:schemeClr val="dk1"/>
                </a:solidFill>
                <a:latin typeface="Calibri"/>
                <a:ea typeface="Calibri"/>
                <a:cs typeface="Calibri"/>
                <a:sym typeface="Calibri"/>
              </a:rPr>
              <a:t>Ideally, weekly measurements at the same sampling site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Ease of Protocol:  </a:t>
            </a:r>
            <a:r>
              <a:rPr lang="en-US" sz="1800" b="0" i="0" u="none" strike="noStrike" cap="none">
                <a:solidFill>
                  <a:schemeClr val="dk1"/>
                </a:solidFill>
                <a:latin typeface="Calibri"/>
                <a:ea typeface="Calibri"/>
                <a:cs typeface="Calibri"/>
                <a:sym typeface="Calibri"/>
              </a:rPr>
              <a:t>Beginner Level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13" name="Google Shape;413;p16" descr="Image of secchi disk shwoing black and white pattern"/>
          <p:cNvPicPr preferRelativeResize="0"/>
          <p:nvPr/>
        </p:nvPicPr>
        <p:blipFill rotWithShape="1">
          <a:blip r:embed="rId3">
            <a:alphaModFix/>
          </a:blip>
          <a:srcRect/>
          <a:stretch/>
        </p:blipFill>
        <p:spPr>
          <a:xfrm>
            <a:off x="5786966" y="1751588"/>
            <a:ext cx="2514600" cy="2578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17" descr="secchi disk with rope attached"/>
          <p:cNvPicPr preferRelativeResize="0"/>
          <p:nvPr/>
        </p:nvPicPr>
        <p:blipFill rotWithShape="1">
          <a:blip r:embed="rId3">
            <a:alphaModFix/>
          </a:blip>
          <a:srcRect/>
          <a:stretch/>
        </p:blipFill>
        <p:spPr>
          <a:xfrm>
            <a:off x="1207134" y="1452487"/>
            <a:ext cx="3605131" cy="2687677"/>
          </a:xfrm>
          <a:prstGeom prst="rect">
            <a:avLst/>
          </a:prstGeom>
          <a:noFill/>
          <a:ln>
            <a:noFill/>
          </a:ln>
          <a:effectLst>
            <a:outerShdw blurRad="292100" dist="139700" dir="2700000" algn="tl" rotWithShape="0">
              <a:srgbClr val="333333">
                <a:alpha val="64313"/>
              </a:srgbClr>
            </a:outerShdw>
          </a:effectLst>
        </p:spPr>
      </p:pic>
      <p:pic>
        <p:nvPicPr>
          <p:cNvPr id="419" name="Google Shape;419;p17" descr="Meter stick"/>
          <p:cNvPicPr preferRelativeResize="0"/>
          <p:nvPr/>
        </p:nvPicPr>
        <p:blipFill rotWithShape="1">
          <a:blip r:embed="rId4">
            <a:alphaModFix/>
          </a:blip>
          <a:srcRect/>
          <a:stretch/>
        </p:blipFill>
        <p:spPr>
          <a:xfrm>
            <a:off x="1498408" y="4570129"/>
            <a:ext cx="6925026" cy="204956"/>
          </a:xfrm>
          <a:prstGeom prst="rect">
            <a:avLst/>
          </a:prstGeom>
          <a:noFill/>
          <a:ln>
            <a:noFill/>
          </a:ln>
          <a:effectLst>
            <a:outerShdw blurRad="292100" dist="139700" dir="2700000" algn="tl" rotWithShape="0">
              <a:srgbClr val="333333">
                <a:alpha val="64313"/>
              </a:srgbClr>
            </a:outerShdw>
          </a:effectLst>
        </p:spPr>
      </p:pic>
      <p:pic>
        <p:nvPicPr>
          <p:cNvPr id="420" name="Google Shape;420;p17" descr="Clothespin&#10;"/>
          <p:cNvPicPr preferRelativeResize="0"/>
          <p:nvPr/>
        </p:nvPicPr>
        <p:blipFill rotWithShape="1">
          <a:blip r:embed="rId5">
            <a:alphaModFix/>
          </a:blip>
          <a:srcRect/>
          <a:stretch/>
        </p:blipFill>
        <p:spPr>
          <a:xfrm rot="704144">
            <a:off x="3600681" y="5132574"/>
            <a:ext cx="3192304" cy="580620"/>
          </a:xfrm>
          <a:prstGeom prst="rect">
            <a:avLst/>
          </a:prstGeom>
          <a:noFill/>
          <a:ln>
            <a:noFill/>
          </a:ln>
          <a:effectLst>
            <a:outerShdw blurRad="292100" dist="139700" dir="2700000" algn="tl" rotWithShape="0">
              <a:srgbClr val="333333">
                <a:alpha val="64313"/>
              </a:srgbClr>
            </a:outerShdw>
          </a:effectLst>
        </p:spPr>
      </p:pic>
      <p:sp>
        <p:nvSpPr>
          <p:cNvPr id="421" name="Google Shape;421;p17"/>
          <p:cNvSpPr/>
          <p:nvPr/>
        </p:nvSpPr>
        <p:spPr>
          <a:xfrm>
            <a:off x="1637134" y="1762882"/>
            <a:ext cx="137256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Calibri"/>
                <a:ea typeface="Calibri"/>
                <a:cs typeface="Calibri"/>
                <a:sym typeface="Calibri"/>
              </a:rPr>
              <a:t>Secchi disk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Calibri"/>
                <a:ea typeface="Calibri"/>
                <a:cs typeface="Calibri"/>
                <a:sym typeface="Calibri"/>
              </a:rPr>
              <a:t>with rope attached</a:t>
            </a:r>
            <a:endParaRPr sz="1400" b="0" i="0" u="none" strike="noStrike" cap="none">
              <a:solidFill>
                <a:srgbClr val="000000"/>
              </a:solidFill>
              <a:latin typeface="Arial"/>
              <a:ea typeface="Arial"/>
              <a:cs typeface="Arial"/>
              <a:sym typeface="Arial"/>
            </a:endParaRPr>
          </a:p>
        </p:txBody>
      </p:sp>
      <p:sp>
        <p:nvSpPr>
          <p:cNvPr id="422" name="Google Shape;422;p17"/>
          <p:cNvSpPr/>
          <p:nvPr/>
        </p:nvSpPr>
        <p:spPr>
          <a:xfrm>
            <a:off x="6732933" y="2677922"/>
            <a:ext cx="154401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Calibri"/>
                <a:ea typeface="Calibri"/>
                <a:cs typeface="Calibri"/>
                <a:sym typeface="Calibri"/>
              </a:rPr>
              <a:t>Latex or Nitrile gloves</a:t>
            </a:r>
            <a:endParaRPr sz="1200" b="0" i="0" u="none" strike="noStrike" cap="none">
              <a:solidFill>
                <a:schemeClr val="dk2"/>
              </a:solidFill>
              <a:latin typeface="Calibri"/>
              <a:ea typeface="Calibri"/>
              <a:cs typeface="Calibri"/>
              <a:sym typeface="Calibri"/>
            </a:endParaRPr>
          </a:p>
        </p:txBody>
      </p:sp>
      <p:sp>
        <p:nvSpPr>
          <p:cNvPr id="423" name="Google Shape;423;p17"/>
          <p:cNvSpPr/>
          <p:nvPr/>
        </p:nvSpPr>
        <p:spPr>
          <a:xfrm>
            <a:off x="6209431" y="3839748"/>
            <a:ext cx="1944463"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Calibri"/>
                <a:ea typeface="Calibri"/>
                <a:cs typeface="Calibri"/>
                <a:sym typeface="Calibri"/>
              </a:rPr>
              <a:t>Pencil or something to write with</a:t>
            </a:r>
            <a:endParaRPr sz="1200" b="0" i="0" u="none" strike="noStrike" cap="none">
              <a:solidFill>
                <a:schemeClr val="dk2"/>
              </a:solidFill>
              <a:latin typeface="Calibri"/>
              <a:ea typeface="Calibri"/>
              <a:cs typeface="Calibri"/>
              <a:sym typeface="Calibri"/>
            </a:endParaRPr>
          </a:p>
        </p:txBody>
      </p:sp>
      <p:sp>
        <p:nvSpPr>
          <p:cNvPr id="424" name="Google Shape;424;p17"/>
          <p:cNvSpPr/>
          <p:nvPr/>
        </p:nvSpPr>
        <p:spPr>
          <a:xfrm>
            <a:off x="1922019" y="4813988"/>
            <a:ext cx="8903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Calibri"/>
                <a:ea typeface="Calibri"/>
                <a:cs typeface="Calibri"/>
                <a:sym typeface="Calibri"/>
              </a:rPr>
              <a:t>Meter stick</a:t>
            </a:r>
            <a:endParaRPr sz="1200" b="0" i="0" u="none" strike="noStrike" cap="none">
              <a:solidFill>
                <a:schemeClr val="dk2"/>
              </a:solidFill>
              <a:latin typeface="Calibri"/>
              <a:ea typeface="Calibri"/>
              <a:cs typeface="Calibri"/>
              <a:sym typeface="Calibri"/>
            </a:endParaRPr>
          </a:p>
        </p:txBody>
      </p:sp>
      <p:sp>
        <p:nvSpPr>
          <p:cNvPr id="425" name="Google Shape;425;p17"/>
          <p:cNvSpPr/>
          <p:nvPr/>
        </p:nvSpPr>
        <p:spPr>
          <a:xfrm>
            <a:off x="6515819" y="5589315"/>
            <a:ext cx="155643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Calibri"/>
                <a:ea typeface="Calibri"/>
                <a:cs typeface="Calibri"/>
                <a:sym typeface="Calibri"/>
              </a:rPr>
              <a:t>Clothespins (optional)</a:t>
            </a:r>
            <a:endParaRPr sz="1200" b="0" i="0" u="none" strike="noStrike" cap="none">
              <a:solidFill>
                <a:schemeClr val="dk2"/>
              </a:solidFill>
              <a:latin typeface="Calibri"/>
              <a:ea typeface="Calibri"/>
              <a:cs typeface="Calibri"/>
              <a:sym typeface="Calibri"/>
            </a:endParaRPr>
          </a:p>
        </p:txBody>
      </p:sp>
      <p:pic>
        <p:nvPicPr>
          <p:cNvPr id="426" name="Google Shape;426;p17" descr="Gloves.png"/>
          <p:cNvPicPr preferRelativeResize="0"/>
          <p:nvPr/>
        </p:nvPicPr>
        <p:blipFill rotWithShape="1">
          <a:blip r:embed="rId6">
            <a:alphaModFix/>
          </a:blip>
          <a:srcRect/>
          <a:stretch/>
        </p:blipFill>
        <p:spPr>
          <a:xfrm>
            <a:off x="5196833" y="1626704"/>
            <a:ext cx="3412571" cy="865781"/>
          </a:xfrm>
          <a:prstGeom prst="rect">
            <a:avLst/>
          </a:prstGeom>
          <a:noFill/>
          <a:ln>
            <a:noFill/>
          </a:ln>
          <a:effectLst>
            <a:outerShdw blurRad="292100" dist="139700" dir="2700000" algn="tl" rotWithShape="0">
              <a:srgbClr val="333333">
                <a:alpha val="64313"/>
              </a:srgbClr>
            </a:outerShdw>
          </a:effectLst>
        </p:spPr>
      </p:pic>
      <p:pic>
        <p:nvPicPr>
          <p:cNvPr id="427" name="Google Shape;427;p17" descr="Gloves"/>
          <p:cNvPicPr preferRelativeResize="0"/>
          <p:nvPr/>
        </p:nvPicPr>
        <p:blipFill rotWithShape="1">
          <a:blip r:embed="rId6">
            <a:alphaModFix/>
          </a:blip>
          <a:srcRect/>
          <a:stretch/>
        </p:blipFill>
        <p:spPr>
          <a:xfrm rot="-900000">
            <a:off x="5266518" y="1776517"/>
            <a:ext cx="3412572" cy="865781"/>
          </a:xfrm>
          <a:prstGeom prst="rect">
            <a:avLst/>
          </a:prstGeom>
          <a:noFill/>
          <a:ln>
            <a:noFill/>
          </a:ln>
          <a:effectLst>
            <a:outerShdw blurRad="292100" dist="139700" dir="2700000" algn="tl" rotWithShape="0">
              <a:srgbClr val="333333">
                <a:alpha val="64313"/>
              </a:srgbClr>
            </a:outerShdw>
          </a:effectLst>
        </p:spPr>
      </p:pic>
      <p:sp>
        <p:nvSpPr>
          <p:cNvPr id="428" name="Google Shape;428;p17"/>
          <p:cNvSpPr/>
          <p:nvPr/>
        </p:nvSpPr>
        <p:spPr>
          <a:xfrm>
            <a:off x="1358907" y="945025"/>
            <a:ext cx="72444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Assemble Field Equipment</a:t>
            </a:r>
            <a:endParaRPr sz="1400" b="0" i="0" u="none" strike="noStrike" cap="none">
              <a:solidFill>
                <a:srgbClr val="000000"/>
              </a:solidFill>
              <a:latin typeface="Arial"/>
              <a:ea typeface="Arial"/>
              <a:cs typeface="Arial"/>
              <a:sym typeface="Arial"/>
            </a:endParaRPr>
          </a:p>
        </p:txBody>
      </p:sp>
      <p:grpSp>
        <p:nvGrpSpPr>
          <p:cNvPr id="429" name="Google Shape;429;p17" descr="pen and pencil"/>
          <p:cNvGrpSpPr/>
          <p:nvPr/>
        </p:nvGrpSpPr>
        <p:grpSpPr>
          <a:xfrm>
            <a:off x="2503226" y="3455628"/>
            <a:ext cx="5342531" cy="3255662"/>
            <a:chOff x="2503226" y="3455628"/>
            <a:chExt cx="5342531" cy="3255662"/>
          </a:xfrm>
        </p:grpSpPr>
        <p:pic>
          <p:nvPicPr>
            <p:cNvPr id="430" name="Google Shape;430;p17" descr="PermanentMarker.png"/>
            <p:cNvPicPr preferRelativeResize="0"/>
            <p:nvPr/>
          </p:nvPicPr>
          <p:blipFill rotWithShape="1">
            <a:blip r:embed="rId7">
              <a:alphaModFix/>
            </a:blip>
            <a:srcRect/>
            <a:stretch/>
          </p:blipFill>
          <p:spPr>
            <a:xfrm rot="961501">
              <a:off x="2507446" y="5833718"/>
              <a:ext cx="3070345" cy="462769"/>
            </a:xfrm>
            <a:prstGeom prst="rect">
              <a:avLst/>
            </a:prstGeom>
            <a:noFill/>
            <a:ln>
              <a:noFill/>
            </a:ln>
            <a:effectLst>
              <a:outerShdw blurRad="292100" dist="139700" dir="2700000" algn="tl" rotWithShape="0">
                <a:srgbClr val="333333">
                  <a:alpha val="64313"/>
                </a:srgbClr>
              </a:outerShdw>
            </a:effectLst>
          </p:spPr>
        </p:pic>
        <p:pic>
          <p:nvPicPr>
            <p:cNvPr id="431" name="Google Shape;431;p17" descr="Pencil.png"/>
            <p:cNvPicPr preferRelativeResize="0"/>
            <p:nvPr/>
          </p:nvPicPr>
          <p:blipFill rotWithShape="1">
            <a:blip r:embed="rId8">
              <a:alphaModFix/>
            </a:blip>
            <a:srcRect/>
            <a:stretch/>
          </p:blipFill>
          <p:spPr>
            <a:xfrm rot="4860000">
              <a:off x="5718826" y="1818602"/>
              <a:ext cx="181782" cy="4094047"/>
            </a:xfrm>
            <a:prstGeom prst="rect">
              <a:avLst/>
            </a:prstGeom>
            <a:noFill/>
            <a:ln>
              <a:noFill/>
            </a:ln>
            <a:effectLst>
              <a:outerShdw blurRad="292100" dist="139700" dir="2700000" algn="tl" rotWithShape="0">
                <a:srgbClr val="333333">
                  <a:alpha val="64313"/>
                </a:srgbClr>
              </a:outerShdw>
            </a:effectLst>
          </p:spPr>
        </p:pic>
      </p:grpSp>
      <p:sp>
        <p:nvSpPr>
          <p:cNvPr id="432" name="Google Shape;432;p17"/>
          <p:cNvSpPr/>
          <p:nvPr/>
        </p:nvSpPr>
        <p:spPr>
          <a:xfrm>
            <a:off x="1637134" y="6128895"/>
            <a:ext cx="2659737"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2"/>
                </a:solidFill>
                <a:latin typeface="Calibri"/>
                <a:ea typeface="Calibri"/>
                <a:cs typeface="Calibri"/>
                <a:sym typeface="Calibri"/>
              </a:rPr>
              <a:t>Permanent marker (or waterproof tape) to mark </a:t>
            </a:r>
            <a:r>
              <a:rPr lang="en-US" sz="1200" b="0" i="0" u="none" strike="noStrike" cap="none">
                <a:solidFill>
                  <a:schemeClr val="dk2"/>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1 meter increments</a:t>
            </a:r>
            <a:endParaRPr sz="1200" b="0" i="0" u="none" strike="noStrike" cap="none">
              <a:solidFill>
                <a:schemeClr val="dk2"/>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18"/>
          <p:cNvSpPr/>
          <p:nvPr/>
        </p:nvSpPr>
        <p:spPr>
          <a:xfrm>
            <a:off x="1270007" y="945025"/>
            <a:ext cx="7244444"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Assemble Field Documents</a:t>
            </a:r>
            <a:endParaRPr sz="2400" b="1" i="0" u="none" strike="noStrike" cap="none">
              <a:solidFill>
                <a:srgbClr val="000072"/>
              </a:solidFill>
              <a:latin typeface="Calibri"/>
              <a:ea typeface="Calibri"/>
              <a:cs typeface="Calibri"/>
              <a:sym typeface="Calibri"/>
            </a:endParaRPr>
          </a:p>
        </p:txBody>
      </p:sp>
      <p:sp>
        <p:nvSpPr>
          <p:cNvPr id="438" name="Google Shape;438;p18"/>
          <p:cNvSpPr txBox="1"/>
          <p:nvPr/>
        </p:nvSpPr>
        <p:spPr>
          <a:xfrm>
            <a:off x="1270007" y="1487237"/>
            <a:ext cx="7479387"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Before measuring water transparency, cloud type and cover must be measured for the site. Measurement of water transparency must be done in the shade to avoid sun glare and differences in visibility. </a:t>
            </a:r>
            <a:endParaRPr sz="1800" b="1" i="0" u="none" strike="noStrike" cap="none">
              <a:solidFill>
                <a:schemeClr val="dk2"/>
              </a:solidFill>
              <a:latin typeface="Calibri"/>
              <a:ea typeface="Calibri"/>
              <a:cs typeface="Calibri"/>
              <a:sym typeface="Calibri"/>
            </a:endParaRPr>
          </a:p>
        </p:txBody>
      </p:sp>
      <p:sp>
        <p:nvSpPr>
          <p:cNvPr id="439" name="Google Shape;439;p18"/>
          <p:cNvSpPr/>
          <p:nvPr/>
        </p:nvSpPr>
        <p:spPr>
          <a:xfrm>
            <a:off x="1386415" y="2863173"/>
            <a:ext cx="2945325"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What You Need: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72"/>
              </a:solidFill>
              <a:latin typeface="Calibri"/>
              <a:ea typeface="Calibri"/>
              <a:cs typeface="Calibri"/>
              <a:sym typeface="Calibri"/>
            </a:endParaRPr>
          </a:p>
        </p:txBody>
      </p:sp>
      <p:sp>
        <p:nvSpPr>
          <p:cNvPr id="440" name="Google Shape;440;p18"/>
          <p:cNvSpPr txBox="1"/>
          <p:nvPr/>
        </p:nvSpPr>
        <p:spPr>
          <a:xfrm>
            <a:off x="1270007" y="3374072"/>
            <a:ext cx="6928200" cy="2062063"/>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2"/>
              </a:buClr>
              <a:buSzPts val="1600"/>
              <a:buFont typeface="Arial"/>
              <a:buChar char="•"/>
            </a:pPr>
            <a:r>
              <a:rPr lang="en-US" sz="1600" b="1" i="0" u="sng" strike="noStrike" cap="none" dirty="0">
                <a:solidFill>
                  <a:schemeClr val="dk2"/>
                </a:solidFill>
                <a:latin typeface="Calibri"/>
                <a:ea typeface="Calibri"/>
                <a:cs typeface="Calibri"/>
                <a:sym typeface="Calibri"/>
                <a:hlinkClick r:id="rId3"/>
              </a:rPr>
              <a:t>Water Transparency Secchi Disk Data Sheet</a:t>
            </a:r>
            <a:r>
              <a:rPr lang="en-US" sz="1600" b="1" i="0" strike="noStrike" cap="none" dirty="0">
                <a:solidFill>
                  <a:schemeClr val="dk2"/>
                </a:solidFill>
                <a:latin typeface="Calibri"/>
                <a:ea typeface="Calibri"/>
                <a:cs typeface="Calibri"/>
                <a:sym typeface="Calibri"/>
                <a:hlinkClick r:id="rId3"/>
              </a:rPr>
              <a:t> </a:t>
            </a:r>
            <a:r>
              <a:rPr lang="en-US" sz="1600" b="1" i="0" strike="noStrike" cap="none" dirty="0">
                <a:solidFill>
                  <a:schemeClr val="dk2"/>
                </a:solidFill>
                <a:latin typeface="Calibri"/>
                <a:ea typeface="Calibri"/>
                <a:cs typeface="Calibri"/>
                <a:sym typeface="Calibri"/>
              </a:rPr>
              <a:t>OR </a:t>
            </a:r>
            <a:r>
              <a:rPr lang="en-US" sz="1600" b="1" i="0" u="sng" strike="noStrike" cap="none" dirty="0">
                <a:solidFill>
                  <a:schemeClr val="dk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Hydrosphere All Protocols Data Sheet</a:t>
            </a:r>
            <a:endParaRPr sz="1600" b="1" i="0" u="none" strike="noStrike" cap="none" dirty="0">
              <a:solidFill>
                <a:schemeClr val="dk2"/>
              </a:solidFill>
              <a:latin typeface="Calibri"/>
              <a:ea typeface="Calibri"/>
              <a:cs typeface="Calibri"/>
              <a:sym typeface="Calibri"/>
            </a:endParaRPr>
          </a:p>
          <a:p>
            <a:pPr marL="285750" marR="0" lvl="0" indent="-184150" algn="l" rtl="0">
              <a:lnSpc>
                <a:spcPct val="100000"/>
              </a:lnSpc>
              <a:spcBef>
                <a:spcPts val="0"/>
              </a:spcBef>
              <a:spcAft>
                <a:spcPts val="0"/>
              </a:spcAft>
              <a:buClr>
                <a:schemeClr val="dk1"/>
              </a:buClr>
              <a:buSzPts val="1600"/>
              <a:buFont typeface="Arial"/>
              <a:buNone/>
            </a:pPr>
            <a:endParaRPr sz="1600" b="1" i="0" u="none" strike="noStrike" cap="none" dirty="0">
              <a:solidFill>
                <a:schemeClr val="dk2"/>
              </a:solidFill>
              <a:latin typeface="Calibri"/>
              <a:ea typeface="Calibri"/>
              <a:cs typeface="Calibri"/>
              <a:sym typeface="Calibri"/>
            </a:endParaRPr>
          </a:p>
          <a:p>
            <a:pPr marL="285750" marR="0" lvl="0" indent="-285750" algn="l" rtl="0">
              <a:lnSpc>
                <a:spcPct val="100000"/>
              </a:lnSpc>
              <a:spcBef>
                <a:spcPts val="0"/>
              </a:spcBef>
              <a:spcAft>
                <a:spcPts val="0"/>
              </a:spcAft>
              <a:buClr>
                <a:schemeClr val="dk2"/>
              </a:buClr>
              <a:buSzPts val="1600"/>
              <a:buFont typeface="Arial"/>
              <a:buChar char="•"/>
            </a:pPr>
            <a:r>
              <a:rPr lang="en-US" sz="1600" b="1" i="0" u="sng" strike="noStrike" cap="none" dirty="0">
                <a:solidFill>
                  <a:schemeClr val="dk2"/>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Cloud and Contrail Cover Protocol Field Guide</a:t>
            </a:r>
            <a:endParaRPr sz="1600" b="1" i="0" u="none" strike="noStrike" cap="none" dirty="0">
              <a:solidFill>
                <a:schemeClr val="dk2"/>
              </a:solidFill>
              <a:latin typeface="Calibri"/>
              <a:ea typeface="Calibri"/>
              <a:cs typeface="Calibri"/>
              <a:sym typeface="Calibri"/>
            </a:endParaRPr>
          </a:p>
          <a:p>
            <a:pPr marL="285750" marR="0" lvl="0" indent="-184150" algn="l" rtl="0">
              <a:lnSpc>
                <a:spcPct val="100000"/>
              </a:lnSpc>
              <a:spcBef>
                <a:spcPts val="0"/>
              </a:spcBef>
              <a:spcAft>
                <a:spcPts val="0"/>
              </a:spcAft>
              <a:buClr>
                <a:schemeClr val="dk1"/>
              </a:buClr>
              <a:buSzPts val="1600"/>
              <a:buFont typeface="Arial"/>
              <a:buNone/>
            </a:pPr>
            <a:endParaRPr sz="1600" b="1" i="0" u="none" strike="noStrike" cap="none" dirty="0">
              <a:solidFill>
                <a:schemeClr val="dk2"/>
              </a:solidFill>
              <a:latin typeface="Calibri"/>
              <a:ea typeface="Calibri"/>
              <a:cs typeface="Calibri"/>
              <a:sym typeface="Calibri"/>
            </a:endParaRPr>
          </a:p>
          <a:p>
            <a:pPr marL="285750" marR="0" lvl="0" indent="-285750" algn="l" rtl="0">
              <a:lnSpc>
                <a:spcPct val="100000"/>
              </a:lnSpc>
              <a:spcBef>
                <a:spcPts val="0"/>
              </a:spcBef>
              <a:spcAft>
                <a:spcPts val="0"/>
              </a:spcAft>
              <a:buClr>
                <a:schemeClr val="dk2"/>
              </a:buClr>
              <a:buSzPts val="1600"/>
              <a:buFont typeface="Arial"/>
              <a:buChar char="•"/>
            </a:pPr>
            <a:r>
              <a:rPr lang="en-US" sz="1600" b="1" i="0" u="sng" strike="noStrike" cap="none" dirty="0">
                <a:solidFill>
                  <a:schemeClr val="dk2"/>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Cloud and Contrail Type Protocol Field Guide</a:t>
            </a:r>
            <a:endParaRPr sz="1600" b="1" i="0" u="none" strike="noStrike" cap="none" dirty="0">
              <a:solidFill>
                <a:schemeClr val="dk2"/>
              </a:solidFill>
              <a:latin typeface="Calibri"/>
              <a:ea typeface="Calibri"/>
              <a:cs typeface="Calibri"/>
              <a:sym typeface="Calibri"/>
            </a:endParaRPr>
          </a:p>
          <a:p>
            <a:pPr marL="285750" marR="0" lvl="0" indent="-184150" algn="l" rtl="0">
              <a:lnSpc>
                <a:spcPct val="100000"/>
              </a:lnSpc>
              <a:spcBef>
                <a:spcPts val="0"/>
              </a:spcBef>
              <a:spcAft>
                <a:spcPts val="0"/>
              </a:spcAft>
              <a:buClr>
                <a:schemeClr val="dk1"/>
              </a:buClr>
              <a:buSzPts val="1600"/>
              <a:buFont typeface="Arial"/>
              <a:buNone/>
            </a:pPr>
            <a:endParaRPr sz="1600" b="1" i="0" u="none" strike="noStrike" cap="none" dirty="0">
              <a:solidFill>
                <a:schemeClr val="dk2"/>
              </a:solidFill>
              <a:latin typeface="Calibri"/>
              <a:ea typeface="Calibri"/>
              <a:cs typeface="Calibri"/>
              <a:sym typeface="Calibri"/>
            </a:endParaRPr>
          </a:p>
          <a:p>
            <a:pPr marL="285750" marR="0" lvl="0" indent="-285750" algn="l" rtl="0">
              <a:lnSpc>
                <a:spcPct val="100000"/>
              </a:lnSpc>
              <a:spcBef>
                <a:spcPts val="0"/>
              </a:spcBef>
              <a:spcAft>
                <a:spcPts val="0"/>
              </a:spcAft>
              <a:buClr>
                <a:schemeClr val="dk2"/>
              </a:buClr>
              <a:buSzPts val="1600"/>
              <a:buFont typeface="Arial"/>
              <a:buChar char="•"/>
            </a:pPr>
            <a:r>
              <a:rPr lang="en-US" sz="1600" b="1" i="0" u="sng" strike="noStrike" cap="none" dirty="0">
                <a:solidFill>
                  <a:schemeClr val="dk2"/>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Globe Cloud Chart</a:t>
            </a:r>
            <a:endParaRPr sz="1600" b="1" i="0" u="none" strike="noStrike" cap="none" dirty="0">
              <a:solidFill>
                <a:schemeClr val="dk2"/>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p2" descr="3_HydroSecchiLandingPageIllustv2.png"/>
          <p:cNvPicPr preferRelativeResize="0"/>
          <p:nvPr/>
        </p:nvPicPr>
        <p:blipFill rotWithShape="1">
          <a:blip r:embed="rId3">
            <a:alphaModFix amt="18000"/>
          </a:blip>
          <a:srcRect/>
          <a:stretch/>
        </p:blipFill>
        <p:spPr>
          <a:xfrm>
            <a:off x="1102860" y="2370667"/>
            <a:ext cx="8041139" cy="4487332"/>
          </a:xfrm>
          <a:prstGeom prst="rect">
            <a:avLst/>
          </a:prstGeom>
          <a:noFill/>
          <a:ln>
            <a:noFill/>
          </a:ln>
        </p:spPr>
      </p:pic>
      <p:sp>
        <p:nvSpPr>
          <p:cNvPr id="302" name="Google Shape;302;p2"/>
          <p:cNvSpPr txBox="1"/>
          <p:nvPr/>
        </p:nvSpPr>
        <p:spPr>
          <a:xfrm>
            <a:off x="1184910" y="1149985"/>
            <a:ext cx="7959090" cy="51706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90"/>
                </a:solidFill>
                <a:latin typeface="Calibri"/>
                <a:ea typeface="Calibri"/>
                <a:cs typeface="Calibri"/>
                <a:sym typeface="Calibri"/>
              </a:rPr>
              <a:t>Overview</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90"/>
                </a:solidFill>
                <a:latin typeface="Calibri"/>
                <a:ea typeface="Calibri"/>
                <a:cs typeface="Calibri"/>
                <a:sym typeface="Calibri"/>
              </a:rPr>
              <a:t>This module: </a:t>
            </a:r>
            <a:endParaRPr sz="1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Reviews the selection of a GLOBE hydrosphere site </a:t>
            </a:r>
            <a:endParaRPr sz="1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Reviews the water sampling technique used in GLOBE hydrosphere protocols</a:t>
            </a:r>
            <a:endParaRPr sz="1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Guides the construction of the necessary instrument for this protocol</a:t>
            </a:r>
            <a:endParaRPr sz="1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Provides a step by step introduction of the protocol method</a:t>
            </a:r>
            <a:endParaRPr sz="1400" b="0" i="0"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800"/>
              <a:buFont typeface="Arial"/>
              <a:buNone/>
            </a:pPr>
            <a:endParaRPr sz="1800" b="1" i="0" u="none" strike="noStrike" cap="none">
              <a:solidFill>
                <a:srgbClr val="000090"/>
              </a:solidFill>
              <a:latin typeface="Calibri"/>
              <a:ea typeface="Calibri"/>
              <a:cs typeface="Calibri"/>
              <a:sym typeface="Calibri"/>
            </a:endParaRPr>
          </a:p>
          <a:p>
            <a:pPr marL="342900" marR="0" lvl="0" indent="-279400" algn="l" rtl="0">
              <a:lnSpc>
                <a:spcPct val="100000"/>
              </a:lnSpc>
              <a:spcBef>
                <a:spcPts val="0"/>
              </a:spcBef>
              <a:spcAft>
                <a:spcPts val="0"/>
              </a:spcAft>
              <a:buClr>
                <a:schemeClr val="dk1"/>
              </a:buClr>
              <a:buSzPts val="1000"/>
              <a:buFont typeface="Arial"/>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90"/>
                </a:solidFill>
                <a:latin typeface="Calibri"/>
                <a:ea typeface="Calibri"/>
                <a:cs typeface="Calibri"/>
                <a:sym typeface="Calibri"/>
              </a:rPr>
              <a:t>Learning Objectives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90"/>
                </a:solidFill>
                <a:latin typeface="Calibri"/>
                <a:ea typeface="Calibri"/>
                <a:cs typeface="Calibri"/>
                <a:sym typeface="Calibri"/>
              </a:rPr>
              <a:t>After completing this module, you will be able to:</a:t>
            </a:r>
            <a:endParaRPr sz="1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Define water transparency and  explain how environmental variables result in different transparency measurements</a:t>
            </a:r>
            <a:endParaRPr sz="1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Understand how the protocol procedures ensure the collection of accurate data</a:t>
            </a:r>
            <a:endParaRPr sz="1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Conduct transparency measurements in the field</a:t>
            </a:r>
            <a:endParaRPr sz="1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Upload data to the GLOBE portal</a:t>
            </a:r>
            <a:endParaRPr sz="1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0090"/>
              </a:buClr>
              <a:buSzPts val="1800"/>
              <a:buFont typeface="Arial"/>
              <a:buChar char="•"/>
            </a:pPr>
            <a:r>
              <a:rPr lang="en-US" sz="1800" b="1" i="0" u="none" strike="noStrike" cap="none">
                <a:solidFill>
                  <a:srgbClr val="000090"/>
                </a:solidFill>
                <a:latin typeface="Calibri"/>
                <a:ea typeface="Calibri"/>
                <a:cs typeface="Calibri"/>
                <a:sym typeface="Calibri"/>
              </a:rPr>
              <a:t>Visualize data using GLOBE’s Visualization Site</a:t>
            </a:r>
            <a:endParaRPr sz="1000" b="0" i="0" u="none" strike="noStrike" cap="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19"/>
          <p:cNvSpPr txBox="1"/>
          <p:nvPr/>
        </p:nvSpPr>
        <p:spPr>
          <a:xfrm>
            <a:off x="1386416" y="1163099"/>
            <a:ext cx="7479387" cy="8771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000072"/>
                </a:solidFill>
                <a:latin typeface="Calibri"/>
                <a:ea typeface="Calibri"/>
                <a:cs typeface="Calibri"/>
                <a:sym typeface="Calibri"/>
              </a:rPr>
              <a:t>In The Field</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000000"/>
              </a:buClr>
              <a:buSzPts val="1800"/>
              <a:buFont typeface="Noto Sans Symbols"/>
              <a:buChar char="✔"/>
            </a:pPr>
            <a:r>
              <a:rPr lang="en-US" sz="1800" b="0" i="0" u="none" strike="noStrike" cap="none" dirty="0">
                <a:solidFill>
                  <a:srgbClr val="000000"/>
                </a:solidFill>
                <a:latin typeface="Calibri"/>
                <a:ea typeface="Calibri"/>
                <a:cs typeface="Calibri"/>
                <a:sym typeface="Calibri"/>
              </a:rPr>
              <a:t>Fill out top portion of Data Sheet</a:t>
            </a:r>
            <a:r>
              <a:rPr lang="en-US" dirty="0">
                <a:ea typeface="Calibri"/>
              </a:rPr>
              <a:t> </a:t>
            </a:r>
            <a:r>
              <a:rPr lang="en-US" sz="1800" b="0" i="0" u="none" strike="noStrike" cap="none" dirty="0">
                <a:solidFill>
                  <a:srgbClr val="000000"/>
                </a:solidFill>
                <a:latin typeface="Calibri"/>
                <a:ea typeface="Calibri"/>
                <a:cs typeface="Calibri"/>
                <a:sym typeface="Calibri"/>
              </a:rPr>
              <a:t>(or app)</a:t>
            </a:r>
            <a:endParaRPr sz="1800" b="1" i="0" u="none" strike="noStrike" cap="none" dirty="0">
              <a:solidFill>
                <a:srgbClr val="000000"/>
              </a:solidFill>
              <a:latin typeface="Calibri"/>
              <a:ea typeface="Calibri"/>
              <a:cs typeface="Calibri"/>
              <a:sym typeface="Calibri"/>
            </a:endParaRPr>
          </a:p>
        </p:txBody>
      </p:sp>
      <p:pic>
        <p:nvPicPr>
          <p:cNvPr id="446" name="Google Shape;446;p19" descr="Screenshot of hydrosphere data sheet"/>
          <p:cNvPicPr preferRelativeResize="0"/>
          <p:nvPr/>
        </p:nvPicPr>
        <p:blipFill rotWithShape="1">
          <a:blip r:embed="rId3">
            <a:alphaModFix/>
          </a:blip>
          <a:srcRect/>
          <a:stretch/>
        </p:blipFill>
        <p:spPr>
          <a:xfrm>
            <a:off x="1792137" y="2594260"/>
            <a:ext cx="5624664" cy="2499851"/>
          </a:xfrm>
          <a:prstGeom prst="rect">
            <a:avLst/>
          </a:prstGeom>
          <a:solidFill>
            <a:srgbClr val="ECECEC"/>
          </a:solidFill>
          <a:ln w="12700" cap="sq" cmpd="sng">
            <a:solidFill>
              <a:srgbClr val="000000"/>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20"/>
          <p:cNvSpPr txBox="1"/>
          <p:nvPr/>
        </p:nvSpPr>
        <p:spPr>
          <a:xfrm>
            <a:off x="1386416" y="1163099"/>
            <a:ext cx="6652684" cy="8156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In The Field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On data sheet, characterize the </a:t>
            </a:r>
            <a:r>
              <a:rPr lang="en-US" sz="1800" b="1" i="0" u="none" strike="noStrike" cap="none">
                <a:solidFill>
                  <a:srgbClr val="000072"/>
                </a:solidFill>
                <a:latin typeface="Calibri"/>
                <a:ea typeface="Calibri"/>
                <a:cs typeface="Calibri"/>
                <a:sym typeface="Calibri"/>
              </a:rPr>
              <a:t>sky conditions </a:t>
            </a:r>
            <a:r>
              <a:rPr lang="en-US" sz="1800" b="0" i="0" u="none" strike="noStrike" cap="none">
                <a:solidFill>
                  <a:srgbClr val="000000"/>
                </a:solidFill>
                <a:latin typeface="Calibri"/>
                <a:ea typeface="Calibri"/>
                <a:cs typeface="Calibri"/>
                <a:sym typeface="Calibri"/>
              </a:rPr>
              <a:t>and </a:t>
            </a:r>
            <a:r>
              <a:rPr lang="en-US" sz="1800" b="1" i="0" u="none" strike="noStrike" cap="none">
                <a:solidFill>
                  <a:srgbClr val="000072"/>
                </a:solidFill>
                <a:latin typeface="Calibri"/>
                <a:ea typeface="Calibri"/>
                <a:cs typeface="Calibri"/>
                <a:sym typeface="Calibri"/>
              </a:rPr>
              <a:t>clouds</a:t>
            </a:r>
            <a:endParaRPr sz="1400" b="0" i="0" u="none" strike="noStrike" cap="none">
              <a:solidFill>
                <a:srgbClr val="000000"/>
              </a:solidFill>
              <a:latin typeface="Arial"/>
              <a:ea typeface="Arial"/>
              <a:cs typeface="Arial"/>
              <a:sym typeface="Arial"/>
            </a:endParaRPr>
          </a:p>
        </p:txBody>
      </p:sp>
      <p:pic>
        <p:nvPicPr>
          <p:cNvPr id="452" name="Google Shape;452;p20" descr="screenshot of cloud data sheet"/>
          <p:cNvPicPr preferRelativeResize="0"/>
          <p:nvPr/>
        </p:nvPicPr>
        <p:blipFill rotWithShape="1">
          <a:blip r:embed="rId3">
            <a:alphaModFix/>
          </a:blip>
          <a:srcRect/>
          <a:stretch/>
        </p:blipFill>
        <p:spPr>
          <a:xfrm>
            <a:off x="1471083" y="2167115"/>
            <a:ext cx="3284362" cy="274778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53" name="Google Shape;453;p20" descr="Person recording cloud data on data sheet in the field"/>
          <p:cNvPicPr preferRelativeResize="0"/>
          <p:nvPr/>
        </p:nvPicPr>
        <p:blipFill rotWithShape="1">
          <a:blip r:embed="rId4">
            <a:alphaModFix/>
          </a:blip>
          <a:srcRect/>
          <a:stretch/>
        </p:blipFill>
        <p:spPr>
          <a:xfrm>
            <a:off x="5060977" y="2113844"/>
            <a:ext cx="3766726" cy="282504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grpSp>
        <p:nvGrpSpPr>
          <p:cNvPr id="458" name="Google Shape;458;p21"/>
          <p:cNvGrpSpPr/>
          <p:nvPr/>
        </p:nvGrpSpPr>
        <p:grpSpPr>
          <a:xfrm>
            <a:off x="1988544" y="5678952"/>
            <a:ext cx="1558386" cy="696212"/>
            <a:chOff x="5110464" y="1424636"/>
            <a:chExt cx="2652904" cy="1213715"/>
          </a:xfrm>
        </p:grpSpPr>
        <p:pic>
          <p:nvPicPr>
            <p:cNvPr id="459" name="Google Shape;459;p21" descr="Gloves.png"/>
            <p:cNvPicPr preferRelativeResize="0"/>
            <p:nvPr/>
          </p:nvPicPr>
          <p:blipFill rotWithShape="1">
            <a:blip r:embed="rId3">
              <a:alphaModFix/>
            </a:blip>
            <a:srcRect/>
            <a:stretch/>
          </p:blipFill>
          <p:spPr>
            <a:xfrm>
              <a:off x="5110464" y="1706466"/>
              <a:ext cx="1922850" cy="487834"/>
            </a:xfrm>
            <a:prstGeom prst="rect">
              <a:avLst/>
            </a:prstGeom>
            <a:noFill/>
            <a:ln>
              <a:noFill/>
            </a:ln>
          </p:spPr>
        </p:pic>
        <p:pic>
          <p:nvPicPr>
            <p:cNvPr id="460" name="Google Shape;460;p21" descr="Gloves.png"/>
            <p:cNvPicPr preferRelativeResize="0"/>
            <p:nvPr/>
          </p:nvPicPr>
          <p:blipFill rotWithShape="1">
            <a:blip r:embed="rId4">
              <a:alphaModFix/>
            </a:blip>
            <a:srcRect/>
            <a:stretch/>
          </p:blipFill>
          <p:spPr>
            <a:xfrm rot="-900000">
              <a:off x="5316574" y="1725940"/>
              <a:ext cx="2408749" cy="611108"/>
            </a:xfrm>
            <a:prstGeom prst="rect">
              <a:avLst/>
            </a:prstGeom>
            <a:noFill/>
            <a:ln>
              <a:noFill/>
            </a:ln>
            <a:effectLst>
              <a:outerShdw blurRad="292100" dist="139700" dir="2700000" algn="tl" rotWithShape="0">
                <a:srgbClr val="333333">
                  <a:alpha val="64313"/>
                </a:srgbClr>
              </a:outerShdw>
            </a:effectLst>
          </p:spPr>
        </p:pic>
      </p:grpSp>
      <p:sp>
        <p:nvSpPr>
          <p:cNvPr id="461" name="Google Shape;461;p21"/>
          <p:cNvSpPr/>
          <p:nvPr/>
        </p:nvSpPr>
        <p:spPr>
          <a:xfrm>
            <a:off x="3545838" y="5840615"/>
            <a:ext cx="518694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1" u="none" strike="noStrike" cap="none">
                <a:solidFill>
                  <a:schemeClr val="dk1"/>
                </a:solidFill>
                <a:latin typeface="Calibri"/>
                <a:ea typeface="Calibri"/>
                <a:cs typeface="Calibri"/>
                <a:sym typeface="Calibri"/>
              </a:rPr>
              <a:t>SAFTEY</a:t>
            </a:r>
            <a:r>
              <a:rPr lang="en-US" sz="1400" b="0" i="1" u="none" strike="noStrike" cap="none">
                <a:solidFill>
                  <a:schemeClr val="dk1"/>
                </a:solidFill>
                <a:latin typeface="Calibri"/>
                <a:ea typeface="Calibri"/>
                <a:cs typeface="Calibri"/>
                <a:sym typeface="Calibri"/>
              </a:rPr>
              <a:t> Before lowering the Secchi disk put on Latex or Nitrile gloves</a:t>
            </a:r>
            <a:endParaRPr sz="1400" b="0" i="1" u="none" strike="noStrike" cap="none">
              <a:solidFill>
                <a:schemeClr val="dk1"/>
              </a:solidFill>
              <a:latin typeface="Calibri"/>
              <a:ea typeface="Calibri"/>
              <a:cs typeface="Calibri"/>
              <a:sym typeface="Calibri"/>
            </a:endParaRPr>
          </a:p>
        </p:txBody>
      </p:sp>
      <p:sp>
        <p:nvSpPr>
          <p:cNvPr id="462" name="Google Shape;462;p21"/>
          <p:cNvSpPr txBox="1"/>
          <p:nvPr/>
        </p:nvSpPr>
        <p:spPr>
          <a:xfrm>
            <a:off x="1219949" y="996186"/>
            <a:ext cx="2771346" cy="48936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In the Field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72"/>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Stand so that the </a:t>
            </a:r>
            <a:r>
              <a:rPr lang="en-US" sz="1800" b="1" i="0" u="none" strike="noStrike" cap="none">
                <a:solidFill>
                  <a:srgbClr val="000072"/>
                </a:solidFill>
                <a:latin typeface="Calibri"/>
                <a:ea typeface="Calibri"/>
                <a:cs typeface="Calibri"/>
                <a:sym typeface="Calibri"/>
              </a:rPr>
              <a:t>Secchi disk </a:t>
            </a:r>
            <a:r>
              <a:rPr lang="en-US" sz="1800" b="0" i="0" u="none" strike="noStrike" cap="none">
                <a:solidFill>
                  <a:schemeClr val="dk1"/>
                </a:solidFill>
                <a:latin typeface="Calibri"/>
                <a:ea typeface="Calibri"/>
                <a:cs typeface="Calibri"/>
                <a:sym typeface="Calibri"/>
              </a:rPr>
              <a:t>will be shaded or use an </a:t>
            </a:r>
            <a:r>
              <a:rPr lang="en-US" sz="1800" b="1" i="0" u="none" strike="noStrike" cap="none">
                <a:solidFill>
                  <a:srgbClr val="000072"/>
                </a:solidFill>
                <a:latin typeface="Calibri"/>
                <a:ea typeface="Calibri"/>
                <a:cs typeface="Calibri"/>
                <a:sym typeface="Calibri"/>
              </a:rPr>
              <a:t>umbrella or cardboard </a:t>
            </a:r>
            <a:r>
              <a:rPr lang="en-US" sz="1800" b="0" i="0" u="none" strike="noStrike" cap="none">
                <a:solidFill>
                  <a:schemeClr val="dk1"/>
                </a:solidFill>
                <a:latin typeface="Calibri"/>
                <a:ea typeface="Calibri"/>
                <a:cs typeface="Calibri"/>
                <a:sym typeface="Calibri"/>
              </a:rPr>
              <a:t>to shade the measurement area.</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If you cannot reach the water surface, establish a reference point from the observer to the water.</a:t>
            </a:r>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Write down the distance from the reference point to the water surface as metadata.</a:t>
            </a:r>
            <a:endParaRPr/>
          </a:p>
        </p:txBody>
      </p:sp>
      <p:pic>
        <p:nvPicPr>
          <p:cNvPr id="463" name="Google Shape;463;p21" descr="Illustration of a person holding a secchi disk from a rope in water"/>
          <p:cNvPicPr preferRelativeResize="0"/>
          <p:nvPr/>
        </p:nvPicPr>
        <p:blipFill rotWithShape="1">
          <a:blip r:embed="rId5">
            <a:alphaModFix/>
          </a:blip>
          <a:srcRect/>
          <a:stretch/>
        </p:blipFill>
        <p:spPr>
          <a:xfrm>
            <a:off x="4115629" y="1689877"/>
            <a:ext cx="4712097" cy="3503012"/>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pic>
        <p:nvPicPr>
          <p:cNvPr id="464" name="Google Shape;464;p21"/>
          <p:cNvPicPr preferRelativeResize="0"/>
          <p:nvPr/>
        </p:nvPicPr>
        <p:blipFill rotWithShape="1">
          <a:blip r:embed="rId6">
            <a:alphaModFix/>
          </a:blip>
          <a:srcRect/>
          <a:stretch/>
        </p:blipFill>
        <p:spPr>
          <a:xfrm>
            <a:off x="1375171" y="5786338"/>
            <a:ext cx="399410" cy="409377"/>
          </a:xfrm>
          <a:prstGeom prst="rect">
            <a:avLst/>
          </a:prstGeom>
          <a:noFill/>
          <a:ln>
            <a:noFill/>
          </a:ln>
          <a:effectLst>
            <a:outerShdw blurRad="292100" dist="139700" dir="2700000" algn="tl" rotWithShape="0">
              <a:srgbClr val="333333">
                <a:alpha val="64313"/>
              </a:srgbClr>
            </a:outerShdw>
          </a:effectLst>
        </p:spPr>
      </p:pic>
      <p:cxnSp>
        <p:nvCxnSpPr>
          <p:cNvPr id="465" name="Google Shape;465;p21"/>
          <p:cNvCxnSpPr/>
          <p:nvPr/>
        </p:nvCxnSpPr>
        <p:spPr>
          <a:xfrm>
            <a:off x="5801671" y="3358203"/>
            <a:ext cx="27629" cy="0"/>
          </a:xfrm>
          <a:prstGeom prst="straightConnector1">
            <a:avLst/>
          </a:prstGeom>
          <a:noFill/>
          <a:ln w="38100" cap="flat" cmpd="sng">
            <a:solidFill>
              <a:schemeClr val="dk1"/>
            </a:solidFill>
            <a:prstDash val="solid"/>
            <a:round/>
            <a:headEnd type="none" w="sm" len="sm"/>
            <a:tailEnd type="none" w="sm" len="sm"/>
          </a:ln>
        </p:spPr>
      </p:cxnSp>
      <p:cxnSp>
        <p:nvCxnSpPr>
          <p:cNvPr id="466" name="Google Shape;466;p21"/>
          <p:cNvCxnSpPr/>
          <p:nvPr/>
        </p:nvCxnSpPr>
        <p:spPr>
          <a:xfrm>
            <a:off x="5798496" y="2980378"/>
            <a:ext cx="27629" cy="0"/>
          </a:xfrm>
          <a:prstGeom prst="straightConnector1">
            <a:avLst/>
          </a:prstGeom>
          <a:noFill/>
          <a:ln w="38100" cap="flat" cmpd="sng">
            <a:solidFill>
              <a:schemeClr val="dk1"/>
            </a:solidFill>
            <a:prstDash val="solid"/>
            <a:round/>
            <a:headEnd type="none" w="sm" len="sm"/>
            <a:tailEnd type="none" w="sm" len="sm"/>
          </a:ln>
        </p:spPr>
      </p:cxnSp>
      <p:cxnSp>
        <p:nvCxnSpPr>
          <p:cNvPr id="467" name="Google Shape;467;p21"/>
          <p:cNvCxnSpPr/>
          <p:nvPr/>
        </p:nvCxnSpPr>
        <p:spPr>
          <a:xfrm>
            <a:off x="5801671" y="2602553"/>
            <a:ext cx="27629" cy="0"/>
          </a:xfrm>
          <a:prstGeom prst="straightConnector1">
            <a:avLst/>
          </a:prstGeom>
          <a:noFill/>
          <a:ln w="38100" cap="flat" cmpd="sng">
            <a:solidFill>
              <a:schemeClr val="dk1"/>
            </a:solidFill>
            <a:prstDash val="solid"/>
            <a:round/>
            <a:headEnd type="none" w="sm" len="sm"/>
            <a:tailEnd type="none" w="sm" len="sm"/>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22"/>
          <p:cNvSpPr txBox="1"/>
          <p:nvPr/>
        </p:nvSpPr>
        <p:spPr>
          <a:xfrm>
            <a:off x="1219948" y="996186"/>
            <a:ext cx="7411348"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In the Field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72"/>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Lower the Secchi disk until it disappears. </a:t>
            </a:r>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Record the depth </a:t>
            </a:r>
            <a:r>
              <a:rPr lang="en-US" sz="1800" b="1" i="0" u="none" strike="noStrike" cap="none">
                <a:solidFill>
                  <a:schemeClr val="dk1"/>
                </a:solidFill>
                <a:latin typeface="Calibri"/>
                <a:ea typeface="Calibri"/>
                <a:cs typeface="Calibri"/>
                <a:sym typeface="Calibri"/>
              </a:rPr>
              <a:t>from the water surface*</a:t>
            </a:r>
            <a:r>
              <a:rPr lang="en-US" sz="1800" b="0" i="0" u="none" strike="noStrike" cap="none">
                <a:solidFill>
                  <a:schemeClr val="dk1"/>
                </a:solidFill>
                <a:latin typeface="Calibri"/>
                <a:ea typeface="Calibri"/>
                <a:cs typeface="Calibri"/>
                <a:sym typeface="Calibri"/>
              </a:rPr>
              <a:t> until the Secchi disk disappears. </a:t>
            </a:r>
            <a:endParaRPr sz="1800" b="0" i="0" u="none" strike="noStrike" cap="none">
              <a:solidFill>
                <a:schemeClr val="dk1"/>
              </a:solidFill>
              <a:latin typeface="Calibri"/>
              <a:ea typeface="Calibri"/>
              <a:cs typeface="Calibri"/>
              <a:sym typeface="Calibri"/>
            </a:endParaRPr>
          </a:p>
        </p:txBody>
      </p:sp>
      <p:pic>
        <p:nvPicPr>
          <p:cNvPr id="473" name="Google Shape;473;p22" descr="Image of a secchi disk being lowered into water, at the surface of the water"/>
          <p:cNvPicPr preferRelativeResize="0"/>
          <p:nvPr/>
        </p:nvPicPr>
        <p:blipFill rotWithShape="1">
          <a:blip r:embed="rId3">
            <a:alphaModFix/>
          </a:blip>
          <a:srcRect/>
          <a:stretch/>
        </p:blipFill>
        <p:spPr>
          <a:xfrm>
            <a:off x="1222963" y="2786944"/>
            <a:ext cx="2276593" cy="1707445"/>
          </a:xfrm>
          <a:prstGeom prst="rect">
            <a:avLst/>
          </a:prstGeom>
          <a:noFill/>
          <a:ln>
            <a:noFill/>
          </a:ln>
        </p:spPr>
      </p:pic>
      <p:pic>
        <p:nvPicPr>
          <p:cNvPr id="474" name="Google Shape;474;p22" descr="Image of a secchi disk being lowered into water, just below the surface of the water"/>
          <p:cNvPicPr preferRelativeResize="0"/>
          <p:nvPr/>
        </p:nvPicPr>
        <p:blipFill rotWithShape="1">
          <a:blip r:embed="rId4">
            <a:alphaModFix/>
          </a:blip>
          <a:srcRect/>
          <a:stretch/>
        </p:blipFill>
        <p:spPr>
          <a:xfrm>
            <a:off x="3810000" y="2779889"/>
            <a:ext cx="2286000" cy="1714500"/>
          </a:xfrm>
          <a:prstGeom prst="rect">
            <a:avLst/>
          </a:prstGeom>
          <a:noFill/>
          <a:ln>
            <a:noFill/>
          </a:ln>
        </p:spPr>
      </p:pic>
      <p:pic>
        <p:nvPicPr>
          <p:cNvPr id="475" name="Google Shape;475;p22" descr="Image of a secchi disk being lowered into water, deeper in the water but still visible"/>
          <p:cNvPicPr preferRelativeResize="0"/>
          <p:nvPr/>
        </p:nvPicPr>
        <p:blipFill rotWithShape="1">
          <a:blip r:embed="rId5">
            <a:alphaModFix/>
          </a:blip>
          <a:srcRect/>
          <a:stretch/>
        </p:blipFill>
        <p:spPr>
          <a:xfrm>
            <a:off x="6448777" y="2779889"/>
            <a:ext cx="2182519" cy="1636889"/>
          </a:xfrm>
          <a:prstGeom prst="rect">
            <a:avLst/>
          </a:prstGeom>
          <a:noFill/>
          <a:ln>
            <a:noFill/>
          </a:ln>
        </p:spPr>
      </p:pic>
      <p:sp>
        <p:nvSpPr>
          <p:cNvPr id="476" name="Google Shape;476;p22"/>
          <p:cNvSpPr txBox="1"/>
          <p:nvPr/>
        </p:nvSpPr>
        <p:spPr>
          <a:xfrm>
            <a:off x="1219948" y="4555318"/>
            <a:ext cx="7487700" cy="23088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Lower the Secchi disk 10 cm deeper into the water until you cannot see it. </a:t>
            </a:r>
            <a:endParaRPr/>
          </a:p>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Slowly lift the Secchi disk again until it is just visible. </a:t>
            </a:r>
            <a:endParaRPr/>
          </a:p>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Record the depth from the water surface until the Secchi disk reappears.</a:t>
            </a:r>
            <a:endParaRPr/>
          </a:p>
          <a:p>
            <a:pPr marL="0" marR="0" lvl="0" indent="0" algn="just"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Both depths are entered into the GLOBE database to the nearest </a:t>
            </a:r>
            <a:r>
              <a:rPr lang="en-US" sz="1800" b="0" i="0" u="none" strike="noStrike" cap="none">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0.1 meter</a:t>
            </a:r>
            <a:r>
              <a:rPr lang="en-US" sz="1800" b="0" i="0" u="none" strike="noStrike" cap="none">
                <a:solidFill>
                  <a:schemeClr val="dk1"/>
                </a:solidFill>
                <a:latin typeface="Calibri"/>
                <a:ea typeface="Calibri"/>
                <a:cs typeface="Calibri"/>
                <a:sym typeface="Calibri"/>
              </a:rPr>
              <a:t> (</a:t>
            </a:r>
            <a:r>
              <a:rPr lang="en-US" sz="1800">
                <a:solidFill>
                  <a:schemeClr val="dk1"/>
                </a:solidFill>
                <a:latin typeface="Calibri"/>
                <a:ea typeface="Calibri"/>
                <a:cs typeface="Calibri"/>
                <a:sym typeface="Calibri"/>
              </a:rPr>
              <a:t>1</a:t>
            </a:r>
            <a:r>
              <a:rPr lang="en-US" sz="1800" b="0" i="0" u="none" strike="noStrike" cap="none">
                <a:solidFill>
                  <a:schemeClr val="dk1"/>
                </a:solidFill>
                <a:latin typeface="Calibri"/>
                <a:ea typeface="Calibri"/>
                <a:cs typeface="Calibri"/>
                <a:sym typeface="Calibri"/>
              </a:rPr>
              <a:t>0 cm).</a:t>
            </a:r>
            <a:endParaRPr sz="18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*From the water surface is a change from the previous instructions, Dec. 2025.</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pic>
        <p:nvPicPr>
          <p:cNvPr id="481" name="Google Shape;481;p23" descr="Illustration of a secchi disk being lowered into water, wtih a clothespin on the secchi disk rope at the surface of the water."/>
          <p:cNvPicPr preferRelativeResize="0"/>
          <p:nvPr/>
        </p:nvPicPr>
        <p:blipFill rotWithShape="1">
          <a:blip r:embed="rId3">
            <a:alphaModFix/>
          </a:blip>
          <a:srcRect/>
          <a:stretch/>
        </p:blipFill>
        <p:spPr>
          <a:xfrm>
            <a:off x="1164173" y="1628432"/>
            <a:ext cx="7990419" cy="5229568"/>
          </a:xfrm>
          <a:prstGeom prst="rect">
            <a:avLst/>
          </a:prstGeom>
          <a:noFill/>
          <a:ln>
            <a:noFill/>
          </a:ln>
        </p:spPr>
      </p:pic>
      <p:pic>
        <p:nvPicPr>
          <p:cNvPr id="482" name="Google Shape;482;p23" descr="1_AttentionICON_8_14_15.png"/>
          <p:cNvPicPr preferRelativeResize="0"/>
          <p:nvPr/>
        </p:nvPicPr>
        <p:blipFill rotWithShape="1">
          <a:blip r:embed="rId4">
            <a:alphaModFix/>
          </a:blip>
          <a:srcRect/>
          <a:stretch/>
        </p:blipFill>
        <p:spPr>
          <a:xfrm>
            <a:off x="1417608" y="5432161"/>
            <a:ext cx="399410" cy="409377"/>
          </a:xfrm>
          <a:prstGeom prst="rect">
            <a:avLst/>
          </a:prstGeom>
          <a:noFill/>
          <a:ln>
            <a:noFill/>
          </a:ln>
          <a:effectLst>
            <a:outerShdw blurRad="292100" dist="139700" dir="2700000" algn="tl" rotWithShape="0">
              <a:srgbClr val="333333">
                <a:alpha val="64313"/>
              </a:srgbClr>
            </a:outerShdw>
          </a:effectLst>
        </p:spPr>
      </p:pic>
      <p:sp>
        <p:nvSpPr>
          <p:cNvPr id="483" name="Google Shape;483;p23"/>
          <p:cNvSpPr txBox="1"/>
          <p:nvPr/>
        </p:nvSpPr>
        <p:spPr>
          <a:xfrm>
            <a:off x="1164173" y="995874"/>
            <a:ext cx="797169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In the field </a:t>
            </a:r>
            <a:r>
              <a:rPr lang="en-US" sz="2400" b="1" i="0" u="none" strike="noStrike" cap="none">
                <a:solidFill>
                  <a:srgbClr val="000072"/>
                </a:solidFill>
                <a:latin typeface="Noto Sans Symbols"/>
                <a:ea typeface="Noto Sans Symbols"/>
                <a:cs typeface="Noto Sans Symbols"/>
                <a:sym typeface="Noto Sans Symbols"/>
              </a:rPr>
              <a:t>•</a:t>
            </a:r>
            <a:r>
              <a:rPr lang="en-US" sz="2400" b="1" i="0" u="none" strike="noStrike" cap="none">
                <a:solidFill>
                  <a:srgbClr val="000072"/>
                </a:solidFill>
                <a:latin typeface="Calibri"/>
                <a:ea typeface="Calibri"/>
                <a:cs typeface="Calibri"/>
                <a:sym typeface="Calibri"/>
              </a:rPr>
              <a:t>  Deploy the Secchi disk</a:t>
            </a:r>
            <a:endParaRPr sz="2400" b="1" i="0" u="none" strike="noStrike" cap="none">
              <a:solidFill>
                <a:srgbClr val="000072"/>
              </a:solidFill>
              <a:latin typeface="Calibri"/>
              <a:ea typeface="Calibri"/>
              <a:cs typeface="Calibri"/>
              <a:sym typeface="Calibri"/>
            </a:endParaRPr>
          </a:p>
        </p:txBody>
      </p:sp>
      <p:sp>
        <p:nvSpPr>
          <p:cNvPr id="484" name="Google Shape;484;p23"/>
          <p:cNvSpPr txBox="1"/>
          <p:nvPr/>
        </p:nvSpPr>
        <p:spPr>
          <a:xfrm>
            <a:off x="1497679" y="1628432"/>
            <a:ext cx="1479311"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1. Lower disk from the water surface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into the water until it just disappears. </a:t>
            </a:r>
            <a:endParaRPr sz="1200" b="1" i="0" u="none" strike="noStrike" cap="none">
              <a:solidFill>
                <a:srgbClr val="000072"/>
              </a:solidFill>
              <a:latin typeface="Calibri"/>
              <a:ea typeface="Calibri"/>
              <a:cs typeface="Calibri"/>
              <a:sym typeface="Calibri"/>
            </a:endParaRPr>
          </a:p>
        </p:txBody>
      </p:sp>
      <p:sp>
        <p:nvSpPr>
          <p:cNvPr id="485" name="Google Shape;485;p23"/>
          <p:cNvSpPr txBox="1"/>
          <p:nvPr/>
        </p:nvSpPr>
        <p:spPr>
          <a:xfrm>
            <a:off x="3156959" y="1976525"/>
            <a:ext cx="1786046"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2. If your rope is marked in 1 m increments, count the meters the rope has been lowered. </a:t>
            </a:r>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Optional: at water surface, mark rope with clothespin, which will get wet. </a:t>
            </a:r>
            <a:endParaRPr sz="1400" b="0" i="0" u="none" strike="noStrike" cap="none">
              <a:solidFill>
                <a:srgbClr val="000000"/>
              </a:solidFill>
              <a:latin typeface="Arial"/>
              <a:ea typeface="Arial"/>
              <a:cs typeface="Arial"/>
              <a:sym typeface="Arial"/>
            </a:endParaRPr>
          </a:p>
        </p:txBody>
      </p:sp>
      <p:sp>
        <p:nvSpPr>
          <p:cNvPr id="486" name="Google Shape;486;p23"/>
          <p:cNvSpPr txBox="1"/>
          <p:nvPr/>
        </p:nvSpPr>
        <p:spPr>
          <a:xfrm>
            <a:off x="5197513" y="2207378"/>
            <a:ext cx="1672868"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3. Lower disk again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another 10 cm into water. </a:t>
            </a:r>
            <a:endParaRPr sz="1400" b="0" i="0" u="none" strike="noStrike" cap="none">
              <a:solidFill>
                <a:srgbClr val="000000"/>
              </a:solidFill>
              <a:latin typeface="Arial"/>
              <a:ea typeface="Arial"/>
              <a:cs typeface="Arial"/>
              <a:sym typeface="Arial"/>
            </a:endParaRPr>
          </a:p>
        </p:txBody>
      </p:sp>
      <p:sp>
        <p:nvSpPr>
          <p:cNvPr id="487" name="Google Shape;487;p23"/>
          <p:cNvSpPr txBox="1"/>
          <p:nvPr/>
        </p:nvSpPr>
        <p:spPr>
          <a:xfrm>
            <a:off x="7079130" y="2438190"/>
            <a:ext cx="1912469"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4. Raise disk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until it reappears. Optional: mark the rope with a second clothespin. </a:t>
            </a:r>
            <a:endParaRPr sz="1400" b="0" i="0" u="none" strike="noStrike" cap="none">
              <a:solidFill>
                <a:srgbClr val="000000"/>
              </a:solidFill>
              <a:latin typeface="Arial"/>
              <a:ea typeface="Arial"/>
              <a:cs typeface="Arial"/>
              <a:sym typeface="Arial"/>
            </a:endParaRPr>
          </a:p>
        </p:txBody>
      </p:sp>
      <p:sp>
        <p:nvSpPr>
          <p:cNvPr id="488" name="Google Shape;488;p23"/>
          <p:cNvSpPr txBox="1"/>
          <p:nvPr/>
        </p:nvSpPr>
        <p:spPr>
          <a:xfrm>
            <a:off x="1817018" y="5483874"/>
            <a:ext cx="3202507"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alibri"/>
                <a:ea typeface="Calibri"/>
                <a:cs typeface="Calibri"/>
                <a:sym typeface="Calibri"/>
              </a:rPr>
              <a:t>Tip: If you can’t reach the water surface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alibri"/>
                <a:ea typeface="Calibri"/>
                <a:cs typeface="Calibri"/>
                <a:sym typeface="Calibri"/>
              </a:rPr>
              <a:t>from where you are standing, mark the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alibri"/>
                <a:ea typeface="Calibri"/>
                <a:cs typeface="Calibri"/>
                <a:sym typeface="Calibri"/>
              </a:rPr>
              <a:t>rope with a clothespin at  your reference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Calibri"/>
                <a:ea typeface="Calibri"/>
                <a:cs typeface="Calibri"/>
                <a:sym typeface="Calibri"/>
              </a:rPr>
              <a:t>height (such as a dock).</a:t>
            </a:r>
            <a:endParaRPr sz="1400" b="0" i="0" u="none" strike="noStrike" cap="none">
              <a:solidFill>
                <a:srgbClr val="FFFFFF"/>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24"/>
          <p:cNvSpPr txBox="1"/>
          <p:nvPr/>
        </p:nvSpPr>
        <p:spPr>
          <a:xfrm>
            <a:off x="1229798" y="995874"/>
            <a:ext cx="7635876" cy="4170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0072"/>
                </a:solidFill>
                <a:latin typeface="Calibri"/>
                <a:ea typeface="Calibri"/>
                <a:cs typeface="Calibri"/>
                <a:sym typeface="Calibri"/>
              </a:rPr>
              <a:t>Record your data</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dirty="0">
              <a:solidFill>
                <a:schemeClr val="dk2"/>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dirty="0">
                <a:solidFill>
                  <a:schemeClr val="dk1"/>
                </a:solidFill>
                <a:latin typeface="Calibri"/>
                <a:ea typeface="Calibri"/>
                <a:cs typeface="Calibri"/>
                <a:sym typeface="Calibri"/>
              </a:rPr>
              <a:t>There should now be </a:t>
            </a:r>
            <a:r>
              <a:rPr lang="en-US" sz="1600" b="1" i="0" u="none" strike="noStrike" cap="none" dirty="0">
                <a:solidFill>
                  <a:srgbClr val="000072"/>
                </a:solidFill>
                <a:latin typeface="Calibri"/>
                <a:ea typeface="Calibri"/>
                <a:cs typeface="Calibri"/>
                <a:sym typeface="Calibri"/>
              </a:rPr>
              <a:t>two points marked on the rope</a:t>
            </a:r>
            <a:r>
              <a:rPr lang="en-US" sz="1600" b="0" i="0" u="none" strike="noStrike" cap="none" dirty="0">
                <a:solidFill>
                  <a:schemeClr val="dk1"/>
                </a:solidFill>
                <a:latin typeface="Calibri"/>
                <a:ea typeface="Calibri"/>
                <a:cs typeface="Calibri"/>
                <a:sym typeface="Calibri"/>
              </a:rPr>
              <a:t>. Record the length of the rope between each mark and the </a:t>
            </a:r>
            <a:r>
              <a:rPr lang="en-US" sz="1600" b="1" i="0" u="none" strike="noStrike" cap="none" dirty="0">
                <a:solidFill>
                  <a:srgbClr val="000072"/>
                </a:solidFill>
                <a:latin typeface="Calibri"/>
                <a:ea typeface="Calibri"/>
                <a:cs typeface="Calibri"/>
                <a:sym typeface="Calibri"/>
              </a:rPr>
              <a:t>Secchi disk </a:t>
            </a:r>
            <a:r>
              <a:rPr lang="en-US" sz="1600" b="0" i="0" u="none" strike="noStrike" cap="none" dirty="0">
                <a:solidFill>
                  <a:schemeClr val="dk1"/>
                </a:solidFill>
                <a:latin typeface="Calibri"/>
                <a:ea typeface="Calibri"/>
                <a:cs typeface="Calibri"/>
                <a:sym typeface="Calibri"/>
              </a:rPr>
              <a:t>on your Data Sheet to the nearest meter.</a:t>
            </a:r>
            <a:endParaRPr sz="16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600"/>
              </a:spcBef>
              <a:spcAft>
                <a:spcPts val="0"/>
              </a:spcAft>
              <a:buClr>
                <a:schemeClr val="dk1"/>
              </a:buClr>
              <a:buSzPts val="1600"/>
              <a:buFont typeface="Arial"/>
              <a:buChar char="•"/>
            </a:pPr>
            <a:r>
              <a:rPr lang="en-US" sz="1600" b="0" i="0" u="none" strike="noStrike" cap="none" dirty="0">
                <a:solidFill>
                  <a:schemeClr val="dk1"/>
                </a:solidFill>
                <a:latin typeface="Calibri"/>
                <a:ea typeface="Calibri"/>
                <a:cs typeface="Calibri"/>
                <a:sym typeface="Calibri"/>
              </a:rPr>
              <a:t>Metadata: Record the distance from the observer to the water surface. If you marked the rope at the water surface, record “0” as the distance between the observer and the water surface. If you were on a dock or boat, lower the Secchi disk until it reaches the surface of the water, mark the rope there with a pin or tape, pull up the rope and measure the distance along the rope from your hands to the water surface. </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1"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1" u="none" strike="noStrike" cap="none" dirty="0">
                <a:solidFill>
                  <a:schemeClr val="dk2"/>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dirty="0">
              <a:solidFill>
                <a:schemeClr val="dk1"/>
              </a:solidFill>
              <a:latin typeface="Calibri"/>
              <a:ea typeface="Calibri"/>
              <a:cs typeface="Calibri"/>
              <a:sym typeface="Calibri"/>
            </a:endParaRPr>
          </a:p>
        </p:txBody>
      </p:sp>
      <p:cxnSp>
        <p:nvCxnSpPr>
          <p:cNvPr id="494" name="Google Shape;494;p24"/>
          <p:cNvCxnSpPr/>
          <p:nvPr/>
        </p:nvCxnSpPr>
        <p:spPr>
          <a:xfrm rot="10800000">
            <a:off x="3048000" y="5575300"/>
            <a:ext cx="0" cy="215900"/>
          </a:xfrm>
          <a:prstGeom prst="straightConnector1">
            <a:avLst/>
          </a:prstGeom>
          <a:noFill/>
          <a:ln w="25400" cap="flat" cmpd="sng">
            <a:solidFill>
              <a:srgbClr val="FF0000"/>
            </a:solidFill>
            <a:prstDash val="dash"/>
            <a:round/>
            <a:headEnd type="none" w="sm" len="sm"/>
            <a:tailEnd type="none" w="sm" len="sm"/>
          </a:ln>
          <a:effectLst>
            <a:outerShdw blurRad="40000" dist="20000" dir="5400000" rotWithShape="0">
              <a:srgbClr val="000000">
                <a:alpha val="37254"/>
              </a:srgbClr>
            </a:outerShdw>
          </a:effectLst>
        </p:spPr>
      </p:cxnSp>
      <p:cxnSp>
        <p:nvCxnSpPr>
          <p:cNvPr id="495" name="Google Shape;495;p24"/>
          <p:cNvCxnSpPr/>
          <p:nvPr/>
        </p:nvCxnSpPr>
        <p:spPr>
          <a:xfrm>
            <a:off x="2882900" y="5575300"/>
            <a:ext cx="0" cy="279400"/>
          </a:xfrm>
          <a:prstGeom prst="straightConnector1">
            <a:avLst/>
          </a:prstGeom>
          <a:noFill/>
          <a:ln w="25400" cap="flat" cmpd="sng">
            <a:solidFill>
              <a:srgbClr val="FF0000"/>
            </a:solidFill>
            <a:prstDash val="dash"/>
            <a:round/>
            <a:headEnd type="none" w="sm" len="sm"/>
            <a:tailEnd type="none" w="sm" len="sm"/>
          </a:ln>
          <a:effectLst>
            <a:outerShdw blurRad="40000" dist="20000" dir="5400000" rotWithShape="0">
              <a:srgbClr val="000000">
                <a:alpha val="37254"/>
              </a:srgbClr>
            </a:outerShdw>
          </a:effectLst>
        </p:spPr>
      </p:cxnSp>
      <p:sp>
        <p:nvSpPr>
          <p:cNvPr id="496" name="Google Shape;496;p24"/>
          <p:cNvSpPr txBox="1"/>
          <p:nvPr/>
        </p:nvSpPr>
        <p:spPr>
          <a:xfrm>
            <a:off x="6654800" y="3986856"/>
            <a:ext cx="9837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0000"/>
                </a:solidFill>
                <a:latin typeface="Calibri"/>
                <a:ea typeface="Calibri"/>
                <a:cs typeface="Calibri"/>
                <a:sym typeface="Calibri"/>
              </a:rPr>
              <a:t>Secchi depth</a:t>
            </a:r>
            <a:endParaRPr sz="1200" b="0" i="0" u="none" strike="noStrike" cap="none">
              <a:solidFill>
                <a:srgbClr val="FF0000"/>
              </a:solidFill>
              <a:latin typeface="Calibri"/>
              <a:ea typeface="Calibri"/>
              <a:cs typeface="Calibri"/>
              <a:sym typeface="Calibri"/>
            </a:endParaRPr>
          </a:p>
        </p:txBody>
      </p:sp>
      <p:sp>
        <p:nvSpPr>
          <p:cNvPr id="497" name="Google Shape;497;p24"/>
          <p:cNvSpPr txBox="1"/>
          <p:nvPr/>
        </p:nvSpPr>
        <p:spPr>
          <a:xfrm>
            <a:off x="5397500" y="3731824"/>
            <a:ext cx="327648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FF0000"/>
                </a:solidFill>
                <a:latin typeface="Calibri"/>
                <a:ea typeface="Calibri"/>
                <a:cs typeface="Calibri"/>
                <a:sym typeface="Calibri"/>
              </a:rPr>
              <a:t>Distance from reference point to surface of water</a:t>
            </a:r>
            <a:endParaRPr sz="1200" b="0" i="0" u="none" strike="noStrike" cap="none">
              <a:solidFill>
                <a:srgbClr val="FF0000"/>
              </a:solidFill>
              <a:latin typeface="Calibri"/>
              <a:ea typeface="Calibri"/>
              <a:cs typeface="Calibri"/>
              <a:sym typeface="Calibri"/>
            </a:endParaRPr>
          </a:p>
        </p:txBody>
      </p:sp>
      <p:grpSp>
        <p:nvGrpSpPr>
          <p:cNvPr id="498" name="Google Shape;498;p24"/>
          <p:cNvGrpSpPr/>
          <p:nvPr/>
        </p:nvGrpSpPr>
        <p:grpSpPr>
          <a:xfrm>
            <a:off x="1386416" y="3822700"/>
            <a:ext cx="7306656" cy="2463800"/>
            <a:chOff x="1386416" y="3822700"/>
            <a:chExt cx="7306656" cy="2463800"/>
          </a:xfrm>
        </p:grpSpPr>
        <p:pic>
          <p:nvPicPr>
            <p:cNvPr id="499" name="Google Shape;499;p24" descr="Screen Shot 2015-12-18 at 2.57.27 PM.png"/>
            <p:cNvPicPr preferRelativeResize="0"/>
            <p:nvPr/>
          </p:nvPicPr>
          <p:blipFill rotWithShape="1">
            <a:blip r:embed="rId3">
              <a:alphaModFix/>
            </a:blip>
            <a:srcRect/>
            <a:stretch/>
          </p:blipFill>
          <p:spPr>
            <a:xfrm>
              <a:off x="1386416" y="4343488"/>
              <a:ext cx="7306656" cy="1943012"/>
            </a:xfrm>
            <a:prstGeom prst="rect">
              <a:avLst/>
            </a:prstGeom>
            <a:noFill/>
            <a:ln>
              <a:noFill/>
            </a:ln>
          </p:spPr>
        </p:pic>
        <p:cxnSp>
          <p:nvCxnSpPr>
            <p:cNvPr id="500" name="Google Shape;500;p24"/>
            <p:cNvCxnSpPr/>
            <p:nvPr/>
          </p:nvCxnSpPr>
          <p:spPr>
            <a:xfrm>
              <a:off x="3048000" y="5791200"/>
              <a:ext cx="5181600" cy="63500"/>
            </a:xfrm>
            <a:prstGeom prst="straightConnector1">
              <a:avLst/>
            </a:prstGeom>
            <a:noFill/>
            <a:ln w="28575" cap="flat" cmpd="sng">
              <a:solidFill>
                <a:srgbClr val="FF0000"/>
              </a:solidFill>
              <a:prstDash val="solid"/>
              <a:round/>
              <a:headEnd type="none" w="sm" len="sm"/>
              <a:tailEnd type="none" w="sm" len="sm"/>
            </a:ln>
            <a:effectLst>
              <a:outerShdw blurRad="40000" dist="20000" dir="5400000" rotWithShape="0">
                <a:srgbClr val="000000">
                  <a:alpha val="37254"/>
                </a:srgbClr>
              </a:outerShdw>
            </a:effectLst>
          </p:spPr>
        </p:cxnSp>
        <p:cxnSp>
          <p:nvCxnSpPr>
            <p:cNvPr id="501" name="Google Shape;501;p24"/>
            <p:cNvCxnSpPr/>
            <p:nvPr/>
          </p:nvCxnSpPr>
          <p:spPr>
            <a:xfrm flipH="1">
              <a:off x="2882900" y="3822700"/>
              <a:ext cx="2514600" cy="1384300"/>
            </a:xfrm>
            <a:prstGeom prst="straightConnector1">
              <a:avLst/>
            </a:prstGeom>
            <a:noFill/>
            <a:ln w="254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cxnSp>
          <p:nvCxnSpPr>
            <p:cNvPr id="502" name="Google Shape;502;p24"/>
            <p:cNvCxnSpPr/>
            <p:nvPr/>
          </p:nvCxnSpPr>
          <p:spPr>
            <a:xfrm flipH="1">
              <a:off x="3048000" y="4263855"/>
              <a:ext cx="3606800" cy="1438445"/>
            </a:xfrm>
            <a:prstGeom prst="straightConnector1">
              <a:avLst/>
            </a:prstGeom>
            <a:noFill/>
            <a:ln w="254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grpSp>
      <p:cxnSp>
        <p:nvCxnSpPr>
          <p:cNvPr id="503" name="Google Shape;503;p24"/>
          <p:cNvCxnSpPr/>
          <p:nvPr/>
        </p:nvCxnSpPr>
        <p:spPr>
          <a:xfrm>
            <a:off x="7339528" y="5533367"/>
            <a:ext cx="27629" cy="0"/>
          </a:xfrm>
          <a:prstGeom prst="straightConnector1">
            <a:avLst/>
          </a:prstGeom>
          <a:noFill/>
          <a:ln w="38100" cap="flat" cmpd="sng">
            <a:solidFill>
              <a:schemeClr val="dk1"/>
            </a:solidFill>
            <a:prstDash val="solid"/>
            <a:round/>
            <a:headEnd type="none" w="sm" len="sm"/>
            <a:tailEnd type="none" w="sm" len="sm"/>
          </a:ln>
        </p:spPr>
      </p:cxnSp>
      <p:cxnSp>
        <p:nvCxnSpPr>
          <p:cNvPr id="504" name="Google Shape;504;p24"/>
          <p:cNvCxnSpPr/>
          <p:nvPr/>
        </p:nvCxnSpPr>
        <p:spPr>
          <a:xfrm>
            <a:off x="6466692" y="5533368"/>
            <a:ext cx="27629" cy="0"/>
          </a:xfrm>
          <a:prstGeom prst="straightConnector1">
            <a:avLst/>
          </a:prstGeom>
          <a:noFill/>
          <a:ln w="38100" cap="flat" cmpd="sng">
            <a:solidFill>
              <a:schemeClr val="dk1"/>
            </a:solidFill>
            <a:prstDash val="solid"/>
            <a:round/>
            <a:headEnd type="none" w="sm" len="sm"/>
            <a:tailEnd type="none" w="sm" len="sm"/>
          </a:ln>
        </p:spPr>
      </p:cxnSp>
      <p:cxnSp>
        <p:nvCxnSpPr>
          <p:cNvPr id="505" name="Google Shape;505;p24"/>
          <p:cNvCxnSpPr/>
          <p:nvPr/>
        </p:nvCxnSpPr>
        <p:spPr>
          <a:xfrm>
            <a:off x="5621563" y="5533369"/>
            <a:ext cx="27629" cy="0"/>
          </a:xfrm>
          <a:prstGeom prst="straightConnector1">
            <a:avLst/>
          </a:prstGeom>
          <a:noFill/>
          <a:ln w="38100" cap="flat" cmpd="sng">
            <a:solidFill>
              <a:schemeClr val="dk1"/>
            </a:solidFill>
            <a:prstDash val="solid"/>
            <a:round/>
            <a:headEnd type="none" w="sm" len="sm"/>
            <a:tailEnd type="none" w="sm" len="sm"/>
          </a:ln>
        </p:spPr>
      </p:cxnSp>
      <p:cxnSp>
        <p:nvCxnSpPr>
          <p:cNvPr id="506" name="Google Shape;506;p24"/>
          <p:cNvCxnSpPr/>
          <p:nvPr/>
        </p:nvCxnSpPr>
        <p:spPr>
          <a:xfrm>
            <a:off x="4817999" y="5533368"/>
            <a:ext cx="27629" cy="0"/>
          </a:xfrm>
          <a:prstGeom prst="straightConnector1">
            <a:avLst/>
          </a:prstGeom>
          <a:noFill/>
          <a:ln w="38100" cap="flat" cmpd="sng">
            <a:solidFill>
              <a:schemeClr val="dk1"/>
            </a:solidFill>
            <a:prstDash val="solid"/>
            <a:round/>
            <a:headEnd type="none" w="sm" len="sm"/>
            <a:tailEnd type="none" w="sm" len="sm"/>
          </a:ln>
        </p:spPr>
      </p:cxnSp>
      <p:cxnSp>
        <p:nvCxnSpPr>
          <p:cNvPr id="507" name="Google Shape;507;p24"/>
          <p:cNvCxnSpPr/>
          <p:nvPr/>
        </p:nvCxnSpPr>
        <p:spPr>
          <a:xfrm>
            <a:off x="3972873" y="5547223"/>
            <a:ext cx="27629" cy="0"/>
          </a:xfrm>
          <a:prstGeom prst="straightConnector1">
            <a:avLst/>
          </a:prstGeom>
          <a:noFill/>
          <a:ln w="38100" cap="flat" cmpd="sng">
            <a:solidFill>
              <a:schemeClr val="dk1"/>
            </a:solidFill>
            <a:prstDash val="solid"/>
            <a:round/>
            <a:headEnd type="none" w="sm" len="sm"/>
            <a:tailEnd type="none" w="sm" len="sm"/>
          </a:ln>
        </p:spPr>
      </p:cxnSp>
      <p:cxnSp>
        <p:nvCxnSpPr>
          <p:cNvPr id="508" name="Google Shape;508;p24"/>
          <p:cNvCxnSpPr/>
          <p:nvPr/>
        </p:nvCxnSpPr>
        <p:spPr>
          <a:xfrm>
            <a:off x="3120815" y="5505660"/>
            <a:ext cx="27629" cy="0"/>
          </a:xfrm>
          <a:prstGeom prst="straightConnector1">
            <a:avLst/>
          </a:prstGeom>
          <a:noFill/>
          <a:ln w="38100" cap="flat" cmpd="sng">
            <a:solidFill>
              <a:schemeClr val="dk1"/>
            </a:solidFill>
            <a:prstDash val="solid"/>
            <a:round/>
            <a:headEnd type="none" w="sm" len="sm"/>
            <a:tailEnd type="none" w="sm" len="sm"/>
          </a:ln>
        </p:spPr>
      </p:cxnSp>
      <p:cxnSp>
        <p:nvCxnSpPr>
          <p:cNvPr id="509" name="Google Shape;509;p24"/>
          <p:cNvCxnSpPr/>
          <p:nvPr/>
        </p:nvCxnSpPr>
        <p:spPr>
          <a:xfrm>
            <a:off x="2289545" y="5491805"/>
            <a:ext cx="27629" cy="0"/>
          </a:xfrm>
          <a:prstGeom prst="straightConnector1">
            <a:avLst/>
          </a:prstGeom>
          <a:noFill/>
          <a:ln w="38100" cap="flat" cmpd="sng">
            <a:solidFill>
              <a:schemeClr val="dk1"/>
            </a:solidFill>
            <a:prstDash val="solid"/>
            <a:round/>
            <a:headEnd type="none" w="sm" len="sm"/>
            <a:tailEnd type="none" w="sm" len="sm"/>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25"/>
          <p:cNvSpPr txBox="1"/>
          <p:nvPr/>
        </p:nvSpPr>
        <p:spPr>
          <a:xfrm>
            <a:off x="1181395" y="1775518"/>
            <a:ext cx="2679406" cy="53860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72"/>
                </a:solidFill>
                <a:latin typeface="Calibri"/>
                <a:ea typeface="Calibri"/>
                <a:cs typeface="Calibri"/>
                <a:sym typeface="Calibri"/>
              </a:rPr>
              <a:t>Repeat the Secchi disk measurement for a total of 3x and record your data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libri"/>
              <a:ea typeface="Calibri"/>
              <a:cs typeface="Calibri"/>
              <a:sym typeface="Calibri"/>
            </a:endParaRPr>
          </a:p>
        </p:txBody>
      </p:sp>
      <p:pic>
        <p:nvPicPr>
          <p:cNvPr id="515" name="Google Shape;515;p25" descr="Screen Shot 2015-12-18 at 3.13.25 PM.png"/>
          <p:cNvPicPr preferRelativeResize="0"/>
          <p:nvPr/>
        </p:nvPicPr>
        <p:blipFill rotWithShape="1">
          <a:blip r:embed="rId3">
            <a:alphaModFix/>
          </a:blip>
          <a:srcRect/>
          <a:stretch/>
        </p:blipFill>
        <p:spPr>
          <a:xfrm>
            <a:off x="3962400" y="1150699"/>
            <a:ext cx="4546600" cy="5530749"/>
          </a:xfrm>
          <a:prstGeom prst="rect">
            <a:avLst/>
          </a:prstGeom>
          <a:noFill/>
          <a:ln>
            <a:noFill/>
          </a:ln>
          <a:effectLst>
            <a:outerShdw blurRad="292100" dist="139700" dir="2700000" algn="tl" rotWithShape="0">
              <a:srgbClr val="333333">
                <a:alpha val="64313"/>
              </a:srgbClr>
            </a:outerShdw>
          </a:effectLst>
        </p:spPr>
      </p:pic>
      <p:cxnSp>
        <p:nvCxnSpPr>
          <p:cNvPr id="516" name="Google Shape;516;p25"/>
          <p:cNvCxnSpPr/>
          <p:nvPr/>
        </p:nvCxnSpPr>
        <p:spPr>
          <a:xfrm>
            <a:off x="2578100" y="3073400"/>
            <a:ext cx="1765300" cy="1143000"/>
          </a:xfrm>
          <a:prstGeom prst="straightConnector1">
            <a:avLst/>
          </a:prstGeom>
          <a:noFill/>
          <a:ln w="381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sp>
        <p:nvSpPr>
          <p:cNvPr id="517" name="Google Shape;517;p25"/>
          <p:cNvSpPr txBox="1"/>
          <p:nvPr/>
        </p:nvSpPr>
        <p:spPr>
          <a:xfrm>
            <a:off x="4976035" y="4110071"/>
            <a:ext cx="450250" cy="1384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00" b="0" i="0" u="none" strike="noStrike" cap="none">
              <a:solidFill>
                <a:srgbClr val="000000"/>
              </a:solidFill>
              <a:latin typeface="Arial"/>
              <a:ea typeface="Arial"/>
              <a:cs typeface="Arial"/>
              <a:sym typeface="Arial"/>
            </a:endParaRPr>
          </a:p>
        </p:txBody>
      </p:sp>
      <p:sp>
        <p:nvSpPr>
          <p:cNvPr id="518" name="Google Shape;518;p25"/>
          <p:cNvSpPr txBox="1"/>
          <p:nvPr/>
        </p:nvSpPr>
        <p:spPr>
          <a:xfrm>
            <a:off x="4976034" y="4025431"/>
            <a:ext cx="186069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water surface to </a:t>
            </a:r>
            <a:endParaRPr/>
          </a:p>
        </p:txBody>
      </p:sp>
      <p:sp>
        <p:nvSpPr>
          <p:cNvPr id="519" name="Google Shape;519;p25"/>
          <p:cNvSpPr txBox="1"/>
          <p:nvPr/>
        </p:nvSpPr>
        <p:spPr>
          <a:xfrm>
            <a:off x="4976034" y="3153070"/>
            <a:ext cx="450249" cy="1384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00" b="0" i="0" u="none" strike="noStrike" cap="none">
              <a:solidFill>
                <a:srgbClr val="000000"/>
              </a:solidFill>
              <a:latin typeface="Arial"/>
              <a:ea typeface="Arial"/>
              <a:cs typeface="Arial"/>
              <a:sym typeface="Arial"/>
            </a:endParaRPr>
          </a:p>
        </p:txBody>
      </p:sp>
      <p:sp>
        <p:nvSpPr>
          <p:cNvPr id="520" name="Google Shape;520;p25"/>
          <p:cNvSpPr txBox="1"/>
          <p:nvPr/>
        </p:nvSpPr>
        <p:spPr>
          <a:xfrm>
            <a:off x="4434593" y="4248570"/>
            <a:ext cx="921178" cy="1384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00" b="0" i="0" u="none" strike="noStrike" cap="none">
              <a:solidFill>
                <a:srgbClr val="000000"/>
              </a:solidFill>
              <a:latin typeface="Arial"/>
              <a:ea typeface="Arial"/>
              <a:cs typeface="Arial"/>
              <a:sym typeface="Arial"/>
            </a:endParaRPr>
          </a:p>
        </p:txBody>
      </p:sp>
      <p:sp>
        <p:nvSpPr>
          <p:cNvPr id="521" name="Google Shape;521;p25"/>
          <p:cNvSpPr txBox="1"/>
          <p:nvPr/>
        </p:nvSpPr>
        <p:spPr>
          <a:xfrm>
            <a:off x="4434314" y="3280027"/>
            <a:ext cx="921178" cy="1384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00" b="0" i="0" u="none" strike="noStrike" cap="none">
              <a:solidFill>
                <a:srgbClr val="000000"/>
              </a:solidFill>
              <a:latin typeface="Arial"/>
              <a:ea typeface="Arial"/>
              <a:cs typeface="Arial"/>
              <a:sym typeface="Arial"/>
            </a:endParaRPr>
          </a:p>
        </p:txBody>
      </p:sp>
      <p:sp>
        <p:nvSpPr>
          <p:cNvPr id="522" name="Google Shape;522;p25"/>
          <p:cNvSpPr txBox="1"/>
          <p:nvPr/>
        </p:nvSpPr>
        <p:spPr>
          <a:xfrm>
            <a:off x="4434314" y="2293479"/>
            <a:ext cx="921178" cy="1384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00" b="0" i="0" u="none" strike="noStrike" cap="none">
              <a:solidFill>
                <a:srgbClr val="000000"/>
              </a:solidFill>
              <a:latin typeface="Arial"/>
              <a:ea typeface="Arial"/>
              <a:cs typeface="Arial"/>
              <a:sym typeface="Arial"/>
            </a:endParaRPr>
          </a:p>
        </p:txBody>
      </p:sp>
      <p:sp>
        <p:nvSpPr>
          <p:cNvPr id="523" name="Google Shape;523;p25"/>
          <p:cNvSpPr txBox="1"/>
          <p:nvPr/>
        </p:nvSpPr>
        <p:spPr>
          <a:xfrm>
            <a:off x="4976033" y="2199097"/>
            <a:ext cx="450249" cy="13849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300" b="0" i="0" u="none" strike="noStrike" cap="none">
              <a:solidFill>
                <a:srgbClr val="000000"/>
              </a:solidFill>
              <a:latin typeface="Arial"/>
              <a:ea typeface="Arial"/>
              <a:cs typeface="Arial"/>
              <a:sym typeface="Arial"/>
            </a:endParaRPr>
          </a:p>
        </p:txBody>
      </p:sp>
      <p:sp>
        <p:nvSpPr>
          <p:cNvPr id="524" name="Google Shape;524;p25"/>
          <p:cNvSpPr txBox="1"/>
          <p:nvPr/>
        </p:nvSpPr>
        <p:spPr>
          <a:xfrm>
            <a:off x="5013252" y="3068430"/>
            <a:ext cx="186069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water surface to </a:t>
            </a:r>
            <a:endParaRPr/>
          </a:p>
        </p:txBody>
      </p:sp>
      <p:sp>
        <p:nvSpPr>
          <p:cNvPr id="525" name="Google Shape;525;p25"/>
          <p:cNvSpPr txBox="1"/>
          <p:nvPr/>
        </p:nvSpPr>
        <p:spPr>
          <a:xfrm>
            <a:off x="4976033" y="2118127"/>
            <a:ext cx="186069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water surface to </a:t>
            </a:r>
            <a:endParaRPr/>
          </a:p>
        </p:txBody>
      </p:sp>
      <p:sp>
        <p:nvSpPr>
          <p:cNvPr id="526" name="Google Shape;526;p25"/>
          <p:cNvSpPr txBox="1"/>
          <p:nvPr/>
        </p:nvSpPr>
        <p:spPr>
          <a:xfrm>
            <a:off x="4605456" y="6437149"/>
            <a:ext cx="677745"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2025</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26"/>
          <p:cNvSpPr txBox="1"/>
          <p:nvPr/>
        </p:nvSpPr>
        <p:spPr>
          <a:xfrm>
            <a:off x="1276114" y="1099864"/>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800"/>
              <a:buFont typeface="Calibri"/>
              <a:buNone/>
            </a:pPr>
            <a:r>
              <a:rPr lang="en-US" sz="2800" b="1" i="0" u="none" strike="noStrike" cap="none">
                <a:solidFill>
                  <a:srgbClr val="002060"/>
                </a:solidFill>
                <a:latin typeface="Calibri"/>
                <a:ea typeface="Calibri"/>
                <a:cs typeface="Calibri"/>
                <a:sym typeface="Calibri"/>
              </a:rPr>
              <a:t>Hydrosphere Site Creation</a:t>
            </a:r>
            <a:br>
              <a:rPr lang="en-US" sz="1400" b="0" i="0" u="none" strike="noStrike" cap="none">
                <a:solidFill>
                  <a:srgbClr val="00009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532" name="Google Shape;532;p26"/>
          <p:cNvSpPr txBox="1"/>
          <p:nvPr/>
        </p:nvSpPr>
        <p:spPr>
          <a:xfrm>
            <a:off x="1276114" y="2058513"/>
            <a:ext cx="7545747" cy="435133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US" sz="2400" b="0" i="0" u="none" strike="noStrike" cap="none">
                <a:solidFill>
                  <a:schemeClr val="dk1"/>
                </a:solidFill>
                <a:latin typeface="Calibri"/>
                <a:ea typeface="Calibri"/>
                <a:cs typeface="Calibri"/>
                <a:sym typeface="Calibri"/>
              </a:rPr>
              <a:t>If this is your first time making hydrosphere observations at this location, you will need to create a new Hydrosphere study site before entering data.</a:t>
            </a:r>
            <a:endParaRPr/>
          </a:p>
          <a:p>
            <a:pPr marL="0" marR="0" lvl="0" indent="0" algn="l" rtl="0">
              <a:lnSpc>
                <a:spcPct val="90000"/>
              </a:lnSpc>
              <a:spcBef>
                <a:spcPts val="0"/>
              </a:spcBef>
              <a:spcAft>
                <a:spcPts val="0"/>
              </a:spcAft>
              <a:buClr>
                <a:schemeClr val="dk1"/>
              </a:buClr>
              <a:buSzPts val="2800"/>
              <a:buFont typeface="Arial"/>
              <a:buNone/>
            </a:pPr>
            <a:endParaRPr sz="2400" b="0" i="0" u="none" strike="noStrike" cap="none">
              <a:solidFill>
                <a:schemeClr val="dk1"/>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800"/>
              <a:buFont typeface="Arial"/>
              <a:buNone/>
            </a:pPr>
            <a:r>
              <a:rPr lang="en-US" sz="2400" b="0" i="0" u="none" strike="noStrike" cap="none">
                <a:solidFill>
                  <a:schemeClr val="dk1"/>
                </a:solidFill>
                <a:latin typeface="Calibri"/>
                <a:ea typeface="Calibri"/>
                <a:cs typeface="Calibri"/>
                <a:sym typeface="Calibri"/>
              </a:rPr>
              <a:t>To do this, please review the Introduction to Hydrosphere training.</a:t>
            </a:r>
            <a:endParaRPr/>
          </a:p>
          <a:p>
            <a:pPr marL="514350" marR="0" lvl="0" indent="-336550" algn="l" rtl="0">
              <a:lnSpc>
                <a:spcPct val="90000"/>
              </a:lnSpc>
              <a:spcBef>
                <a:spcPts val="1000"/>
              </a:spcBef>
              <a:spcAft>
                <a:spcPts val="0"/>
              </a:spcAft>
              <a:buClr>
                <a:schemeClr val="dk1"/>
              </a:buClr>
              <a:buSzPts val="2800"/>
              <a:buFont typeface="Calibri"/>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1"/>
          <p:cNvSpPr txBox="1"/>
          <p:nvPr/>
        </p:nvSpPr>
        <p:spPr>
          <a:xfrm>
            <a:off x="1159510" y="832486"/>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72"/>
              </a:buClr>
              <a:buSzPts val="2800"/>
              <a:buFont typeface="Calibri"/>
              <a:buNone/>
            </a:pPr>
            <a:r>
              <a:rPr lang="en-US" sz="2800" b="1" i="0" u="none" strike="noStrike" cap="none">
                <a:solidFill>
                  <a:srgbClr val="000072"/>
                </a:solidFill>
                <a:latin typeface="Calibri"/>
                <a:ea typeface="Calibri"/>
                <a:cs typeface="Calibri"/>
                <a:sym typeface="Calibri"/>
              </a:rPr>
              <a:t>Submit Your Data to GLOBE</a:t>
            </a:r>
            <a:br>
              <a:rPr lang="en-US" sz="1400" b="0" i="0" u="none" strike="noStrike" cap="none">
                <a:solidFill>
                  <a:srgbClr val="000072"/>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pic>
        <p:nvPicPr>
          <p:cNvPr id="538" name="Google Shape;538;p71" descr="Screenshot showing the GLOBE Observer App homepage. Select “Data Entry” to record data."/>
          <p:cNvPicPr preferRelativeResize="0"/>
          <p:nvPr/>
        </p:nvPicPr>
        <p:blipFill rotWithShape="1">
          <a:blip r:embed="rId3">
            <a:alphaModFix/>
          </a:blip>
          <a:srcRect/>
          <a:stretch/>
        </p:blipFill>
        <p:spPr>
          <a:xfrm>
            <a:off x="6339536" y="1608020"/>
            <a:ext cx="2294228" cy="4662225"/>
          </a:xfrm>
          <a:prstGeom prst="rect">
            <a:avLst/>
          </a:prstGeom>
          <a:noFill/>
          <a:ln>
            <a:noFill/>
          </a:ln>
        </p:spPr>
      </p:pic>
      <p:sp>
        <p:nvSpPr>
          <p:cNvPr id="539" name="Google Shape;539;p71"/>
          <p:cNvSpPr txBox="1"/>
          <p:nvPr/>
        </p:nvSpPr>
        <p:spPr>
          <a:xfrm>
            <a:off x="1361073" y="2211746"/>
            <a:ext cx="4776900" cy="2523727"/>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2000" b="0" i="0" u="none" strike="noStrike" cap="none">
                <a:solidFill>
                  <a:schemeClr val="dk1"/>
                </a:solidFill>
                <a:latin typeface="Arial"/>
                <a:ea typeface="Arial"/>
                <a:cs typeface="Arial"/>
                <a:sym typeface="Arial"/>
              </a:rPr>
              <a:t>1.</a:t>
            </a:r>
            <a:r>
              <a:rPr lang="en-US" sz="2000" b="0" i="0" u="sng" strike="noStrike" cap="none">
                <a:solidFill>
                  <a:schemeClr val="hlink"/>
                </a:solidFill>
                <a:latin typeface="Calibri"/>
                <a:ea typeface="Calibri"/>
                <a:cs typeface="Calibri"/>
                <a:sym typeface="Calibri"/>
                <a:hlinkClick r:id="rId4"/>
              </a:rPr>
              <a:t>Desktop Data Entry</a:t>
            </a:r>
            <a:r>
              <a:rPr lang="en-US" sz="2000" b="0" i="0" u="none" strike="noStrike" cap="none">
                <a:solidFill>
                  <a:schemeClr val="dk1"/>
                </a:solidFill>
                <a:latin typeface="Calibri"/>
                <a:ea typeface="Calibri"/>
                <a:cs typeface="Calibri"/>
                <a:sym typeface="Calibri"/>
              </a:rPr>
              <a:t>: Log environmental data directly on the GLOBE website.</a:t>
            </a:r>
            <a:endParaRPr sz="20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115000"/>
              </a:lnSpc>
              <a:spcBef>
                <a:spcPts val="0"/>
              </a:spcBef>
              <a:spcAft>
                <a:spcPts val="0"/>
              </a:spcAft>
              <a:buClr>
                <a:schemeClr val="dk1"/>
              </a:buClr>
              <a:buSzPts val="1100"/>
              <a:buFont typeface="Arial"/>
              <a:buNone/>
            </a:pPr>
            <a:r>
              <a:rPr lang="en-US" sz="2000" b="0" i="0" u="none" strike="noStrike" cap="none">
                <a:solidFill>
                  <a:schemeClr val="dk1"/>
                </a:solidFill>
                <a:latin typeface="Arial"/>
                <a:ea typeface="Arial"/>
                <a:cs typeface="Arial"/>
                <a:sym typeface="Arial"/>
              </a:rPr>
              <a:t>2.</a:t>
            </a:r>
            <a:r>
              <a:rPr lang="en-US" sz="2000" b="0" i="0" u="sng" strike="noStrike" cap="none">
                <a:solidFill>
                  <a:schemeClr val="hlink"/>
                </a:solidFill>
                <a:latin typeface="Calibri"/>
                <a:ea typeface="Calibri"/>
                <a:cs typeface="Calibri"/>
                <a:sym typeface="Calibri"/>
                <a:hlinkClick r:id="rId5"/>
              </a:rPr>
              <a:t>GLOBE Observer App</a:t>
            </a:r>
            <a:r>
              <a:rPr lang="en-US" sz="2000" b="0" i="0" u="none" strike="noStrike" cap="none">
                <a:solidFill>
                  <a:schemeClr val="dk1"/>
                </a:solidFill>
                <a:latin typeface="Calibri"/>
                <a:ea typeface="Calibri"/>
                <a:cs typeface="Calibri"/>
                <a:sym typeface="Calibri"/>
              </a:rPr>
              <a:t>: The app allows users to enter data directly from an iOS or Android device for any GLOBE protocol.  </a:t>
            </a: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rgbClr val="000000"/>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2"/>
          <p:cNvSpPr txBox="1"/>
          <p:nvPr/>
        </p:nvSpPr>
        <p:spPr>
          <a:xfrm>
            <a:off x="1159510" y="832486"/>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72"/>
              </a:buClr>
              <a:buSzPts val="2800"/>
              <a:buFont typeface="Calibri"/>
              <a:buNone/>
            </a:pPr>
            <a:r>
              <a:rPr lang="en-US" sz="2800" b="1" i="0" u="none" strike="noStrike" cap="none">
                <a:solidFill>
                  <a:srgbClr val="000072"/>
                </a:solidFill>
                <a:latin typeface="Calibri"/>
                <a:ea typeface="Calibri"/>
                <a:cs typeface="Calibri"/>
                <a:sym typeface="Calibri"/>
              </a:rPr>
              <a:t>Water Transparency Protocol Data Entry</a:t>
            </a:r>
            <a:br>
              <a:rPr lang="en-US" sz="1400" b="0" i="0" u="none" strike="noStrike" cap="none">
                <a:solidFill>
                  <a:srgbClr val="000072"/>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545" name="Google Shape;545;p72"/>
          <p:cNvSpPr txBox="1"/>
          <p:nvPr/>
        </p:nvSpPr>
        <p:spPr>
          <a:xfrm>
            <a:off x="6184128" y="2690336"/>
            <a:ext cx="2999148"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To enter data, first return to GLOBE Observer main page by clicking the home button in the bottom left.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Select “Data Entry”.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Next, click “New Observation(s)”</a:t>
            </a:r>
            <a:endParaRPr sz="1400" b="0" i="0" u="none" strike="noStrike" cap="none">
              <a:solidFill>
                <a:srgbClr val="000000"/>
              </a:solidFill>
              <a:latin typeface="Arial"/>
              <a:ea typeface="Arial"/>
              <a:cs typeface="Arial"/>
              <a:sym typeface="Arial"/>
            </a:endParaRPr>
          </a:p>
        </p:txBody>
      </p:sp>
      <p:pic>
        <p:nvPicPr>
          <p:cNvPr id="546" name="Google Shape;546;p72" descr="Screenshot showing the GLOBE Observer App homepage. Select “Data Entry” to record data."/>
          <p:cNvPicPr preferRelativeResize="0"/>
          <p:nvPr/>
        </p:nvPicPr>
        <p:blipFill rotWithShape="1">
          <a:blip r:embed="rId3">
            <a:alphaModFix/>
          </a:blip>
          <a:srcRect/>
          <a:stretch/>
        </p:blipFill>
        <p:spPr>
          <a:xfrm>
            <a:off x="1500275" y="1722160"/>
            <a:ext cx="2294228" cy="4662225"/>
          </a:xfrm>
          <a:prstGeom prst="rect">
            <a:avLst/>
          </a:prstGeom>
          <a:noFill/>
          <a:ln>
            <a:noFill/>
          </a:ln>
        </p:spPr>
      </p:pic>
      <p:pic>
        <p:nvPicPr>
          <p:cNvPr id="547" name="Google Shape;547;p72" descr="Screenshot showing the GLOBE Observer app Data Entry page. Select “New Observation” to enter data."/>
          <p:cNvPicPr preferRelativeResize="0"/>
          <p:nvPr/>
        </p:nvPicPr>
        <p:blipFill rotWithShape="1">
          <a:blip r:embed="rId4">
            <a:alphaModFix/>
          </a:blip>
          <a:srcRect/>
          <a:stretch/>
        </p:blipFill>
        <p:spPr>
          <a:xfrm>
            <a:off x="3886265" y="1722160"/>
            <a:ext cx="2297863" cy="4662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
          <p:cNvSpPr txBox="1"/>
          <p:nvPr/>
        </p:nvSpPr>
        <p:spPr>
          <a:xfrm>
            <a:off x="1265988" y="1077322"/>
            <a:ext cx="7518179"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72"/>
                </a:solidFill>
                <a:latin typeface="Calibri"/>
                <a:ea typeface="Calibri"/>
                <a:cs typeface="Calibri"/>
                <a:sym typeface="Calibri"/>
              </a:rPr>
              <a:t>The Hydrosphere</a:t>
            </a:r>
            <a:endParaRPr sz="2000" b="0" i="0" u="none" strike="noStrike" cap="none">
              <a:solidFill>
                <a:schemeClr val="dk1"/>
              </a:solidFill>
              <a:latin typeface="Calibri"/>
              <a:ea typeface="Calibri"/>
              <a:cs typeface="Calibri"/>
              <a:sym typeface="Calibri"/>
            </a:endParaRPr>
          </a:p>
        </p:txBody>
      </p:sp>
      <p:sp>
        <p:nvSpPr>
          <p:cNvPr id="308" name="Google Shape;308;p3"/>
          <p:cNvSpPr txBox="1"/>
          <p:nvPr/>
        </p:nvSpPr>
        <p:spPr>
          <a:xfrm>
            <a:off x="1315137" y="1477432"/>
            <a:ext cx="3955363" cy="526298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The hydrosphere is the part of the Earth system that includes water, ice and water vapor. Water participates in many important natural chemical reactions and is a good solvent. Changing any part of the Earth system, such as the amount or type of vegetation in a region or from natural land cover to an impervious one, can affect the rest of the system. Rain and snow capture aerosols from the air. Acidic water slowly dissolves rocks, placing dissolved solids in water. Dissolved or suspended impurities determine water's chemical composition.</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Current measurement programs in many areas of the world cover only a few water bodies a few times during the year. GLOBE Hydrosphere protocols will allow you to collect valuable data to help fill these gaps and improve our understanding of Earth's natural waters.</a:t>
            </a:r>
            <a:endParaRPr sz="1600" b="0" i="0" u="none" strike="noStrike" cap="none">
              <a:solidFill>
                <a:schemeClr val="dk1"/>
              </a:solidFill>
              <a:latin typeface="Calibri"/>
              <a:ea typeface="Calibri"/>
              <a:cs typeface="Calibri"/>
              <a:sym typeface="Calibri"/>
            </a:endParaRPr>
          </a:p>
        </p:txBody>
      </p:sp>
      <p:pic>
        <p:nvPicPr>
          <p:cNvPr id="309" name="Google Shape;309;p3" descr="Earth system diagram: Energy flows and matter cycles through the Earth's biosphere, hydrosphere, atmosphere and pedosphere (soil). The cycles are powered by the Sun's energy. "/>
          <p:cNvPicPr preferRelativeResize="0"/>
          <p:nvPr/>
        </p:nvPicPr>
        <p:blipFill rotWithShape="1">
          <a:blip r:embed="rId3">
            <a:alphaModFix/>
          </a:blip>
          <a:srcRect/>
          <a:stretch/>
        </p:blipFill>
        <p:spPr>
          <a:xfrm>
            <a:off x="5270500" y="1477432"/>
            <a:ext cx="3801354" cy="3616717"/>
          </a:xfrm>
          <a:prstGeom prst="rect">
            <a:avLst/>
          </a:prstGeom>
          <a:noFill/>
          <a:ln>
            <a:noFill/>
          </a:ln>
        </p:spPr>
      </p:pic>
      <p:sp>
        <p:nvSpPr>
          <p:cNvPr id="310" name="Google Shape;310;p3"/>
          <p:cNvSpPr txBox="1"/>
          <p:nvPr/>
        </p:nvSpPr>
        <p:spPr>
          <a:xfrm>
            <a:off x="5702301" y="5094149"/>
            <a:ext cx="274743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The Earth System: Energy flows and matter cycles. </a:t>
            </a:r>
            <a:endParaRPr sz="1400" b="0" i="1" u="none" strike="noStrike" cap="none">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73"/>
          <p:cNvSpPr txBox="1"/>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800"/>
              <a:buFont typeface="Calibri"/>
              <a:buNone/>
            </a:pPr>
            <a:r>
              <a:rPr lang="en-US" sz="2800" b="1" i="0" u="none" strike="noStrike" cap="none">
                <a:solidFill>
                  <a:srgbClr val="000090"/>
                </a:solidFill>
                <a:latin typeface="Calibri"/>
                <a:ea typeface="Calibri"/>
                <a:cs typeface="Calibri"/>
                <a:sym typeface="Calibri"/>
              </a:rPr>
              <a:t>Water Transparency Protocol Data Entry</a:t>
            </a:r>
            <a:br>
              <a:rPr lang="en-US" sz="1400" b="0" i="0" u="none" strike="noStrike" cap="none">
                <a:solidFill>
                  <a:srgbClr val="00009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553" name="Google Shape;553;p73"/>
          <p:cNvSpPr txBox="1"/>
          <p:nvPr/>
        </p:nvSpPr>
        <p:spPr>
          <a:xfrm>
            <a:off x="4913129" y="2794648"/>
            <a:ext cx="3525976"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Select Water Transparency from the list of Hydrosphere protocols. Click continue at the bottom of the screen.</a:t>
            </a:r>
            <a:endParaRPr/>
          </a:p>
        </p:txBody>
      </p:sp>
      <p:pic>
        <p:nvPicPr>
          <p:cNvPr id="554" name="Google Shape;554;p73" descr="A screenshot of the protocol selection page."/>
          <p:cNvPicPr preferRelativeResize="0"/>
          <p:nvPr/>
        </p:nvPicPr>
        <p:blipFill rotWithShape="1">
          <a:blip r:embed="rId3">
            <a:alphaModFix/>
          </a:blip>
          <a:srcRect/>
          <a:stretch/>
        </p:blipFill>
        <p:spPr>
          <a:xfrm>
            <a:off x="2205771" y="2376001"/>
            <a:ext cx="2168521" cy="420578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74"/>
          <p:cNvSpPr txBox="1"/>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800"/>
              <a:buFont typeface="Calibri"/>
              <a:buNone/>
            </a:pPr>
            <a:r>
              <a:rPr lang="en-US" sz="2800" b="1" i="0" u="none" strike="noStrike" cap="none">
                <a:solidFill>
                  <a:srgbClr val="000090"/>
                </a:solidFill>
                <a:latin typeface="Calibri"/>
                <a:ea typeface="Calibri"/>
                <a:cs typeface="Calibri"/>
                <a:sym typeface="Calibri"/>
              </a:rPr>
              <a:t>Water Transparency Protocol Site Information</a:t>
            </a:r>
            <a:br>
              <a:rPr lang="en-US" sz="1400" b="0" i="0" u="none" strike="noStrike" cap="none">
                <a:solidFill>
                  <a:srgbClr val="00009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560" name="Google Shape;560;p74"/>
          <p:cNvSpPr txBox="1"/>
          <p:nvPr/>
        </p:nvSpPr>
        <p:spPr>
          <a:xfrm>
            <a:off x="5540828" y="2716882"/>
            <a:ext cx="3525976" cy="175432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If you have not already created a Hydrosphere site, create one now.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Click “New Site” at the bottom of the site location screen and choose a name for your new site. </a:t>
            </a:r>
            <a:endParaRPr sz="1400" b="0" i="0" u="none" strike="noStrike" cap="none">
              <a:solidFill>
                <a:srgbClr val="000000"/>
              </a:solidFill>
              <a:latin typeface="Arial"/>
              <a:ea typeface="Arial"/>
              <a:cs typeface="Arial"/>
              <a:sym typeface="Arial"/>
            </a:endParaRPr>
          </a:p>
        </p:txBody>
      </p:sp>
      <p:pic>
        <p:nvPicPr>
          <p:cNvPr id="561" name="Google Shape;561;p74" descr="Screenshot showing new site creation page. If you do not already have a hydrosphere site created, make one now."/>
          <p:cNvPicPr preferRelativeResize="0"/>
          <p:nvPr/>
        </p:nvPicPr>
        <p:blipFill rotWithShape="1">
          <a:blip r:embed="rId3">
            <a:alphaModFix/>
          </a:blip>
          <a:srcRect/>
          <a:stretch/>
        </p:blipFill>
        <p:spPr>
          <a:xfrm>
            <a:off x="2516659" y="2247506"/>
            <a:ext cx="2349571" cy="444740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75"/>
          <p:cNvSpPr txBox="1"/>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800"/>
              <a:buFont typeface="Calibri"/>
              <a:buNone/>
            </a:pPr>
            <a:r>
              <a:rPr lang="en-US" sz="2800" b="1" i="0" u="none" strike="noStrike" cap="none">
                <a:solidFill>
                  <a:srgbClr val="000090"/>
                </a:solidFill>
                <a:latin typeface="Calibri"/>
                <a:ea typeface="Calibri"/>
                <a:cs typeface="Calibri"/>
                <a:sym typeface="Calibri"/>
              </a:rPr>
              <a:t>Water Transparency Protocol Site Information</a:t>
            </a:r>
            <a:br>
              <a:rPr lang="en-US" sz="1400" b="0" i="0" u="none" strike="noStrike" cap="none">
                <a:solidFill>
                  <a:srgbClr val="00009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pic>
        <p:nvPicPr>
          <p:cNvPr id="567" name="Google Shape;567;p75" descr="Screenshot showing new site information fields. If you do not already have a hdyrosphere site created, enter the Water Body Name and select the Water Body Type and Water Body Source from the dropdown list of options."/>
          <p:cNvPicPr preferRelativeResize="0"/>
          <p:nvPr/>
        </p:nvPicPr>
        <p:blipFill rotWithShape="1">
          <a:blip r:embed="rId3">
            <a:alphaModFix/>
          </a:blip>
          <a:srcRect/>
          <a:stretch/>
        </p:blipFill>
        <p:spPr>
          <a:xfrm>
            <a:off x="2708353" y="2118732"/>
            <a:ext cx="2178710" cy="4236232"/>
          </a:xfrm>
          <a:prstGeom prst="rect">
            <a:avLst/>
          </a:prstGeom>
          <a:noFill/>
          <a:ln w="9525" cap="flat" cmpd="sng">
            <a:solidFill>
              <a:schemeClr val="dk1"/>
            </a:solidFill>
            <a:prstDash val="solid"/>
            <a:round/>
            <a:headEnd type="none" w="sm" len="sm"/>
            <a:tailEnd type="none" w="sm" len="sm"/>
          </a:ln>
        </p:spPr>
      </p:pic>
      <p:sp>
        <p:nvSpPr>
          <p:cNvPr id="568" name="Google Shape;568;p75"/>
          <p:cNvSpPr txBox="1"/>
          <p:nvPr/>
        </p:nvSpPr>
        <p:spPr>
          <a:xfrm>
            <a:off x="5186728" y="2592729"/>
            <a:ext cx="3731623" cy="3762234"/>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Enter the Water Body Name. </a:t>
            </a:r>
            <a:endParaRPr sz="2800" b="0" i="0" u="none" strike="noStrike" cap="none">
              <a:solidFill>
                <a:schemeClr val="dk1"/>
              </a:solidFill>
              <a:latin typeface="Calibri"/>
              <a:ea typeface="Calibri"/>
              <a:cs typeface="Calibri"/>
              <a:sym typeface="Calibri"/>
            </a:endParaRPr>
          </a:p>
          <a:p>
            <a:pPr marL="228600" marR="0" lvl="0" indent="-101600" algn="l" rtl="0">
              <a:lnSpc>
                <a:spcPct val="90000"/>
              </a:lnSpc>
              <a:spcBef>
                <a:spcPts val="100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228600" marR="0" lvl="0" indent="-228600" algn="l" rtl="0">
              <a:lnSpc>
                <a:spcPct val="90000"/>
              </a:lnSpc>
              <a:spcBef>
                <a:spcPts val="100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Select the Water Body Type and Water Body Source from the dropdown list of options.</a:t>
            </a: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76"/>
          <p:cNvSpPr txBox="1"/>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800"/>
              <a:buFont typeface="Calibri"/>
              <a:buNone/>
            </a:pPr>
            <a:r>
              <a:rPr lang="en-US" sz="2800" b="1" i="0" u="none" strike="noStrike" cap="none">
                <a:solidFill>
                  <a:srgbClr val="000090"/>
                </a:solidFill>
                <a:latin typeface="Calibri"/>
                <a:ea typeface="Calibri"/>
                <a:cs typeface="Calibri"/>
                <a:sym typeface="Calibri"/>
              </a:rPr>
              <a:t>Entering Measurement Data</a:t>
            </a:r>
            <a:br>
              <a:rPr lang="en-US" sz="1400" b="0" i="0" u="none" strike="noStrike" cap="none">
                <a:solidFill>
                  <a:srgbClr val="00009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574" name="Google Shape;574;p76"/>
          <p:cNvSpPr txBox="1"/>
          <p:nvPr/>
        </p:nvSpPr>
        <p:spPr>
          <a:xfrm>
            <a:off x="5220182" y="2592729"/>
            <a:ext cx="3731623" cy="3762234"/>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Enter the date and time you took the measurements. </a:t>
            </a:r>
            <a:endParaRPr sz="2800" b="0" i="0" u="none" strike="noStrike" cap="none">
              <a:solidFill>
                <a:schemeClr val="dk1"/>
              </a:solidFill>
              <a:latin typeface="Calibri"/>
              <a:ea typeface="Calibri"/>
              <a:cs typeface="Calibri"/>
              <a:sym typeface="Calibri"/>
            </a:endParaRPr>
          </a:p>
          <a:p>
            <a:pPr marL="228600" marR="0" lvl="0" indent="-101600" algn="l" rtl="0">
              <a:lnSpc>
                <a:spcPct val="90000"/>
              </a:lnSpc>
              <a:spcBef>
                <a:spcPts val="1000"/>
              </a:spcBef>
              <a:spcAft>
                <a:spcPts val="0"/>
              </a:spcAft>
              <a:buClr>
                <a:schemeClr val="dk1"/>
              </a:buClr>
              <a:buSzPts val="2000"/>
              <a:buFont typeface="Arial"/>
              <a:buNone/>
            </a:pPr>
            <a:endParaRPr sz="2000" b="0" i="0" u="none" strike="noStrike" cap="none">
              <a:solidFill>
                <a:srgbClr val="000000"/>
              </a:solidFill>
              <a:latin typeface="Calibri"/>
              <a:ea typeface="Calibri"/>
              <a:cs typeface="Calibri"/>
              <a:sym typeface="Calibri"/>
            </a:endParaRPr>
          </a:p>
          <a:p>
            <a:pPr marL="228600" marR="0" lvl="0" indent="-228600" algn="l" rtl="0">
              <a:lnSpc>
                <a:spcPct val="90000"/>
              </a:lnSpc>
              <a:spcBef>
                <a:spcPts val="100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Once you enter the date, select Set Water Body State to enter your data.</a:t>
            </a:r>
            <a:endParaRPr sz="2800" b="0" i="0" u="none" strike="noStrike" cap="none">
              <a:solidFill>
                <a:schemeClr val="dk1"/>
              </a:solidFill>
              <a:latin typeface="Calibri"/>
              <a:ea typeface="Calibri"/>
              <a:cs typeface="Calibri"/>
              <a:sym typeface="Calibri"/>
            </a:endParaRPr>
          </a:p>
        </p:txBody>
      </p:sp>
      <p:pic>
        <p:nvPicPr>
          <p:cNvPr id="575" name="Google Shape;575;p76" descr="Screenshot showing date and time entry page"/>
          <p:cNvPicPr preferRelativeResize="0"/>
          <p:nvPr/>
        </p:nvPicPr>
        <p:blipFill rotWithShape="1">
          <a:blip r:embed="rId3">
            <a:alphaModFix/>
          </a:blip>
          <a:srcRect/>
          <a:stretch/>
        </p:blipFill>
        <p:spPr>
          <a:xfrm>
            <a:off x="2265885" y="2235450"/>
            <a:ext cx="2306115" cy="448602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77"/>
          <p:cNvSpPr txBox="1"/>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800"/>
              <a:buFont typeface="Calibri"/>
              <a:buNone/>
            </a:pPr>
            <a:r>
              <a:rPr lang="en-US" sz="2800" b="1" i="0" u="none" strike="noStrike" cap="none">
                <a:solidFill>
                  <a:srgbClr val="000090"/>
                </a:solidFill>
                <a:latin typeface="Calibri"/>
                <a:ea typeface="Calibri"/>
                <a:cs typeface="Calibri"/>
                <a:sym typeface="Calibri"/>
              </a:rPr>
              <a:t>Enter the Water Body State</a:t>
            </a:r>
            <a:br>
              <a:rPr lang="en-US" sz="1400" b="0" i="0" u="none" strike="noStrike" cap="none">
                <a:solidFill>
                  <a:srgbClr val="00009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581" name="Google Shape;581;p77"/>
          <p:cNvSpPr txBox="1"/>
          <p:nvPr/>
        </p:nvSpPr>
        <p:spPr>
          <a:xfrm>
            <a:off x="5142822" y="2909076"/>
            <a:ext cx="3731623" cy="3762234"/>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000"/>
              <a:buFont typeface="Arial"/>
              <a:buNone/>
            </a:pPr>
            <a:r>
              <a:rPr lang="en-US" sz="2400" b="0" i="0" u="none" strike="noStrike" cap="none">
                <a:solidFill>
                  <a:schemeClr val="dk1"/>
                </a:solidFill>
                <a:latin typeface="Calibri"/>
                <a:ea typeface="Calibri"/>
                <a:cs typeface="Calibri"/>
                <a:sym typeface="Calibri"/>
              </a:rPr>
              <a:t>Select the Water Body State from the dropdown list of options.</a:t>
            </a:r>
            <a:endParaRPr/>
          </a:p>
        </p:txBody>
      </p:sp>
      <p:pic>
        <p:nvPicPr>
          <p:cNvPr id="582" name="Google Shape;582;p77" descr="First screenshot showing data entry for the water body state. Select the Water Body State from the list of dropdown options. Options are Normal, Frozen, Dry, Flooded, and Unreachable."/>
          <p:cNvPicPr preferRelativeResize="0"/>
          <p:nvPr/>
        </p:nvPicPr>
        <p:blipFill rotWithShape="1">
          <a:blip r:embed="rId3">
            <a:alphaModFix/>
          </a:blip>
          <a:srcRect/>
          <a:stretch/>
        </p:blipFill>
        <p:spPr>
          <a:xfrm>
            <a:off x="2397278" y="2067275"/>
            <a:ext cx="2250145" cy="447163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78"/>
          <p:cNvSpPr txBox="1"/>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800"/>
              <a:buFont typeface="Calibri"/>
              <a:buNone/>
            </a:pPr>
            <a:r>
              <a:rPr lang="en-US" sz="2800" b="1" i="0" u="none" strike="noStrike" cap="none">
                <a:solidFill>
                  <a:srgbClr val="000090"/>
                </a:solidFill>
                <a:latin typeface="Calibri"/>
                <a:ea typeface="Calibri"/>
                <a:cs typeface="Calibri"/>
                <a:sym typeface="Calibri"/>
              </a:rPr>
              <a:t>Enter Water Transparency Measurement Data</a:t>
            </a:r>
            <a:br>
              <a:rPr lang="en-US" sz="1400" b="0" i="0" u="none" strike="noStrike" cap="none">
                <a:solidFill>
                  <a:srgbClr val="00009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588" name="Google Shape;588;p78"/>
          <p:cNvSpPr txBox="1"/>
          <p:nvPr/>
        </p:nvSpPr>
        <p:spPr>
          <a:xfrm>
            <a:off x="5410200" y="2479093"/>
            <a:ext cx="3525900" cy="390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Select the method used to measure water transparency.</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Enter the distance </a:t>
            </a:r>
            <a:r>
              <a:rPr lang="en-US" sz="1800" b="1" i="0" u="none" strike="noStrike" cap="none">
                <a:solidFill>
                  <a:srgbClr val="000000"/>
                </a:solidFill>
                <a:latin typeface="Calibri"/>
                <a:ea typeface="Calibri"/>
                <a:cs typeface="Calibri"/>
                <a:sym typeface="Calibri"/>
              </a:rPr>
              <a:t>from the water surface</a:t>
            </a:r>
            <a:r>
              <a:rPr lang="en-US" sz="1800" b="0" i="0" u="none" strike="noStrike" cap="none">
                <a:solidFill>
                  <a:srgbClr val="000000"/>
                </a:solidFill>
                <a:latin typeface="Calibri"/>
                <a:ea typeface="Calibri"/>
                <a:cs typeface="Calibri"/>
                <a:sym typeface="Calibri"/>
              </a:rPr>
              <a:t> to where the disk disappears and reappears in meters and tenths of meters.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Note that the distance where the disk disappears and reappears should be within 10 cm or 0.1 m.</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9" name="Google Shape;589;p78" title="WaterTransparencyDataEntry_SecchiDisk.jpeg"/>
          <p:cNvPicPr preferRelativeResize="0"/>
          <p:nvPr/>
        </p:nvPicPr>
        <p:blipFill rotWithShape="1">
          <a:blip r:embed="rId3">
            <a:alphaModFix/>
          </a:blip>
          <a:srcRect t="3373" b="5210"/>
          <a:stretch/>
        </p:blipFill>
        <p:spPr>
          <a:xfrm>
            <a:off x="2542750" y="2147825"/>
            <a:ext cx="2139475" cy="4240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9"/>
          <p:cNvSpPr txBox="1"/>
          <p:nvPr/>
        </p:nvSpPr>
        <p:spPr>
          <a:xfrm>
            <a:off x="1466850" y="1260503"/>
            <a:ext cx="6866659"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800"/>
              <a:buFont typeface="Calibri"/>
              <a:buNone/>
            </a:pPr>
            <a:r>
              <a:rPr lang="en-US" sz="2800" b="1" i="0" u="none" strike="noStrike" cap="none">
                <a:solidFill>
                  <a:srgbClr val="000090"/>
                </a:solidFill>
                <a:latin typeface="Calibri"/>
                <a:ea typeface="Calibri"/>
                <a:cs typeface="Calibri"/>
                <a:sym typeface="Calibri"/>
              </a:rPr>
              <a:t>Enter approximate distance from observer to water surface (m)</a:t>
            </a:r>
            <a:br>
              <a:rPr lang="en-US" sz="1400" b="0" i="0" u="none" strike="noStrike" cap="none">
                <a:solidFill>
                  <a:srgbClr val="00009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595" name="Google Shape;595;p79"/>
          <p:cNvSpPr txBox="1"/>
          <p:nvPr/>
        </p:nvSpPr>
        <p:spPr>
          <a:xfrm>
            <a:off x="5285509" y="2010560"/>
            <a:ext cx="3525976" cy="48474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600"/>
              </a:spcBef>
              <a:spcAft>
                <a:spcPts val="0"/>
              </a:spcAft>
              <a:buNone/>
            </a:pPr>
            <a:r>
              <a:rPr lang="en-US" sz="1800" b="0" i="0" u="none" strike="noStrike" cap="none">
                <a:solidFill>
                  <a:schemeClr val="dk1"/>
                </a:solidFill>
                <a:latin typeface="Calibri"/>
                <a:ea typeface="Calibri"/>
                <a:cs typeface="Calibri"/>
                <a:sym typeface="Calibri"/>
              </a:rPr>
              <a:t>Metadata</a:t>
            </a:r>
            <a:endParaRPr/>
          </a:p>
          <a:p>
            <a:pPr marL="0" marR="0" lvl="0" indent="0" algn="l" rtl="0">
              <a:lnSpc>
                <a:spcPct val="100000"/>
              </a:lnSpc>
              <a:spcBef>
                <a:spcPts val="600"/>
              </a:spcBef>
              <a:spcAft>
                <a:spcPts val="0"/>
              </a:spcAft>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600"/>
              </a:spcBef>
              <a:spcAft>
                <a:spcPts val="0"/>
              </a:spcAft>
              <a:buNone/>
            </a:pPr>
            <a:r>
              <a:rPr lang="en-US" sz="1800" b="0" i="0" u="none" strike="noStrike" cap="none">
                <a:solidFill>
                  <a:schemeClr val="dk1"/>
                </a:solidFill>
                <a:latin typeface="Calibri"/>
                <a:ea typeface="Calibri"/>
                <a:cs typeface="Calibri"/>
                <a:sym typeface="Calibri"/>
              </a:rPr>
              <a:t>To help people interpret your data, enter distance from the observer to the water surface in meters to the nearest tenth. </a:t>
            </a:r>
            <a:endParaRPr/>
          </a:p>
          <a:p>
            <a:pPr marL="0" marR="0" lvl="0" indent="0" algn="l" rtl="0">
              <a:lnSpc>
                <a:spcPct val="100000"/>
              </a:lnSpc>
              <a:spcBef>
                <a:spcPts val="600"/>
              </a:spcBef>
              <a:spcAft>
                <a:spcPts val="0"/>
              </a:spcAft>
              <a:buNone/>
            </a:pPr>
            <a:r>
              <a:rPr lang="en-US" sz="1800" b="0" i="0" u="none" strike="noStrike" cap="none">
                <a:solidFill>
                  <a:schemeClr val="dk1"/>
                </a:solidFill>
                <a:latin typeface="Calibri"/>
                <a:ea typeface="Calibri"/>
                <a:cs typeface="Calibri"/>
                <a:sym typeface="Calibri"/>
              </a:rPr>
              <a:t>If you were in a canoe at the water surface, record “0” as the distance between the observer and the water surface. </a:t>
            </a:r>
            <a:endParaRPr/>
          </a:p>
          <a:p>
            <a:pPr marL="0" marR="0" lvl="0" indent="0" algn="l" rtl="0">
              <a:lnSpc>
                <a:spcPct val="100000"/>
              </a:lnSpc>
              <a:spcBef>
                <a:spcPts val="600"/>
              </a:spcBef>
              <a:spcAft>
                <a:spcPts val="0"/>
              </a:spcAft>
              <a:buNone/>
            </a:pPr>
            <a:r>
              <a:rPr lang="en-US" sz="1800" b="0" i="0" u="none" strike="noStrike" cap="none">
                <a:solidFill>
                  <a:schemeClr val="dk1"/>
                </a:solidFill>
                <a:latin typeface="Calibri"/>
                <a:ea typeface="Calibri"/>
                <a:cs typeface="Calibri"/>
                <a:sym typeface="Calibri"/>
              </a:rPr>
              <a:t>If you were on a dock or boat, enter to the nearest tenth of a meter. A dock that is three and a half meters above the water surface would be 3.5 m.</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6" name="Google Shape;596;p79" title="WaterTransparency_DataEntry_SecchiDisk2.jpg"/>
          <p:cNvPicPr preferRelativeResize="0"/>
          <p:nvPr/>
        </p:nvPicPr>
        <p:blipFill rotWithShape="1">
          <a:blip r:embed="rId3">
            <a:alphaModFix/>
          </a:blip>
          <a:srcRect t="43361" b="4771"/>
          <a:stretch/>
        </p:blipFill>
        <p:spPr>
          <a:xfrm>
            <a:off x="1466850" y="2655750"/>
            <a:ext cx="3559599" cy="355704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80"/>
          <p:cNvSpPr txBox="1"/>
          <p:nvPr/>
        </p:nvSpPr>
        <p:spPr>
          <a:xfrm>
            <a:off x="1417423" y="961233"/>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800"/>
              <a:buFont typeface="Calibri"/>
              <a:buNone/>
            </a:pPr>
            <a:r>
              <a:rPr lang="en-US" sz="2800" b="1" i="0" u="none" strike="noStrike" cap="none">
                <a:solidFill>
                  <a:srgbClr val="000090"/>
                </a:solidFill>
                <a:latin typeface="Calibri"/>
                <a:ea typeface="Calibri"/>
                <a:cs typeface="Calibri"/>
                <a:sym typeface="Calibri"/>
              </a:rPr>
              <a:t>Review Data Entry and Send Data</a:t>
            </a:r>
            <a:br>
              <a:rPr lang="en-US" sz="1400" b="0" i="0" u="none" strike="noStrike" cap="none">
                <a:solidFill>
                  <a:srgbClr val="00009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602" name="Google Shape;602;p80"/>
          <p:cNvSpPr txBox="1"/>
          <p:nvPr/>
        </p:nvSpPr>
        <p:spPr>
          <a:xfrm>
            <a:off x="5334934" y="2497458"/>
            <a:ext cx="2496461" cy="36932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Review the data you entered and check for errors.</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The two Secchi depths (8.1 m and 8.05 m) are within 5 cm (0.05 m) from each other.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When complete, select Finish to save the observation. You are almost done!</a:t>
            </a:r>
            <a:endParaRPr/>
          </a:p>
        </p:txBody>
      </p:sp>
      <p:pic>
        <p:nvPicPr>
          <p:cNvPr id="603" name="Google Shape;603;p80" descr="Screenshot of the review data entry screen with values of 8.1 m from the water surface to where the Secchi disk disappears and 8.05 m to where the disk reappears."/>
          <p:cNvPicPr preferRelativeResize="0"/>
          <p:nvPr/>
        </p:nvPicPr>
        <p:blipFill rotWithShape="1">
          <a:blip r:embed="rId3">
            <a:alphaModFix/>
          </a:blip>
          <a:srcRect t="3289" b="6027"/>
          <a:stretch/>
        </p:blipFill>
        <p:spPr>
          <a:xfrm>
            <a:off x="2316993" y="2100649"/>
            <a:ext cx="2081638" cy="4090087"/>
          </a:xfrm>
          <a:prstGeom prst="rect">
            <a:avLst/>
          </a:prstGeom>
          <a:noFill/>
          <a:ln>
            <a:noFill/>
          </a:ln>
        </p:spPr>
      </p:pic>
      <p:cxnSp>
        <p:nvCxnSpPr>
          <p:cNvPr id="604" name="Google Shape;604;p80"/>
          <p:cNvCxnSpPr/>
          <p:nvPr/>
        </p:nvCxnSpPr>
        <p:spPr>
          <a:xfrm flipH="1">
            <a:off x="4435365" y="4351917"/>
            <a:ext cx="862835" cy="219288"/>
          </a:xfrm>
          <a:prstGeom prst="straightConnector1">
            <a:avLst/>
          </a:prstGeom>
          <a:noFill/>
          <a:ln w="57150" cap="flat" cmpd="sng">
            <a:solidFill>
              <a:srgbClr val="FF0000"/>
            </a:solidFill>
            <a:prstDash val="solid"/>
            <a:round/>
            <a:headEnd type="none" w="sm" len="sm"/>
            <a:tailEnd type="triangle" w="med" len="med"/>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81"/>
          <p:cNvSpPr txBox="1"/>
          <p:nvPr/>
        </p:nvSpPr>
        <p:spPr>
          <a:xfrm>
            <a:off x="1466850" y="1260503"/>
            <a:ext cx="7886700"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2060"/>
              </a:buClr>
              <a:buSzPts val="2800"/>
              <a:buFont typeface="Calibri"/>
              <a:buNone/>
            </a:pPr>
            <a:r>
              <a:rPr lang="en-US" sz="2800" b="1" i="0" u="none" strike="noStrike" cap="none">
                <a:solidFill>
                  <a:srgbClr val="000090"/>
                </a:solidFill>
                <a:latin typeface="Calibri"/>
                <a:ea typeface="Calibri"/>
                <a:cs typeface="Calibri"/>
                <a:sym typeface="Calibri"/>
              </a:rPr>
              <a:t>Data System Responses</a:t>
            </a:r>
            <a:br>
              <a:rPr lang="en-US" sz="1400" b="0" i="0" u="none" strike="noStrike" cap="none">
                <a:solidFill>
                  <a:srgbClr val="00009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
        <p:nvSpPr>
          <p:cNvPr id="610" name="Google Shape;610;p81"/>
          <p:cNvSpPr txBox="1"/>
          <p:nvPr/>
        </p:nvSpPr>
        <p:spPr>
          <a:xfrm>
            <a:off x="1571759" y="2214344"/>
            <a:ext cx="2497497" cy="37548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If your observations are within the appropriate ranges, you will see a green smiley face.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You can review or edit your observation if needed.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When ready, select “Send these measurements now” to send your data to GLOBE. When it has been sent, you will see a “Success” message.</a:t>
            </a:r>
            <a:endParaRPr sz="1400" b="0" i="0" u="none" strike="noStrike" cap="none">
              <a:solidFill>
                <a:srgbClr val="000000"/>
              </a:solidFill>
              <a:latin typeface="Arial"/>
              <a:ea typeface="Arial"/>
              <a:cs typeface="Arial"/>
              <a:sym typeface="Arial"/>
            </a:endParaRPr>
          </a:p>
        </p:txBody>
      </p:sp>
      <p:pic>
        <p:nvPicPr>
          <p:cNvPr id="611" name="Google Shape;611;p81" descr="Screenshot showing a green smiley face with text stating Your Data has been saved on this device. This means your observations are within the appropriate ranges. On the same page you can send your measurements or review/edit your observations."/>
          <p:cNvPicPr preferRelativeResize="0"/>
          <p:nvPr/>
        </p:nvPicPr>
        <p:blipFill rotWithShape="1">
          <a:blip r:embed="rId3">
            <a:alphaModFix/>
          </a:blip>
          <a:srcRect/>
          <a:stretch/>
        </p:blipFill>
        <p:spPr>
          <a:xfrm>
            <a:off x="4069256" y="2214345"/>
            <a:ext cx="2154697" cy="4364937"/>
          </a:xfrm>
          <a:prstGeom prst="rect">
            <a:avLst/>
          </a:prstGeom>
          <a:noFill/>
          <a:ln>
            <a:noFill/>
          </a:ln>
        </p:spPr>
      </p:pic>
      <p:pic>
        <p:nvPicPr>
          <p:cNvPr id="612" name="Google Shape;612;p81" descr="Screenshot showing a popup window which says Success, your observation has been successfully sent to GLOBE."/>
          <p:cNvPicPr preferRelativeResize="0"/>
          <p:nvPr/>
        </p:nvPicPr>
        <p:blipFill rotWithShape="1">
          <a:blip r:embed="rId4">
            <a:alphaModFix/>
          </a:blip>
          <a:srcRect/>
          <a:stretch/>
        </p:blipFill>
        <p:spPr>
          <a:xfrm>
            <a:off x="6347101" y="2214344"/>
            <a:ext cx="2274458" cy="4364938"/>
          </a:xfrm>
          <a:prstGeom prst="rect">
            <a:avLst/>
          </a:prstGeom>
          <a:noFill/>
          <a:ln>
            <a:noFill/>
          </a:ln>
        </p:spPr>
      </p:pic>
      <p:cxnSp>
        <p:nvCxnSpPr>
          <p:cNvPr id="613" name="Google Shape;613;p81"/>
          <p:cNvCxnSpPr/>
          <p:nvPr/>
        </p:nvCxnSpPr>
        <p:spPr>
          <a:xfrm rot="10800000" flipH="1">
            <a:off x="3472543" y="2431768"/>
            <a:ext cx="583033" cy="147831"/>
          </a:xfrm>
          <a:prstGeom prst="straightConnector1">
            <a:avLst/>
          </a:prstGeom>
          <a:noFill/>
          <a:ln w="57150" cap="flat" cmpd="sng">
            <a:solidFill>
              <a:srgbClr val="FF0000"/>
            </a:solidFill>
            <a:prstDash val="solid"/>
            <a:round/>
            <a:headEnd type="none" w="sm" len="sm"/>
            <a:tailEnd type="triangle" w="med" len="med"/>
          </a:ln>
        </p:spPr>
      </p:cxnSp>
      <p:cxnSp>
        <p:nvCxnSpPr>
          <p:cNvPr id="614" name="Google Shape;614;p81"/>
          <p:cNvCxnSpPr/>
          <p:nvPr/>
        </p:nvCxnSpPr>
        <p:spPr>
          <a:xfrm rot="10800000" flipH="1">
            <a:off x="3592286" y="3648287"/>
            <a:ext cx="586437" cy="279625"/>
          </a:xfrm>
          <a:prstGeom prst="straightConnector1">
            <a:avLst/>
          </a:prstGeom>
          <a:noFill/>
          <a:ln w="57150" cap="flat" cmpd="sng">
            <a:solidFill>
              <a:srgbClr val="FF0000"/>
            </a:solidFill>
            <a:prstDash val="solid"/>
            <a:round/>
            <a:headEnd type="none" w="sm" len="sm"/>
            <a:tailEnd type="triangle" w="med" len="med"/>
          </a:ln>
        </p:spPr>
      </p:cxnSp>
      <p:cxnSp>
        <p:nvCxnSpPr>
          <p:cNvPr id="615" name="Google Shape;615;p81"/>
          <p:cNvCxnSpPr/>
          <p:nvPr/>
        </p:nvCxnSpPr>
        <p:spPr>
          <a:xfrm rot="10800000" flipH="1">
            <a:off x="3905319" y="4113970"/>
            <a:ext cx="2728614" cy="1068688"/>
          </a:xfrm>
          <a:prstGeom prst="straightConnector1">
            <a:avLst/>
          </a:prstGeom>
          <a:noFill/>
          <a:ln w="57150" cap="flat" cmpd="sng">
            <a:solidFill>
              <a:srgbClr val="FF0000"/>
            </a:solidFill>
            <a:prstDash val="solid"/>
            <a:round/>
            <a:headEnd type="none" w="sm" len="sm"/>
            <a:tailEnd type="triangle" w="med" len="med"/>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27"/>
          <p:cNvSpPr txBox="1"/>
          <p:nvPr/>
        </p:nvSpPr>
        <p:spPr>
          <a:xfrm>
            <a:off x="1388532" y="1016892"/>
            <a:ext cx="7270751" cy="31393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libri"/>
              <a:ea typeface="Calibri"/>
              <a:cs typeface="Calibri"/>
              <a:sym typeface="Calibri"/>
            </a:endParaRPr>
          </a:p>
        </p:txBody>
      </p:sp>
      <p:sp>
        <p:nvSpPr>
          <p:cNvPr id="621" name="Google Shape;621;p27"/>
          <p:cNvSpPr txBox="1"/>
          <p:nvPr/>
        </p:nvSpPr>
        <p:spPr>
          <a:xfrm>
            <a:off x="1388532" y="1022853"/>
            <a:ext cx="7270751" cy="455509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Visualize and Retrieve Data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GLOBE provides the ability to view and interact with data measured across the world. Select our</a:t>
            </a:r>
            <a:r>
              <a:rPr lang="en-US" sz="18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visualization tool</a:t>
            </a:r>
            <a:r>
              <a:rPr lang="en-US" sz="1800" b="0" i="0" u="none" strike="noStrike" cap="none">
                <a:solidFill>
                  <a:schemeClr val="dk1"/>
                </a:solidFill>
                <a:latin typeface="Calibri"/>
                <a:ea typeface="Calibri"/>
                <a:cs typeface="Calibri"/>
                <a:sym typeface="Calibri"/>
              </a:rPr>
              <a:t> to map, graph, filter and export Secchi Disk transparency data that have been measured across GLOBE protocols since 1995. </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60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libri"/>
              <a:ea typeface="Calibri"/>
              <a:cs typeface="Calibri"/>
              <a:sym typeface="Calibri"/>
            </a:endParaRPr>
          </a:p>
        </p:txBody>
      </p:sp>
      <p:sp>
        <p:nvSpPr>
          <p:cNvPr id="622" name="Google Shape;622;p27"/>
          <p:cNvSpPr txBox="1"/>
          <p:nvPr/>
        </p:nvSpPr>
        <p:spPr>
          <a:xfrm>
            <a:off x="4403313" y="2882332"/>
            <a:ext cx="4098136" cy="31392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Select Hydrosphere</a:t>
            </a:r>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Expand the Water Transparency menu</a:t>
            </a:r>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Select Secchi Disk transparency data from drop down menu</a:t>
            </a:r>
            <a:endParaRPr sz="1800" b="1" i="0" u="none" strike="noStrike" cap="none">
              <a:solidFill>
                <a:schemeClr val="dk1"/>
              </a:solidFill>
              <a:latin typeface="Calibri"/>
              <a:ea typeface="Calibri"/>
              <a:cs typeface="Calibri"/>
              <a:sym typeface="Calibri"/>
            </a:endParaRPr>
          </a:p>
        </p:txBody>
      </p:sp>
      <p:cxnSp>
        <p:nvCxnSpPr>
          <p:cNvPr id="623" name="Google Shape;623;p27"/>
          <p:cNvCxnSpPr/>
          <p:nvPr/>
        </p:nvCxnSpPr>
        <p:spPr>
          <a:xfrm rot="10800000">
            <a:off x="3505099" y="5843849"/>
            <a:ext cx="728134" cy="0"/>
          </a:xfrm>
          <a:prstGeom prst="straightConnector1">
            <a:avLst/>
          </a:prstGeom>
          <a:noFill/>
          <a:ln w="25400" cap="flat" cmpd="sng">
            <a:solidFill>
              <a:srgbClr val="000000"/>
            </a:solidFill>
            <a:prstDash val="solid"/>
            <a:round/>
            <a:headEnd type="none" w="sm" len="sm"/>
            <a:tailEnd type="stealth" w="med" len="med"/>
          </a:ln>
          <a:effectLst>
            <a:outerShdw blurRad="40000" dist="20000" dir="5400000" rotWithShape="0">
              <a:srgbClr val="000000">
                <a:alpha val="37254"/>
              </a:srgbClr>
            </a:outerShdw>
          </a:effectLst>
        </p:spPr>
      </p:cxnSp>
      <p:pic>
        <p:nvPicPr>
          <p:cNvPr id="624" name="Google Shape;624;p27" descr="Screenshot of GLOBE Visualization System. drop down menu, where you select “Water Transparency.”"/>
          <p:cNvPicPr preferRelativeResize="0"/>
          <p:nvPr/>
        </p:nvPicPr>
        <p:blipFill rotWithShape="1">
          <a:blip r:embed="rId4">
            <a:alphaModFix/>
          </a:blip>
          <a:srcRect/>
          <a:stretch/>
        </p:blipFill>
        <p:spPr>
          <a:xfrm>
            <a:off x="1655057" y="2721693"/>
            <a:ext cx="1850143" cy="372853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
          <p:cNvSpPr txBox="1"/>
          <p:nvPr/>
        </p:nvSpPr>
        <p:spPr>
          <a:xfrm>
            <a:off x="1286934" y="1056349"/>
            <a:ext cx="4526700" cy="584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72"/>
                </a:solidFill>
                <a:latin typeface="Calibri"/>
                <a:ea typeface="Calibri"/>
                <a:cs typeface="Calibri"/>
                <a:sym typeface="Calibri"/>
              </a:rPr>
              <a:t>Hydrosphere Protocols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What is the condition of Earth’s many surface waters – the streams, rivers, lakes, and coastal waters? How do these conditions vary over the year? Are these conditions changing from year to year? These are questions that are answered by the hydrosphere investigations in the GLOBE program.</a:t>
            </a: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endParaRPr sz="1600" b="1" i="0" u="none" strike="noStrike" cap="none">
              <a:solidFill>
                <a:srgbClr val="000072"/>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rgbClr val="000072"/>
                </a:solidFill>
                <a:latin typeface="Calibri"/>
                <a:ea typeface="Calibri"/>
                <a:cs typeface="Calibri"/>
                <a:sym typeface="Calibri"/>
              </a:rPr>
              <a:t>Water Transparency </a:t>
            </a:r>
            <a:r>
              <a:rPr lang="en-US" sz="1600" b="0" i="0" u="none" strike="noStrike" cap="none">
                <a:solidFill>
                  <a:schemeClr val="dk1"/>
                </a:solidFill>
                <a:latin typeface="Calibri"/>
                <a:ea typeface="Calibri"/>
                <a:cs typeface="Calibri"/>
                <a:sym typeface="Calibri"/>
              </a:rPr>
              <a:t>is one the measurements used by GLOBE to describe the status of a water body. </a:t>
            </a:r>
            <a:r>
              <a:rPr lang="en-US" sz="1600" b="1" i="0" u="none" strike="noStrike" cap="none">
                <a:solidFill>
                  <a:srgbClr val="000072"/>
                </a:solidFill>
                <a:latin typeface="Calibri"/>
                <a:ea typeface="Calibri"/>
                <a:cs typeface="Calibri"/>
                <a:sym typeface="Calibri"/>
              </a:rPr>
              <a:t>Water Transparency </a:t>
            </a:r>
            <a:r>
              <a:rPr lang="en-US" sz="1600" b="0" i="0" u="none" strike="noStrike" cap="none">
                <a:solidFill>
                  <a:schemeClr val="dk1"/>
                </a:solidFill>
                <a:latin typeface="Calibri"/>
                <a:ea typeface="Calibri"/>
                <a:cs typeface="Calibri"/>
                <a:sym typeface="Calibri"/>
              </a:rPr>
              <a:t>measures depth of light penetration into the water. </a:t>
            </a: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endParaRPr sz="1600" b="1" i="0" u="none" strike="noStrike" cap="none">
              <a:solidFill>
                <a:srgbClr val="000072"/>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Water transparency depends on the amount of suspended particles. These can be organic, such as phytoplankton and algae, or inorganic, such as sediments, as well as other dissolved impurities such as organic or inorganic carbonates. These particles contribute to both the color and the transparency of the water.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 </a:t>
            </a: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6" name="Google Shape;316;p4" descr="List of GLOBE Hydrosphere Measurements. Hydrosphere Study Site, Water Temperature, Water Transparency, Conductivity, pH, Mosquito Larvae, Alkalinity, Dissolved Oxygen, Salinity, Nitrates, and Freshwater Macroinvertebrates. This is the water transparency protocol. "/>
          <p:cNvSpPr txBox="1"/>
          <p:nvPr/>
        </p:nvSpPr>
        <p:spPr>
          <a:xfrm>
            <a:off x="5988961" y="1028513"/>
            <a:ext cx="2916935" cy="5632310"/>
          </a:xfrm>
          <a:prstGeom prst="rect">
            <a:avLst/>
          </a:prstGeom>
          <a:noFill/>
          <a:ln w="2857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endParaRPr sz="1600" b="1" i="0" u="sng" strike="noStrike" cap="none">
              <a:solidFill>
                <a:srgbClr val="00007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sng" strike="noStrike" cap="none">
                <a:solidFill>
                  <a:srgbClr val="000072"/>
                </a:solidFill>
                <a:latin typeface="Calibri"/>
                <a:ea typeface="Calibri"/>
                <a:cs typeface="Calibri"/>
                <a:sym typeface="Calibri"/>
              </a:rPr>
              <a:t>GLOBE Hydrosphere Measurements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7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Hydrosphere Study Site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7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Water Temperature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Water Transparency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Conductivity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7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pH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7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Mosquito Larvae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7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Alkalinity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7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Dissolved  Oxygen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7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Salinity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7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Nitrates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7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Freshwater Macroinvertebrates</a:t>
            </a:r>
            <a:endParaRPr sz="1400" b="1" i="0" u="none" strike="noStrike" cap="none">
              <a:solidFill>
                <a:srgbClr val="000072"/>
              </a:solidFill>
              <a:latin typeface="Calibri"/>
              <a:ea typeface="Calibri"/>
              <a:cs typeface="Calibri"/>
              <a:sym typeface="Calibri"/>
            </a:endParaRPr>
          </a:p>
        </p:txBody>
      </p:sp>
      <p:sp>
        <p:nvSpPr>
          <p:cNvPr id="317" name="Google Shape;317;p4"/>
          <p:cNvSpPr/>
          <p:nvPr/>
        </p:nvSpPr>
        <p:spPr>
          <a:xfrm>
            <a:off x="6222887" y="2903700"/>
            <a:ext cx="2332121" cy="280381"/>
          </a:xfrm>
          <a:prstGeom prst="ellipse">
            <a:avLst/>
          </a:prstGeom>
          <a:noFill/>
          <a:ln w="9525" cap="flat" cmpd="sng">
            <a:solidFill>
              <a:srgbClr val="FF00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28"/>
          <p:cNvSpPr txBox="1"/>
          <p:nvPr/>
        </p:nvSpPr>
        <p:spPr>
          <a:xfrm>
            <a:off x="1397294" y="1140518"/>
            <a:ext cx="7270751" cy="31393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libri"/>
              <a:ea typeface="Calibri"/>
              <a:cs typeface="Calibri"/>
              <a:sym typeface="Calibri"/>
            </a:endParaRPr>
          </a:p>
        </p:txBody>
      </p:sp>
      <p:sp>
        <p:nvSpPr>
          <p:cNvPr id="630" name="Google Shape;630;p28"/>
          <p:cNvSpPr txBox="1"/>
          <p:nvPr/>
        </p:nvSpPr>
        <p:spPr>
          <a:xfrm>
            <a:off x="1397294" y="1029088"/>
            <a:ext cx="7270751" cy="393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Visualize and Retrieve Data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Select the date for which you need Secchi Disk Transparency data,  add layer, zoom to the region of interest and see where data is available. </a:t>
            </a: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60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libri"/>
              <a:ea typeface="Calibri"/>
              <a:cs typeface="Calibri"/>
              <a:sym typeface="Calibri"/>
            </a:endParaRPr>
          </a:p>
        </p:txBody>
      </p:sp>
      <p:sp>
        <p:nvSpPr>
          <p:cNvPr id="631" name="Google Shape;631;p28"/>
          <p:cNvSpPr txBox="1"/>
          <p:nvPr/>
        </p:nvSpPr>
        <p:spPr>
          <a:xfrm>
            <a:off x="7690218" y="2998859"/>
            <a:ext cx="1205763" cy="20312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Locations where Secchi Disk Transparency data is available for the selected date range and region.</a:t>
            </a:r>
            <a:endParaRPr sz="1400" b="1" i="0" u="none" strike="noStrike" cap="none">
              <a:solidFill>
                <a:schemeClr val="dk1"/>
              </a:solidFill>
              <a:latin typeface="Calibri"/>
              <a:ea typeface="Calibri"/>
              <a:cs typeface="Calibri"/>
              <a:sym typeface="Calibri"/>
            </a:endParaRPr>
          </a:p>
        </p:txBody>
      </p:sp>
      <p:cxnSp>
        <p:nvCxnSpPr>
          <p:cNvPr id="632" name="Google Shape;632;p28"/>
          <p:cNvCxnSpPr/>
          <p:nvPr/>
        </p:nvCxnSpPr>
        <p:spPr>
          <a:xfrm flipH="1">
            <a:off x="5480601" y="2018506"/>
            <a:ext cx="249764" cy="337986"/>
          </a:xfrm>
          <a:prstGeom prst="straightConnector1">
            <a:avLst/>
          </a:prstGeom>
          <a:noFill/>
          <a:ln w="38100" cap="flat" cmpd="sng">
            <a:solidFill>
              <a:schemeClr val="dk1"/>
            </a:solidFill>
            <a:prstDash val="solid"/>
            <a:round/>
            <a:headEnd type="none" w="sm" len="sm"/>
            <a:tailEnd type="stealth" w="med" len="med"/>
          </a:ln>
          <a:effectLst>
            <a:outerShdw blurRad="40000" dist="20000" dir="5400000" rotWithShape="0">
              <a:srgbClr val="000000">
                <a:alpha val="37254"/>
              </a:srgbClr>
            </a:outerShdw>
          </a:effectLst>
        </p:spPr>
      </p:cxnSp>
      <p:pic>
        <p:nvPicPr>
          <p:cNvPr id="633" name="Google Shape;633;p28" descr="Secchi Disk Transparency sites in the Eastern United States displayed on the Visualization system map."/>
          <p:cNvPicPr preferRelativeResize="0"/>
          <p:nvPr/>
        </p:nvPicPr>
        <p:blipFill rotWithShape="1">
          <a:blip r:embed="rId3">
            <a:alphaModFix/>
          </a:blip>
          <a:srcRect/>
          <a:stretch/>
        </p:blipFill>
        <p:spPr>
          <a:xfrm>
            <a:off x="1279500" y="2356492"/>
            <a:ext cx="6182782" cy="40435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29"/>
          <p:cNvSpPr txBox="1"/>
          <p:nvPr/>
        </p:nvSpPr>
        <p:spPr>
          <a:xfrm>
            <a:off x="1242072" y="1078963"/>
            <a:ext cx="7270751" cy="36625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Visualize and Retrieve Data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Select the sampling site for which you need Secchi Disk Transparency data,  and a box will open with a data summary for that site. </a:t>
            </a:r>
            <a:endParaRPr sz="1400" b="0" i="0" u="none" strike="noStrike" cap="none">
              <a:solidFill>
                <a:srgbClr val="000000"/>
              </a:solidFill>
              <a:latin typeface="Arial"/>
              <a:ea typeface="Arial"/>
              <a:cs typeface="Arial"/>
              <a:sym typeface="Arial"/>
            </a:endParaRPr>
          </a:p>
          <a:p>
            <a:pPr marL="285750" marR="0" lvl="0" indent="-171450" algn="l" rtl="0">
              <a:lnSpc>
                <a:spcPct val="100000"/>
              </a:lnSpc>
              <a:spcBef>
                <a:spcPts val="60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2"/>
              </a:solidFill>
              <a:latin typeface="Calibri"/>
              <a:ea typeface="Calibri"/>
              <a:cs typeface="Calibri"/>
              <a:sym typeface="Calibri"/>
            </a:endParaRPr>
          </a:p>
        </p:txBody>
      </p:sp>
      <p:sp>
        <p:nvSpPr>
          <p:cNvPr id="639" name="Google Shape;639;p29"/>
          <p:cNvSpPr txBox="1"/>
          <p:nvPr/>
        </p:nvSpPr>
        <p:spPr>
          <a:xfrm>
            <a:off x="7501171" y="2396037"/>
            <a:ext cx="1507068" cy="31085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Clicking on a location will open to a map note providing Secchi Disk Transparency data for that location and time.  Follow instructions in the tutorial to download data as a .csv file for analysis.</a:t>
            </a:r>
            <a:endParaRPr sz="1400" b="1" i="0" u="none" strike="noStrike" cap="none">
              <a:solidFill>
                <a:schemeClr val="dk1"/>
              </a:solidFill>
              <a:latin typeface="Calibri"/>
              <a:ea typeface="Calibri"/>
              <a:cs typeface="Calibri"/>
              <a:sym typeface="Calibri"/>
            </a:endParaRPr>
          </a:p>
        </p:txBody>
      </p:sp>
      <p:pic>
        <p:nvPicPr>
          <p:cNvPr id="640" name="Google Shape;640;p29" descr="Secchi Disk Transparency data for Phinney’s Harbor Site collected by Upper Cape Tech. Secchi depth ranged from 1-5 meters between 2011 and 2018."/>
          <p:cNvPicPr preferRelativeResize="0"/>
          <p:nvPr/>
        </p:nvPicPr>
        <p:blipFill rotWithShape="1">
          <a:blip r:embed="rId3">
            <a:alphaModFix/>
          </a:blip>
          <a:srcRect/>
          <a:stretch/>
        </p:blipFill>
        <p:spPr>
          <a:xfrm>
            <a:off x="1533148" y="2396037"/>
            <a:ext cx="5702643" cy="3383000"/>
          </a:xfrm>
          <a:prstGeom prst="rect">
            <a:avLst/>
          </a:prstGeom>
          <a:noFill/>
          <a:ln>
            <a:noFill/>
          </a:ln>
        </p:spPr>
      </p:pic>
      <p:sp>
        <p:nvSpPr>
          <p:cNvPr id="641" name="Google Shape;641;p29" descr="The Transparency Secchi disk depth data from 2011 to 2017 at the Phinney’s Harbor Site. Data was collected by Upper Cape Tech. The plot shows Secchi depth ranged from 1 meter to 5 meters below the water surface.  &#10;"/>
          <p:cNvSpPr txBox="1"/>
          <p:nvPr/>
        </p:nvSpPr>
        <p:spPr>
          <a:xfrm>
            <a:off x="1533148" y="5918886"/>
            <a:ext cx="6301036"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The Transparency Secchi disk depth ranged from 1 meter to 5 meters below the water surface at the Phinney’s Harbor Site. Data was collected by Upper Cape Tech.</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30"/>
          <p:cNvSpPr txBox="1"/>
          <p:nvPr/>
        </p:nvSpPr>
        <p:spPr>
          <a:xfrm>
            <a:off x="1334990" y="1095546"/>
            <a:ext cx="7442121" cy="45259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90"/>
              </a:buClr>
              <a:buSzPts val="2400"/>
              <a:buFont typeface="Arial"/>
              <a:buNone/>
            </a:pPr>
            <a:r>
              <a:rPr lang="en-US" sz="2400" b="1" i="0" u="none" strike="noStrike" cap="none">
                <a:solidFill>
                  <a:srgbClr val="000090"/>
                </a:solidFill>
                <a:latin typeface="Calibri"/>
                <a:ea typeface="Calibri"/>
                <a:cs typeface="Calibri"/>
                <a:sym typeface="Calibri"/>
              </a:rPr>
              <a:t>Review questions to help you prepare to measure Water Transparency at your Hydrosphere Study Site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6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320"/>
              </a:spcBef>
              <a:spcAft>
                <a:spcPts val="0"/>
              </a:spcAft>
              <a:buClr>
                <a:schemeClr val="dk1"/>
              </a:buClr>
              <a:buSzPts val="1600"/>
              <a:buFont typeface="Calibri"/>
              <a:buAutoNum type="arabicPeriod"/>
            </a:pPr>
            <a:r>
              <a:rPr lang="en-US" sz="1600" b="1" i="0" u="none" strike="noStrike" cap="none">
                <a:solidFill>
                  <a:schemeClr val="dk1"/>
                </a:solidFill>
                <a:latin typeface="Calibri"/>
                <a:ea typeface="Calibri"/>
                <a:cs typeface="Calibri"/>
                <a:sym typeface="Calibri"/>
              </a:rPr>
              <a:t>What does water transparency measure?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320"/>
              </a:spcBef>
              <a:spcAft>
                <a:spcPts val="0"/>
              </a:spcAft>
              <a:buClr>
                <a:schemeClr val="dk1"/>
              </a:buClr>
              <a:buSzPts val="1600"/>
              <a:buFont typeface="Calibri"/>
              <a:buAutoNum type="arabicPeriod"/>
            </a:pPr>
            <a:r>
              <a:rPr lang="en-US" sz="1600" b="1" i="0" u="none" strike="noStrike" cap="none">
                <a:solidFill>
                  <a:schemeClr val="dk1"/>
                </a:solidFill>
                <a:latin typeface="Calibri"/>
                <a:ea typeface="Calibri"/>
                <a:cs typeface="Calibri"/>
                <a:sym typeface="Calibri"/>
              </a:rPr>
              <a:t>What kind of suspended particles are found in water bodies?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320"/>
              </a:spcBef>
              <a:spcAft>
                <a:spcPts val="0"/>
              </a:spcAft>
              <a:buClr>
                <a:schemeClr val="dk1"/>
              </a:buClr>
              <a:buSzPts val="1600"/>
              <a:buFont typeface="Calibri"/>
              <a:buAutoNum type="arabicPeriod"/>
            </a:pPr>
            <a:r>
              <a:rPr lang="en-US" sz="1600" b="1" i="0" u="none" strike="noStrike" cap="none">
                <a:solidFill>
                  <a:schemeClr val="dk1"/>
                </a:solidFill>
                <a:latin typeface="Calibri"/>
                <a:ea typeface="Calibri"/>
                <a:cs typeface="Calibri"/>
                <a:sym typeface="Calibri"/>
              </a:rPr>
              <a:t>The absolute depth at which light can penetrate through a water column is called  ______?</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320"/>
              </a:spcBef>
              <a:spcAft>
                <a:spcPts val="0"/>
              </a:spcAft>
              <a:buClr>
                <a:schemeClr val="dk1"/>
              </a:buClr>
              <a:buSzPts val="1600"/>
              <a:buFont typeface="Calibri"/>
              <a:buAutoNum type="arabicPeriod"/>
            </a:pPr>
            <a:r>
              <a:rPr lang="en-US" sz="1600" b="1" i="0" u="none" strike="noStrike" cap="none">
                <a:solidFill>
                  <a:schemeClr val="dk1"/>
                </a:solidFill>
                <a:latin typeface="Calibri"/>
                <a:ea typeface="Calibri"/>
                <a:cs typeface="Calibri"/>
                <a:sym typeface="Calibri"/>
              </a:rPr>
              <a:t>The more suspended particles, the (more/less) transparency.</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320"/>
              </a:spcBef>
              <a:spcAft>
                <a:spcPts val="0"/>
              </a:spcAft>
              <a:buClr>
                <a:schemeClr val="dk1"/>
              </a:buClr>
              <a:buSzPts val="1600"/>
              <a:buFont typeface="Calibri"/>
              <a:buAutoNum type="arabicPeriod"/>
            </a:pPr>
            <a:r>
              <a:rPr lang="en-US" sz="1600" b="1" i="0" u="none" strike="noStrike" cap="none">
                <a:solidFill>
                  <a:schemeClr val="dk1"/>
                </a:solidFill>
                <a:latin typeface="Calibri"/>
                <a:ea typeface="Calibri"/>
                <a:cs typeface="Calibri"/>
                <a:sym typeface="Calibri"/>
              </a:rPr>
              <a:t>When water is still and deep, the appropriate transparency instrument is (Secchi disk/Transparency Tube).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320"/>
              </a:spcBef>
              <a:spcAft>
                <a:spcPts val="0"/>
              </a:spcAft>
              <a:buClr>
                <a:schemeClr val="dk1"/>
              </a:buClr>
              <a:buSzPts val="1600"/>
              <a:buFont typeface="Calibri"/>
              <a:buAutoNum type="arabicPeriod"/>
            </a:pPr>
            <a:r>
              <a:rPr lang="en-US" sz="1600" b="1" i="0" u="none" strike="noStrike" cap="none">
                <a:solidFill>
                  <a:schemeClr val="dk1"/>
                </a:solidFill>
                <a:latin typeface="Calibri"/>
                <a:ea typeface="Calibri"/>
                <a:cs typeface="Calibri"/>
                <a:sym typeface="Calibri"/>
              </a:rPr>
              <a:t>Your three replicate measurements should be within _______cm of the mean.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320"/>
              </a:spcBef>
              <a:spcAft>
                <a:spcPts val="0"/>
              </a:spcAft>
              <a:buClr>
                <a:schemeClr val="dk1"/>
              </a:buClr>
              <a:buSzPts val="1600"/>
              <a:buFont typeface="Calibri"/>
              <a:buAutoNum type="arabicPeriod"/>
            </a:pPr>
            <a:r>
              <a:rPr lang="en-US" sz="1600" b="1" i="0" u="none" strike="noStrike" cap="none">
                <a:solidFill>
                  <a:schemeClr val="dk1"/>
                </a:solidFill>
                <a:latin typeface="Calibri"/>
                <a:ea typeface="Calibri"/>
                <a:cs typeface="Calibri"/>
                <a:sym typeface="Calibri"/>
              </a:rPr>
              <a:t>Why do you need to take your transparency measurement in the shade? </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320"/>
              </a:spcBef>
              <a:spcAft>
                <a:spcPts val="0"/>
              </a:spcAft>
              <a:buClr>
                <a:schemeClr val="dk1"/>
              </a:buClr>
              <a:buSzPts val="1600"/>
              <a:buFont typeface="Calibri"/>
              <a:buAutoNum type="arabicPeriod"/>
            </a:pPr>
            <a:r>
              <a:rPr lang="en-US" sz="1600" b="1" i="0" u="none" strike="noStrike" cap="none">
                <a:solidFill>
                  <a:schemeClr val="dk1"/>
                </a:solidFill>
                <a:latin typeface="Calibri"/>
                <a:ea typeface="Calibri"/>
                <a:cs typeface="Calibri"/>
                <a:sym typeface="Calibri"/>
              </a:rPr>
              <a:t>Why is it necessary to describe cloud cover when taking transparency measurements?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320"/>
              </a:spcBef>
              <a:spcAft>
                <a:spcPts val="0"/>
              </a:spcAft>
              <a:buClr>
                <a:schemeClr val="dk1"/>
              </a:buClr>
              <a:buSzPts val="1600"/>
              <a:buFont typeface="Calibri"/>
              <a:buAutoNum type="arabicPeriod"/>
            </a:pPr>
            <a:r>
              <a:rPr lang="en-US" sz="1600" b="1" i="0" u="none" strike="noStrike" cap="none">
                <a:solidFill>
                  <a:schemeClr val="dk1"/>
                </a:solidFill>
                <a:latin typeface="Calibri"/>
                <a:ea typeface="Calibri"/>
                <a:cs typeface="Calibri"/>
                <a:sym typeface="Calibri"/>
              </a:rPr>
              <a:t>What are some reasons water transparency measurements may change over the course of a year? </a:t>
            </a:r>
            <a:endParaRPr sz="1600" b="1" i="0" u="none" strike="noStrike" cap="none">
              <a:solidFill>
                <a:schemeClr val="dk1"/>
              </a:solidFill>
              <a:latin typeface="Calibri"/>
              <a:ea typeface="Calibri"/>
              <a:cs typeface="Calibri"/>
              <a:sym typeface="Calibri"/>
            </a:endParaRPr>
          </a:p>
          <a:p>
            <a:pPr marL="342900" marR="0" lvl="0" indent="-342900" algn="l" rtl="0">
              <a:lnSpc>
                <a:spcPct val="100000"/>
              </a:lnSpc>
              <a:spcBef>
                <a:spcPts val="320"/>
              </a:spcBef>
              <a:spcAft>
                <a:spcPts val="0"/>
              </a:spcAft>
              <a:buClr>
                <a:schemeClr val="dk1"/>
              </a:buClr>
              <a:buSzPts val="1600"/>
              <a:buFont typeface="Calibri"/>
              <a:buAutoNum type="arabicPeriod"/>
            </a:pPr>
            <a:r>
              <a:rPr lang="en-US" sz="1600" b="1" i="0" u="none" strike="noStrike" cap="none">
                <a:solidFill>
                  <a:schemeClr val="dk1"/>
                </a:solidFill>
                <a:latin typeface="Calibri"/>
                <a:ea typeface="Calibri"/>
                <a:cs typeface="Calibri"/>
                <a:sym typeface="Calibri"/>
              </a:rPr>
              <a:t>What safety precautions should you take prior to conducting any of GLOBE’s hydrosphere protocols?</a:t>
            </a:r>
            <a:endParaRPr sz="1600" b="1" i="0" u="none" strike="noStrike" cap="none">
              <a:solidFill>
                <a:schemeClr val="dk1"/>
              </a:solidFill>
              <a:latin typeface="Calibri"/>
              <a:ea typeface="Calibri"/>
              <a:cs typeface="Calibri"/>
              <a:sym typeface="Calibri"/>
            </a:endParaRPr>
          </a:p>
          <a:p>
            <a:pPr marL="0" marR="0" lvl="0" indent="0" algn="l" rtl="0">
              <a:lnSpc>
                <a:spcPct val="100000"/>
              </a:lnSpc>
              <a:spcBef>
                <a:spcPts val="360"/>
              </a:spcBef>
              <a:spcAft>
                <a:spcPts val="0"/>
              </a:spcAft>
              <a:buClr>
                <a:schemeClr val="dk1"/>
              </a:buClr>
              <a:buSzPts val="1800"/>
              <a:buFont typeface="Arial"/>
              <a:buNone/>
            </a:pPr>
            <a:endParaRPr sz="1800" b="1" i="0" u="none" strike="noStrike" cap="none">
              <a:solidFill>
                <a:schemeClr val="dk1"/>
              </a:solidFill>
              <a:latin typeface="Calibri"/>
              <a:ea typeface="Calibri"/>
              <a:cs typeface="Calibri"/>
              <a:sym typeface="Calibri"/>
            </a:endParaRPr>
          </a:p>
        </p:txBody>
      </p:sp>
      <p:pic>
        <p:nvPicPr>
          <p:cNvPr id="647" name="Google Shape;647;p30" descr="3_HydroSecchiLandingPageIllustv2.png"/>
          <p:cNvPicPr preferRelativeResize="0"/>
          <p:nvPr/>
        </p:nvPicPr>
        <p:blipFill rotWithShape="1">
          <a:blip r:embed="rId3">
            <a:alphaModFix amt="18000"/>
          </a:blip>
          <a:srcRect/>
          <a:stretch/>
        </p:blipFill>
        <p:spPr>
          <a:xfrm>
            <a:off x="1102860" y="2370667"/>
            <a:ext cx="8041139" cy="448733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31"/>
          <p:cNvSpPr txBox="1"/>
          <p:nvPr/>
        </p:nvSpPr>
        <p:spPr>
          <a:xfrm>
            <a:off x="2096990" y="1095546"/>
            <a:ext cx="5945717" cy="4525963"/>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You have now completed the slide stack. If you are ready to take the quiz, sign on and take the quiz corresponding to </a:t>
            </a:r>
            <a:r>
              <a:rPr lang="en-US" sz="2400" b="1" i="0" u="none" strike="noStrike" cap="none">
                <a:solidFill>
                  <a:srgbClr val="000072"/>
                </a:solidFill>
                <a:latin typeface="Calibri"/>
                <a:ea typeface="Calibri"/>
                <a:cs typeface="Calibri"/>
                <a:sym typeface="Calibri"/>
              </a:rPr>
              <a:t>Water Transparency Secchi Disk Protocol</a:t>
            </a:r>
            <a:r>
              <a:rPr lang="en-US" sz="2400" b="1" i="0" u="none" strike="noStrike" cap="none">
                <a:solidFill>
                  <a:srgbClr val="05500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342900" marR="0" lvl="0" indent="-190500" algn="l" rtl="0">
              <a:lnSpc>
                <a:spcPct val="100000"/>
              </a:lnSpc>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You can also review the slide stack, post questions on the discussion board, or look at the FAQs on the next page. </a:t>
            </a:r>
            <a:endParaRPr sz="1400" b="0" i="0" u="none" strike="noStrike" cap="none">
              <a:solidFill>
                <a:srgbClr val="000000"/>
              </a:solidFill>
              <a:latin typeface="Arial"/>
              <a:ea typeface="Arial"/>
              <a:cs typeface="Arial"/>
              <a:sym typeface="Arial"/>
            </a:endParaRPr>
          </a:p>
          <a:p>
            <a:pPr marL="342900" marR="0" lvl="0" indent="-190500" algn="l" rtl="0">
              <a:lnSpc>
                <a:spcPct val="100000"/>
              </a:lnSpc>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a:p>
            <a:pPr marL="342900" marR="0" lvl="0" indent="-342900" algn="l" rtl="0">
              <a:lnSpc>
                <a:spcPct val="100000"/>
              </a:lnSpc>
              <a:spcBef>
                <a:spcPts val="480"/>
              </a:spcBef>
              <a:spcAft>
                <a:spcPts val="0"/>
              </a:spcAft>
              <a:buClr>
                <a:srgbClr val="000000"/>
              </a:buClr>
              <a:buSzPts val="2400"/>
              <a:buFont typeface="Arial"/>
              <a:buChar char="•"/>
            </a:pPr>
            <a:r>
              <a:rPr lang="en-US" sz="2400" b="0" i="0" u="none" strike="noStrike" cap="none">
                <a:solidFill>
                  <a:srgbClr val="000000"/>
                </a:solidFill>
                <a:latin typeface="Calibri"/>
                <a:ea typeface="Calibri"/>
                <a:cs typeface="Calibri"/>
                <a:sym typeface="Calibri"/>
              </a:rPr>
              <a:t>When you pass the quiz, you are ready to take </a:t>
            </a:r>
            <a:r>
              <a:rPr lang="en-US" sz="2400" b="1" i="0" u="none" strike="noStrike" cap="none">
                <a:solidFill>
                  <a:srgbClr val="000072"/>
                </a:solidFill>
                <a:latin typeface="Calibri"/>
                <a:ea typeface="Calibri"/>
                <a:cs typeface="Calibri"/>
                <a:sym typeface="Calibri"/>
              </a:rPr>
              <a:t>Water Transparency Secchi Disk Protocol </a:t>
            </a:r>
            <a:r>
              <a:rPr lang="en-US" sz="2400" b="0" i="0" u="none" strike="noStrike" cap="none">
                <a:solidFill>
                  <a:srgbClr val="000000"/>
                </a:solidFill>
                <a:latin typeface="Calibri"/>
                <a:ea typeface="Calibri"/>
                <a:cs typeface="Calibri"/>
                <a:sym typeface="Calibri"/>
              </a:rPr>
              <a:t>measurements! </a:t>
            </a:r>
            <a:endParaRPr sz="1400" b="0" i="0" u="none" strike="noStrike" cap="none">
              <a:solidFill>
                <a:srgbClr val="000000"/>
              </a:solidFill>
              <a:latin typeface="Arial"/>
              <a:ea typeface="Arial"/>
              <a:cs typeface="Arial"/>
              <a:sym typeface="Arial"/>
            </a:endParaRPr>
          </a:p>
          <a:p>
            <a:pPr marL="342900" marR="0" lvl="0" indent="-139700" algn="l" rtl="0">
              <a:lnSpc>
                <a:spcPct val="100000"/>
              </a:lnSpc>
              <a:spcBef>
                <a:spcPts val="64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grpSp>
        <p:nvGrpSpPr>
          <p:cNvPr id="657" name="Google Shape;657;p32"/>
          <p:cNvGrpSpPr/>
          <p:nvPr/>
        </p:nvGrpSpPr>
        <p:grpSpPr>
          <a:xfrm>
            <a:off x="7913124" y="102610"/>
            <a:ext cx="1103962" cy="873141"/>
            <a:chOff x="1375335" y="3781280"/>
            <a:chExt cx="1103962" cy="873141"/>
          </a:xfrm>
        </p:grpSpPr>
        <p:sp>
          <p:nvSpPr>
            <p:cNvPr id="658" name="Google Shape;658;p32"/>
            <p:cNvSpPr/>
            <p:nvPr/>
          </p:nvSpPr>
          <p:spPr>
            <a:xfrm>
              <a:off x="1375335" y="3781280"/>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9" name="Google Shape;659;p32"/>
            <p:cNvSpPr txBox="1"/>
            <p:nvPr/>
          </p:nvSpPr>
          <p:spPr>
            <a:xfrm>
              <a:off x="1550424" y="3929244"/>
              <a:ext cx="773926"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Additional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INFO</a:t>
              </a:r>
              <a:endParaRPr sz="1400" b="0" i="0" u="none" strike="noStrike" cap="none">
                <a:solidFill>
                  <a:srgbClr val="000000"/>
                </a:solidFill>
                <a:latin typeface="Arial"/>
                <a:ea typeface="Arial"/>
                <a:cs typeface="Arial"/>
                <a:sym typeface="Arial"/>
              </a:endParaRPr>
            </a:p>
          </p:txBody>
        </p:sp>
      </p:grpSp>
      <p:sp>
        <p:nvSpPr>
          <p:cNvPr id="660" name="Google Shape;660;p32"/>
          <p:cNvSpPr/>
          <p:nvPr/>
        </p:nvSpPr>
        <p:spPr>
          <a:xfrm>
            <a:off x="3" y="1079021"/>
            <a:ext cx="1153580" cy="56323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Entering data on GLOBE Website.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resources</a:t>
            </a:r>
            <a:endParaRPr sz="1200" b="1" i="0" u="none" strike="noStrike" cap="none">
              <a:solidFill>
                <a:srgbClr val="000072"/>
              </a:solidFill>
              <a:latin typeface="Calibri"/>
              <a:ea typeface="Calibri"/>
              <a:cs typeface="Calibri"/>
              <a:sym typeface="Calibri"/>
            </a:endParaRPr>
          </a:p>
        </p:txBody>
      </p:sp>
      <p:sp>
        <p:nvSpPr>
          <p:cNvPr id="661" name="Google Shape;661;p32"/>
          <p:cNvSpPr txBox="1"/>
          <p:nvPr/>
        </p:nvSpPr>
        <p:spPr>
          <a:xfrm>
            <a:off x="1357085" y="1061357"/>
            <a:ext cx="7505054" cy="70173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Frequently Asked Questions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72"/>
                </a:solidFill>
                <a:latin typeface="Calibri"/>
                <a:ea typeface="Calibri"/>
                <a:cs typeface="Calibri"/>
                <a:sym typeface="Calibri"/>
              </a:rPr>
              <a:t>When comparing data between sites, do you need to make an adjustment for data taken at the water surface compared to data taken from a bridge or dock?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This distance is not used to adjust the Secchi disk data. However, reporting the distance between the observer and the water helps in data interpretation. </a:t>
            </a: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72"/>
                </a:solidFill>
                <a:latin typeface="Calibri"/>
                <a:ea typeface="Calibri"/>
                <a:cs typeface="Calibri"/>
                <a:sym typeface="Calibri"/>
              </a:rPr>
              <a:t>My students are using a pond for our hydrosphere measurements. They go out in a boat and use a Secchi disk for the transparency. We are not sure of the two measurements we are asked to give. They measure the line at the surface of the water to the top of the disk when it disappears and reappears. What is the other measurement?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For the other measurement, distance from where you read the line to the water surface, you should enter zero. Some schools will make Secchi disk readings from a bridge or pier, and report the depth measured using a reference level that is not the water surface, but some distance above the water surface. So they need to also enter the distance from the pier to the water. That way we have all of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the raw data in the database.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55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55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55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1" u="none" strike="noStrike" cap="none">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grpSp>
        <p:nvGrpSpPr>
          <p:cNvPr id="666" name="Google Shape;666;p33"/>
          <p:cNvGrpSpPr/>
          <p:nvPr/>
        </p:nvGrpSpPr>
        <p:grpSpPr>
          <a:xfrm>
            <a:off x="7913124" y="102610"/>
            <a:ext cx="1103962" cy="873141"/>
            <a:chOff x="1375335" y="3781280"/>
            <a:chExt cx="1103962" cy="873141"/>
          </a:xfrm>
        </p:grpSpPr>
        <p:sp>
          <p:nvSpPr>
            <p:cNvPr id="667" name="Google Shape;667;p33"/>
            <p:cNvSpPr/>
            <p:nvPr/>
          </p:nvSpPr>
          <p:spPr>
            <a:xfrm>
              <a:off x="1375335" y="3781280"/>
              <a:ext cx="1103962" cy="873141"/>
            </a:xfrm>
            <a:prstGeom prst="ellipse">
              <a:avLst/>
            </a:prstGeom>
            <a:solidFill>
              <a:srgbClr val="000090"/>
            </a:solidFill>
            <a:ln w="38100" cap="flat" cmpd="sng">
              <a:solidFill>
                <a:srgbClr val="123B1C"/>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8" name="Google Shape;668;p33"/>
            <p:cNvSpPr txBox="1"/>
            <p:nvPr/>
          </p:nvSpPr>
          <p:spPr>
            <a:xfrm>
              <a:off x="1550424" y="3929244"/>
              <a:ext cx="773926"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alibri"/>
                  <a:ea typeface="Calibri"/>
                  <a:cs typeface="Calibri"/>
                  <a:sym typeface="Calibri"/>
                </a:rPr>
                <a:t>Additional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FFFFFF"/>
                  </a:solidFill>
                  <a:latin typeface="Calibri"/>
                  <a:ea typeface="Calibri"/>
                  <a:cs typeface="Calibri"/>
                  <a:sym typeface="Calibri"/>
                </a:rPr>
                <a:t>INFO</a:t>
              </a:r>
              <a:endParaRPr sz="1400" b="0" i="0" u="none" strike="noStrike" cap="none">
                <a:solidFill>
                  <a:srgbClr val="000000"/>
                </a:solidFill>
                <a:latin typeface="Arial"/>
                <a:ea typeface="Arial"/>
                <a:cs typeface="Arial"/>
                <a:sym typeface="Arial"/>
              </a:endParaRPr>
            </a:p>
          </p:txBody>
        </p:sp>
      </p:grpSp>
      <p:sp>
        <p:nvSpPr>
          <p:cNvPr id="669" name="Google Shape;669;p33"/>
          <p:cNvSpPr/>
          <p:nvPr/>
        </p:nvSpPr>
        <p:spPr>
          <a:xfrm>
            <a:off x="3" y="1079021"/>
            <a:ext cx="1153580" cy="56323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A. What is water transparency?</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B. Why collect water transparency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C. How your measurements can help</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D. How to collect your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E. Entering data on GLOBE Website.</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F. Understand the data.</a:t>
            </a:r>
            <a:br>
              <a:rPr lang="en-US" sz="1200" b="1" i="0" u="none" strike="noStrike" cap="none">
                <a:solidFill>
                  <a:srgbClr val="8CB3E3"/>
                </a:solidFill>
                <a:latin typeface="Calibri"/>
                <a:ea typeface="Calibri"/>
                <a:cs typeface="Calibri"/>
                <a:sym typeface="Calibri"/>
              </a:rPr>
            </a:b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8CB3E3"/>
                </a:solidFill>
                <a:latin typeface="Calibri"/>
                <a:ea typeface="Calibri"/>
                <a:cs typeface="Calibri"/>
                <a:sym typeface="Calibri"/>
              </a:rPr>
              <a:t>G. Quiz yourself</a:t>
            </a: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8CB3E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H. Additional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0072"/>
                </a:solidFill>
                <a:latin typeface="Calibri"/>
                <a:ea typeface="Calibri"/>
                <a:cs typeface="Calibri"/>
                <a:sym typeface="Calibri"/>
              </a:rPr>
              <a:t>resources</a:t>
            </a:r>
            <a:endParaRPr sz="1200" b="1" i="0" u="none" strike="noStrike" cap="none">
              <a:solidFill>
                <a:srgbClr val="000072"/>
              </a:solidFill>
              <a:latin typeface="Calibri"/>
              <a:ea typeface="Calibri"/>
              <a:cs typeface="Calibri"/>
              <a:sym typeface="Calibri"/>
            </a:endParaRPr>
          </a:p>
        </p:txBody>
      </p:sp>
      <p:sp>
        <p:nvSpPr>
          <p:cNvPr id="670" name="Google Shape;670;p33"/>
          <p:cNvSpPr txBox="1"/>
          <p:nvPr/>
        </p:nvSpPr>
        <p:spPr>
          <a:xfrm>
            <a:off x="1303230" y="906369"/>
            <a:ext cx="7558909" cy="1294498"/>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2000"/>
              <a:buFont typeface="Calibri"/>
              <a:buNone/>
            </a:pPr>
            <a:r>
              <a:rPr lang="en-US" sz="1800" b="0" i="0" u="none" strike="noStrike" cap="none">
                <a:solidFill>
                  <a:srgbClr val="000000"/>
                </a:solidFill>
                <a:latin typeface="Calibri"/>
                <a:ea typeface="Calibri"/>
                <a:cs typeface="Calibri"/>
                <a:sym typeface="Calibri"/>
              </a:rPr>
              <a:t>Please provide us with feedback about this module. This is a community project and we welcome and need your comments, suggestions and edits! </a:t>
            </a:r>
            <a:br>
              <a:rPr lang="en-US" sz="1800" b="0" i="0" u="none" strike="noStrike" cap="none">
                <a:solidFill>
                  <a:srgbClr val="000000"/>
                </a:solidFill>
                <a:latin typeface="Calibri"/>
                <a:ea typeface="Calibri"/>
                <a:cs typeface="Calibri"/>
                <a:sym typeface="Calibri"/>
              </a:rPr>
            </a:br>
            <a:r>
              <a:rPr lang="en-US" sz="1800" b="0" i="0" u="none" strike="noStrike" cap="none">
                <a:solidFill>
                  <a:srgbClr val="000000"/>
                </a:solidFill>
                <a:latin typeface="Calibri"/>
                <a:ea typeface="Calibri"/>
                <a:cs typeface="Calibri"/>
                <a:sym typeface="Calibri"/>
              </a:rPr>
              <a:t>Questions about the content of this module? Contact GLOBE:  </a:t>
            </a:r>
            <a:r>
              <a:rPr lang="en-US" sz="1800" b="0" i="0" u="sng" strike="noStrike" cap="none">
                <a:solidFill>
                  <a:schemeClr val="hlink"/>
                </a:solidFill>
                <a:latin typeface="Calibri"/>
                <a:ea typeface="Calibri"/>
                <a:cs typeface="Calibri"/>
                <a:sym typeface="Calibri"/>
                <a:hlinkClick r:id="rId3"/>
              </a:rPr>
              <a:t>help@nasaglobe.org</a:t>
            </a:r>
            <a:endParaRPr sz="1800" b="0" i="0" u="none" strike="noStrike" cap="none">
              <a:solidFill>
                <a:srgbClr val="000000"/>
              </a:solidFill>
              <a:latin typeface="Calibri"/>
              <a:ea typeface="Calibri"/>
              <a:cs typeface="Calibri"/>
              <a:sym typeface="Calibri"/>
            </a:endParaRPr>
          </a:p>
        </p:txBody>
      </p:sp>
      <p:sp>
        <p:nvSpPr>
          <p:cNvPr id="671" name="Google Shape;671;p33"/>
          <p:cNvSpPr txBox="1"/>
          <p:nvPr/>
        </p:nvSpPr>
        <p:spPr>
          <a:xfrm>
            <a:off x="1303230" y="2200867"/>
            <a:ext cx="7723773" cy="46012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243A9D"/>
                </a:solidFill>
                <a:latin typeface="Calibri"/>
                <a:ea typeface="Calibri"/>
                <a:cs typeface="Calibri"/>
                <a:sym typeface="Calibri"/>
              </a:rPr>
              <a:t>Credits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Slides: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Russanne Low, Ph.D., University of Nebraska, Lincoln, USA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alibri"/>
                <a:ea typeface="Calibri"/>
                <a:cs typeface="Calibri"/>
                <a:sym typeface="Calibri"/>
              </a:rPr>
              <a:t>Rebecca Boger, Ph.D., Brooklyn College, NYC, USA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Photo Credits:  </a:t>
            </a:r>
            <a:r>
              <a:rPr lang="en-US" sz="1600" b="0" i="0" u="none" strike="noStrike" cap="none">
                <a:solidFill>
                  <a:srgbClr val="000000"/>
                </a:solidFill>
                <a:latin typeface="Calibri"/>
                <a:ea typeface="Calibri"/>
                <a:cs typeface="Calibri"/>
                <a:sym typeface="Calibri"/>
              </a:rPr>
              <a:t>Russanne Low</a:t>
            </a:r>
            <a:endParaRPr sz="16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Illustrations and Cover Art: </a:t>
            </a:r>
            <a:r>
              <a:rPr lang="en-US" sz="1600" b="0" i="0" u="none" strike="noStrike" cap="none">
                <a:solidFill>
                  <a:srgbClr val="000000"/>
                </a:solidFill>
                <a:latin typeface="Calibri"/>
                <a:ea typeface="Calibri"/>
                <a:cs typeface="Calibri"/>
                <a:sym typeface="Calibri"/>
              </a:rPr>
              <a:t>Jenn Glaser, </a:t>
            </a:r>
            <a:r>
              <a:rPr lang="en-US" sz="1600" b="0" i="1" u="none" strike="noStrike" cap="none">
                <a:solidFill>
                  <a:srgbClr val="000000"/>
                </a:solidFill>
                <a:latin typeface="Calibri"/>
                <a:ea typeface="Calibri"/>
                <a:cs typeface="Calibri"/>
                <a:sym typeface="Calibri"/>
              </a:rPr>
              <a:t>ScribeArts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Additional Information: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GLOBE Program</a:t>
            </a:r>
            <a:endParaRPr sz="16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NASA Global Climate Change: Vital Signs of the Planet</a:t>
            </a:r>
            <a:endParaRPr sz="16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1"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The GLOBE Program is made possible by these organizations: </a:t>
            </a: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400" b="1"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1"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400" b="1" i="1"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300" b="0" i="1" u="none" strike="noStrike" cap="none">
                <a:solidFill>
                  <a:srgbClr val="000000"/>
                </a:solidFill>
                <a:latin typeface="Arial"/>
                <a:ea typeface="Arial"/>
                <a:cs typeface="Arial"/>
                <a:sym typeface="Arial"/>
              </a:rPr>
              <a:t>Version November 2025. Modified by GLOBE Implementation Office Science, Training, Education and Public Engagement Team. If you edit and modify this slide set for use for educational purposes, please note “modified by (and your name and date)“ on this page. Thank you.</a:t>
            </a:r>
            <a:endParaRPr sz="1300" b="0" i="0" u="none" strike="noStrike" cap="none">
              <a:solidFill>
                <a:schemeClr val="dk1"/>
              </a:solidFill>
              <a:latin typeface="Calibri"/>
              <a:ea typeface="Calibri"/>
              <a:cs typeface="Calibri"/>
              <a:sym typeface="Calibri"/>
            </a:endParaRPr>
          </a:p>
        </p:txBody>
      </p:sp>
      <p:pic>
        <p:nvPicPr>
          <p:cNvPr id="672" name="Google Shape;672;p33" descr="Sponsor Strip"/>
          <p:cNvPicPr preferRelativeResize="0"/>
          <p:nvPr/>
        </p:nvPicPr>
        <p:blipFill rotWithShape="1">
          <a:blip r:embed="rId6">
            <a:alphaModFix/>
          </a:blip>
          <a:srcRect/>
          <a:stretch/>
        </p:blipFill>
        <p:spPr>
          <a:xfrm>
            <a:off x="3068532" y="5501030"/>
            <a:ext cx="4028303" cy="47276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
          <p:cNvSpPr txBox="1"/>
          <p:nvPr/>
        </p:nvSpPr>
        <p:spPr>
          <a:xfrm>
            <a:off x="1449917" y="1106695"/>
            <a:ext cx="733425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1F497D"/>
                </a:solidFill>
                <a:latin typeface="Calibri"/>
                <a:ea typeface="Calibri"/>
                <a:cs typeface="Calibri"/>
                <a:sym typeface="Calibri"/>
              </a:rPr>
              <a:t>Water transparency describes water clarity. It is measured by determining the the depth of light penetration into the water column from the surface.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23" name="Google Shape;323;p5" descr="Satellite image of an algae bloom in Lake Erie. "/>
          <p:cNvPicPr preferRelativeResize="0"/>
          <p:nvPr/>
        </p:nvPicPr>
        <p:blipFill rotWithShape="1">
          <a:blip r:embed="rId3">
            <a:alphaModFix/>
          </a:blip>
          <a:srcRect/>
          <a:stretch/>
        </p:blipFill>
        <p:spPr>
          <a:xfrm>
            <a:off x="1843249" y="1900436"/>
            <a:ext cx="4648474" cy="4648474"/>
          </a:xfrm>
          <a:prstGeom prst="rect">
            <a:avLst/>
          </a:prstGeom>
          <a:noFill/>
          <a:ln>
            <a:noFill/>
          </a:ln>
        </p:spPr>
      </p:pic>
      <p:sp>
        <p:nvSpPr>
          <p:cNvPr id="324" name="Google Shape;324;p5"/>
          <p:cNvSpPr txBox="1"/>
          <p:nvPr/>
        </p:nvSpPr>
        <p:spPr>
          <a:xfrm>
            <a:off x="6519536" y="2406627"/>
            <a:ext cx="2264631" cy="26776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17365D"/>
                </a:solidFill>
                <a:latin typeface="Calibri"/>
                <a:ea typeface="Calibri"/>
                <a:cs typeface="Calibri"/>
                <a:sym typeface="Calibri"/>
              </a:rPr>
              <a:t>The Operational Land Imager (OLI) on the Landsat 8 satellite captured this view of an algae bloom, Lake Erie, August 2014.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17365D"/>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72"/>
                </a:solidFill>
                <a:latin typeface="Calibri"/>
                <a:ea typeface="Calibri"/>
                <a:cs typeface="Calibri"/>
                <a:sym typeface="Calibri"/>
              </a:rPr>
              <a:t>Algal blooms </a:t>
            </a:r>
            <a:r>
              <a:rPr lang="en-US" sz="1400" b="0" i="0" u="none" strike="noStrike" cap="none">
                <a:solidFill>
                  <a:srgbClr val="17365D"/>
                </a:solidFill>
                <a:latin typeface="Calibri"/>
                <a:ea typeface="Calibri"/>
                <a:cs typeface="Calibri"/>
                <a:sym typeface="Calibri"/>
              </a:rPr>
              <a:t>such as this significantly reduce water transparency and contaminate  onshore drinking water.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 </a:t>
            </a:r>
            <a:endParaRPr sz="1400" b="0" i="0" u="none" strike="noStrike" cap="none">
              <a:solidFill>
                <a:schemeClr val="dk1"/>
              </a:solidFill>
              <a:latin typeface="Calibri"/>
              <a:ea typeface="Calibri"/>
              <a:cs typeface="Calibri"/>
              <a:sym typeface="Calibri"/>
            </a:endParaRPr>
          </a:p>
        </p:txBody>
      </p:sp>
      <p:cxnSp>
        <p:nvCxnSpPr>
          <p:cNvPr id="325" name="Google Shape;325;p5"/>
          <p:cNvCxnSpPr/>
          <p:nvPr/>
        </p:nvCxnSpPr>
        <p:spPr>
          <a:xfrm flipH="1">
            <a:off x="3657600" y="3873500"/>
            <a:ext cx="2861937" cy="393700"/>
          </a:xfrm>
          <a:prstGeom prst="straightConnector1">
            <a:avLst/>
          </a:prstGeom>
          <a:noFill/>
          <a:ln w="38100" cap="flat" cmpd="sng">
            <a:solidFill>
              <a:srgbClr val="FF0000"/>
            </a:solidFill>
            <a:prstDash val="solid"/>
            <a:round/>
            <a:headEnd type="none" w="sm" len="sm"/>
            <a:tailEnd type="stealth" w="med" len="med"/>
          </a:ln>
          <a:effectLst>
            <a:outerShdw blurRad="40000" dist="20000" dir="5400000" rotWithShape="0">
              <a:srgbClr val="000000">
                <a:alpha val="37254"/>
              </a:srgbClr>
            </a:outerShdw>
          </a:effectLst>
        </p:spPr>
      </p:cxnSp>
      <p:sp>
        <p:nvSpPr>
          <p:cNvPr id="326" name="Google Shape;326;p5"/>
          <p:cNvSpPr txBox="1"/>
          <p:nvPr/>
        </p:nvSpPr>
        <p:spPr>
          <a:xfrm>
            <a:off x="5450213" y="6432371"/>
            <a:ext cx="103566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1" u="none" strike="noStrike" cap="none">
                <a:solidFill>
                  <a:schemeClr val="dk1"/>
                </a:solidFill>
                <a:latin typeface="Calibri"/>
                <a:ea typeface="Calibri"/>
                <a:cs typeface="Calibri"/>
                <a:sym typeface="Calibri"/>
              </a:rPr>
              <a:t>Image: NASA</a:t>
            </a:r>
            <a:endParaRPr sz="1200" b="0" i="1"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6"/>
          <p:cNvSpPr txBox="1"/>
          <p:nvPr/>
        </p:nvSpPr>
        <p:spPr>
          <a:xfrm>
            <a:off x="1371601" y="1087084"/>
            <a:ext cx="7567820" cy="18620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72"/>
                </a:solidFill>
                <a:latin typeface="Calibri"/>
                <a:ea typeface="Calibri"/>
                <a:cs typeface="Calibri"/>
                <a:sym typeface="Calibri"/>
              </a:rPr>
              <a:t>What is Water Transparency?</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60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Particles in the water will reflect, absorb or scatter light, thus determining the depth at which more light can’t penetrate. This is called the </a:t>
            </a:r>
            <a:r>
              <a:rPr lang="en-US" sz="1800" b="1" i="0" u="none" strike="noStrike" cap="none">
                <a:solidFill>
                  <a:srgbClr val="000072"/>
                </a:solidFill>
                <a:latin typeface="Calibri"/>
                <a:ea typeface="Calibri"/>
                <a:cs typeface="Calibri"/>
                <a:sym typeface="Calibri"/>
              </a:rPr>
              <a:t>extinction depth. The Water Transparency Protocol </a:t>
            </a:r>
            <a:r>
              <a:rPr lang="en-US" sz="1800" b="0" i="0" u="none" strike="noStrike" cap="none">
                <a:solidFill>
                  <a:schemeClr val="dk1"/>
                </a:solidFill>
                <a:latin typeface="Calibri"/>
                <a:ea typeface="Calibri"/>
                <a:cs typeface="Calibri"/>
                <a:sym typeface="Calibri"/>
              </a:rPr>
              <a:t>measures the light extinction depth of the water in your selected</a:t>
            </a:r>
            <a:r>
              <a:rPr lang="en-US" sz="1800" b="1" i="0" u="none" strike="noStrike" cap="none">
                <a:solidFill>
                  <a:srgbClr val="000072"/>
                </a:solidFill>
                <a:latin typeface="Calibri"/>
                <a:ea typeface="Calibri"/>
                <a:cs typeface="Calibri"/>
                <a:sym typeface="Calibri"/>
              </a:rPr>
              <a:t> Hydrology Investigation Site.</a:t>
            </a:r>
            <a:endParaRPr sz="1800" b="1" i="0" u="none" strike="noStrike" cap="none">
              <a:solidFill>
                <a:srgbClr val="000072"/>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32" name="Google Shape;332;p6" descr="Diagram of particles close to the surface of a body of water reflecting sunlight."/>
          <p:cNvPicPr preferRelativeResize="0"/>
          <p:nvPr/>
        </p:nvPicPr>
        <p:blipFill rotWithShape="1">
          <a:blip r:embed="rId3">
            <a:alphaModFix/>
          </a:blip>
          <a:srcRect/>
          <a:stretch/>
        </p:blipFill>
        <p:spPr>
          <a:xfrm>
            <a:off x="2398985" y="2770136"/>
            <a:ext cx="5583175" cy="3740728"/>
          </a:xfrm>
          <a:prstGeom prst="rect">
            <a:avLst/>
          </a:prstGeom>
          <a:noFill/>
          <a:ln>
            <a:noFill/>
          </a:ln>
          <a:effectLst>
            <a:outerShdw blurRad="292100" dist="139700" dir="2700000" algn="tl" rotWithShape="0">
              <a:srgbClr val="333333">
                <a:alpha val="64313"/>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7"/>
          <p:cNvSpPr txBox="1"/>
          <p:nvPr/>
        </p:nvSpPr>
        <p:spPr>
          <a:xfrm>
            <a:off x="1340566" y="1135422"/>
            <a:ext cx="3104434" cy="62170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72"/>
                </a:solidFill>
                <a:latin typeface="Calibri"/>
                <a:ea typeface="Calibri"/>
                <a:cs typeface="Calibri"/>
                <a:sym typeface="Calibri"/>
              </a:rPr>
              <a:t>What is Water Transparency?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Suspended particles in our water behave similarly to dust in the atmosphere. They reduce the depth to which light can penetrate. Sunlight provides the energy for photosynthesis (the process by which plants grow by taking up carbon, nitrogen, phosphorus and other nutrients, and releasing oxygen). How deeply light penetrates into a water body determines the depth to which aquatic plants can grow.</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Transparency decreases with the presence of molecules and particles that can absorb or scatter light. Dark or black material absorb most wavelengths of light, whereas white or light materials reflect most wavelengths of light. The size of a particle is important as well. Small particles (diameters less than 1 μm) can scatter light.</a:t>
            </a:r>
            <a:endParaRPr sz="14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 </a:t>
            </a:r>
            <a:endParaRPr sz="1600" b="0" i="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38" name="Google Shape;338;p7" descr="Suspended particles in water showing blue/cloudy water, green water from algae and phytoplankton, and brown water from sediments."/>
          <p:cNvPicPr preferRelativeResize="0"/>
          <p:nvPr/>
        </p:nvPicPr>
        <p:blipFill rotWithShape="1">
          <a:blip r:embed="rId3">
            <a:alphaModFix/>
          </a:blip>
          <a:srcRect/>
          <a:stretch/>
        </p:blipFill>
        <p:spPr>
          <a:xfrm>
            <a:off x="4749800" y="1392571"/>
            <a:ext cx="4213084" cy="3159561"/>
          </a:xfrm>
          <a:prstGeom prst="rect">
            <a:avLst/>
          </a:prstGeom>
          <a:noFill/>
          <a:ln>
            <a:noFill/>
          </a:ln>
          <a:effectLst>
            <a:outerShdw blurRad="292100" dist="139700" dir="2700000" algn="tl" rotWithShape="0">
              <a:srgbClr val="333333">
                <a:alpha val="64313"/>
              </a:srgbClr>
            </a:outerShdw>
          </a:effectLst>
        </p:spPr>
      </p:pic>
      <p:sp>
        <p:nvSpPr>
          <p:cNvPr id="339" name="Google Shape;339;p7"/>
          <p:cNvSpPr txBox="1"/>
          <p:nvPr/>
        </p:nvSpPr>
        <p:spPr>
          <a:xfrm>
            <a:off x="5000163" y="1610428"/>
            <a:ext cx="1108493"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Blue/Cloudy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Calibri"/>
                <a:ea typeface="Calibri"/>
                <a:cs typeface="Calibri"/>
                <a:sym typeface="Calibri"/>
              </a:rPr>
              <a:t>suspended carbonates scatter blue-green light </a:t>
            </a:r>
            <a:endParaRPr sz="900" b="0" i="0" u="none" strike="noStrike" cap="none">
              <a:solidFill>
                <a:srgbClr val="000000"/>
              </a:solidFill>
              <a:latin typeface="Calibri"/>
              <a:ea typeface="Calibri"/>
              <a:cs typeface="Calibri"/>
              <a:sym typeface="Calibri"/>
            </a:endParaRPr>
          </a:p>
        </p:txBody>
      </p:sp>
      <p:sp>
        <p:nvSpPr>
          <p:cNvPr id="340" name="Google Shape;340;p7"/>
          <p:cNvSpPr txBox="1"/>
          <p:nvPr/>
        </p:nvSpPr>
        <p:spPr>
          <a:xfrm>
            <a:off x="6346365" y="1618014"/>
            <a:ext cx="878478"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Green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Calibri"/>
                <a:ea typeface="Calibri"/>
                <a:cs typeface="Calibri"/>
                <a:sym typeface="Calibri"/>
              </a:rPr>
              <a:t>algae and phytoplankton </a:t>
            </a:r>
            <a:endParaRPr sz="900" b="0" i="0" u="none" strike="noStrike" cap="none">
              <a:solidFill>
                <a:srgbClr val="000000"/>
              </a:solidFill>
              <a:latin typeface="Calibri"/>
              <a:ea typeface="Calibri"/>
              <a:cs typeface="Calibri"/>
              <a:sym typeface="Calibri"/>
            </a:endParaRPr>
          </a:p>
        </p:txBody>
      </p:sp>
      <p:sp>
        <p:nvSpPr>
          <p:cNvPr id="341" name="Google Shape;341;p7"/>
          <p:cNvSpPr txBox="1"/>
          <p:nvPr/>
        </p:nvSpPr>
        <p:spPr>
          <a:xfrm>
            <a:off x="7449822" y="1659350"/>
            <a:ext cx="103880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Brown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900"/>
              <a:buFont typeface="Arial"/>
              <a:buNone/>
            </a:pPr>
            <a:r>
              <a:rPr lang="en-US" sz="900" b="0" i="0" u="none" strike="noStrike" cap="none">
                <a:solidFill>
                  <a:srgbClr val="000000"/>
                </a:solidFill>
                <a:latin typeface="Calibri"/>
                <a:ea typeface="Calibri"/>
                <a:cs typeface="Calibri"/>
                <a:sym typeface="Calibri"/>
              </a:rPr>
              <a:t>sediments</a:t>
            </a:r>
            <a:endParaRPr sz="900" b="0" i="0" u="none" strike="noStrike" cap="non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8"/>
          <p:cNvSpPr txBox="1"/>
          <p:nvPr/>
        </p:nvSpPr>
        <p:spPr>
          <a:xfrm>
            <a:off x="1386416" y="1230917"/>
            <a:ext cx="7479387" cy="12311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72"/>
                </a:solidFill>
                <a:latin typeface="Calibri"/>
                <a:ea typeface="Calibri"/>
                <a:cs typeface="Calibri"/>
                <a:sym typeface="Calibri"/>
              </a:rPr>
              <a:t>Why Collect Water Transparency Data?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47" name="Google Shape;347;p8"/>
          <p:cNvSpPr txBox="1"/>
          <p:nvPr/>
        </p:nvSpPr>
        <p:spPr>
          <a:xfrm>
            <a:off x="1386416" y="1792126"/>
            <a:ext cx="2931583" cy="5601534"/>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In most countries current measurement programs cover only a few water bodies a few times during the year. As a consequence, the archives of GLOBE hydrology data provides important data about water chemistry and water quality not found elsewhere.</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0" marR="0" lvl="1"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By taking measurements over time in multiple locations, it is often possible to determine the times of year and the source of pollution, for instance, and if necessary, remediate the situation to improve water quality.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48" name="Google Shape;348;p8" descr="Students pouring water into a transparency tube"/>
          <p:cNvPicPr preferRelativeResize="0"/>
          <p:nvPr/>
        </p:nvPicPr>
        <p:blipFill rotWithShape="1">
          <a:blip r:embed="rId3">
            <a:alphaModFix/>
          </a:blip>
          <a:srcRect/>
          <a:stretch/>
        </p:blipFill>
        <p:spPr>
          <a:xfrm>
            <a:off x="4461834" y="1944526"/>
            <a:ext cx="4403969" cy="2959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9"/>
          <p:cNvSpPr txBox="1"/>
          <p:nvPr/>
        </p:nvSpPr>
        <p:spPr>
          <a:xfrm>
            <a:off x="1217083" y="1061584"/>
            <a:ext cx="7479387" cy="60631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72"/>
                </a:solidFill>
                <a:latin typeface="Calibri"/>
                <a:ea typeface="Calibri"/>
                <a:cs typeface="Calibri"/>
                <a:sym typeface="Calibri"/>
              </a:rPr>
              <a:t>Why Collect Water Transparency Data?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0072"/>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72"/>
                </a:solidFill>
                <a:latin typeface="Calibri"/>
                <a:ea typeface="Calibri"/>
                <a:cs typeface="Calibri"/>
                <a:sym typeface="Calibri"/>
              </a:rPr>
              <a:t>Water transparency changes over time in response to environmental factors.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alibri"/>
                <a:ea typeface="Calibri"/>
                <a:cs typeface="Calibri"/>
                <a:sym typeface="Calibri"/>
              </a:rPr>
              <a:t> </a:t>
            </a:r>
            <a:r>
              <a:rPr lang="en-US" sz="1600" b="0" i="0" u="none" strike="noStrike" cap="none">
                <a:solidFill>
                  <a:schemeClr val="dk1"/>
                </a:solidFill>
                <a:latin typeface="Calibri"/>
                <a:ea typeface="Calibri"/>
                <a:cs typeface="Calibri"/>
                <a:sym typeface="Calibri"/>
              </a:rPr>
              <a:t>Suspended particles such as phytoplankton, zooplankton, sediment, organic matter...) are </a:t>
            </a:r>
            <a:r>
              <a:rPr lang="en-US" sz="1600" b="1" i="1" u="none" strike="noStrike" cap="none">
                <a:solidFill>
                  <a:srgbClr val="000072"/>
                </a:solidFill>
                <a:latin typeface="Calibri"/>
                <a:ea typeface="Calibri"/>
                <a:cs typeface="Calibri"/>
                <a:sym typeface="Calibri"/>
              </a:rPr>
              <a:t>optically active components</a:t>
            </a:r>
            <a:r>
              <a:rPr lang="en-US" sz="1600" b="1" i="0" u="none" strike="noStrike" cap="none">
                <a:solidFill>
                  <a:srgbClr val="000072"/>
                </a:solidFill>
                <a:latin typeface="Calibri"/>
                <a:ea typeface="Calibri"/>
                <a:cs typeface="Calibri"/>
                <a:sym typeface="Calibri"/>
              </a:rPr>
              <a:t> </a:t>
            </a:r>
            <a:r>
              <a:rPr lang="en-US" sz="1600" b="0" i="0" u="none" strike="noStrike" cap="none">
                <a:solidFill>
                  <a:schemeClr val="dk1"/>
                </a:solidFill>
                <a:latin typeface="Calibri"/>
                <a:ea typeface="Calibri"/>
                <a:cs typeface="Calibri"/>
                <a:sym typeface="Calibri"/>
              </a:rPr>
              <a:t>and their density and  distribution varies over time. Erosion and run off during a storm is one source of sediment particles. The influx of nutrients such as phosphorus into a water body can cause an algal bloom, greatly increasing the density of these organisms.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72"/>
              </a:buClr>
              <a:buSzPts val="1600"/>
              <a:buFont typeface="Arial"/>
              <a:buChar char="•"/>
            </a:pPr>
            <a:r>
              <a:rPr lang="en-US" sz="1600" b="1" i="0" u="none" strike="noStrike" cap="none">
                <a:solidFill>
                  <a:srgbClr val="000072"/>
                </a:solidFill>
                <a:latin typeface="Calibri"/>
                <a:ea typeface="Calibri"/>
                <a:cs typeface="Calibri"/>
                <a:sym typeface="Calibri"/>
              </a:rPr>
              <a:t>The more suspended particles, the less transparency</a:t>
            </a:r>
            <a:endParaRPr sz="1600" b="1" i="0" u="none" strike="noStrike" cap="none">
              <a:solidFill>
                <a:srgbClr val="000072"/>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An increase in suspended particles in a water body will decrease transparency, and light will be unable to penetrate into deeper water.</a:t>
            </a:r>
            <a:endParaRPr sz="1400" b="0" i="0" u="none" strike="noStrike" cap="none">
              <a:solidFill>
                <a:srgbClr val="000000"/>
              </a:solidFill>
              <a:latin typeface="Arial"/>
              <a:ea typeface="Arial"/>
              <a:cs typeface="Arial"/>
              <a:sym typeface="Arial"/>
            </a:endParaRPr>
          </a:p>
          <a:p>
            <a:pPr marL="285750" marR="0" lvl="0" indent="-184150" algn="l"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72"/>
              </a:buClr>
              <a:buSzPts val="1600"/>
              <a:buFont typeface="Arial"/>
              <a:buChar char="•"/>
            </a:pPr>
            <a:r>
              <a:rPr lang="en-US" sz="1600" b="1" i="0" u="none" strike="noStrike" cap="none">
                <a:solidFill>
                  <a:srgbClr val="000072"/>
                </a:solidFill>
                <a:latin typeface="Calibri"/>
                <a:ea typeface="Calibri"/>
                <a:cs typeface="Calibri"/>
                <a:sym typeface="Calibri"/>
              </a:rPr>
              <a:t>Light energy is needed by plants to conduct photosynthesis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Less light penetration into the water will affect the health of organisms living in the water body.</a:t>
            </a:r>
            <a:endParaRPr sz="1400" b="0" i="0" u="none" strike="noStrike" cap="none">
              <a:solidFill>
                <a:srgbClr val="000000"/>
              </a:solidFill>
              <a:latin typeface="Arial"/>
              <a:ea typeface="Arial"/>
              <a:cs typeface="Arial"/>
              <a:sym typeface="Arial"/>
            </a:endParaRPr>
          </a:p>
          <a:p>
            <a:pPr marL="285750" marR="0" lvl="0" indent="-184150" algn="l" rtl="0">
              <a:lnSpc>
                <a:spcPct val="100000"/>
              </a:lnSpc>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rgbClr val="000072"/>
              </a:buClr>
              <a:buSzPts val="1600"/>
              <a:buFont typeface="Arial"/>
              <a:buChar char="•"/>
            </a:pPr>
            <a:r>
              <a:rPr lang="en-US" sz="1600" b="1" i="0" u="none" strike="noStrike" cap="none">
                <a:solidFill>
                  <a:srgbClr val="000072"/>
                </a:solidFill>
                <a:latin typeface="Calibri"/>
                <a:ea typeface="Calibri"/>
                <a:cs typeface="Calibri"/>
                <a:sym typeface="Calibri"/>
              </a:rPr>
              <a:t>Water transparency affects water quality</a:t>
            </a:r>
            <a:endParaRPr sz="1600" b="1" i="0" u="none" strike="noStrike" cap="none">
              <a:solidFill>
                <a:srgbClr val="000072"/>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Calibri"/>
                <a:ea typeface="Calibri"/>
                <a:cs typeface="Calibri"/>
                <a:sym typeface="Calibri"/>
              </a:rPr>
              <a:t>Suspended particulates impact water quality, both for human consumption and for use by aquatic organisms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F. Understand the data">
  <a:themeElements>
    <a:clrScheme name="biosphere hyperlink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89"/>
      </a:hlink>
      <a:folHlink>
        <a:srgbClr val="3366D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G. Quiz yourself">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I. BLANK INSIDE PAG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A. What is xxx Hydro protocol  - GLOBAL view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D. How collect data SPECIES selec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D. How Collect Data SITE SELEC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D. How to collect data PLOTTING YOUR SIT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H. Additional Informa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LIBRARY PAG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Inside pag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 Why collect xxx Hydro Dat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 How your measurements can help">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 How to collect your data">
  <a:themeElements>
    <a:clrScheme name="biosphere hyperlink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89"/>
      </a:hlink>
      <a:folHlink>
        <a:srgbClr val="3366D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 How Collect Data TIME REQ">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 How to Collect data MATERIALS">
  <a:themeElements>
    <a:clrScheme name="biosphere hyperlink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89"/>
      </a:hlink>
      <a:folHlink>
        <a:srgbClr val="3366D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D. How to collect data SITE DEFINI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E. Entering data on GLOBE website">
  <a:themeElements>
    <a:clrScheme name="hydro hyperlinks">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87"/>
      </a:hlink>
      <a:folHlink>
        <a:srgbClr val="749EE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3854</Words>
  <Application>Microsoft Macintosh PowerPoint</Application>
  <PresentationFormat>On-screen Show (4:3)</PresentationFormat>
  <Paragraphs>444</Paragraphs>
  <Slides>45</Slides>
  <Notes>45</Notes>
  <HiddenSlides>0</HiddenSlides>
  <MMClips>0</MMClips>
  <ScaleCrop>false</ScaleCrop>
  <HeadingPairs>
    <vt:vector size="6" baseType="variant">
      <vt:variant>
        <vt:lpstr>Fonts Used</vt:lpstr>
      </vt:variant>
      <vt:variant>
        <vt:i4>3</vt:i4>
      </vt:variant>
      <vt:variant>
        <vt:lpstr>Theme</vt:lpstr>
      </vt:variant>
      <vt:variant>
        <vt:i4>18</vt:i4>
      </vt:variant>
      <vt:variant>
        <vt:lpstr>Slide Titles</vt:lpstr>
      </vt:variant>
      <vt:variant>
        <vt:i4>45</vt:i4>
      </vt:variant>
    </vt:vector>
  </HeadingPairs>
  <TitlesOfParts>
    <vt:vector size="66" baseType="lpstr">
      <vt:lpstr>Arial</vt:lpstr>
      <vt:lpstr>Calibri</vt:lpstr>
      <vt:lpstr>Noto Sans Symbols</vt:lpstr>
      <vt:lpstr>Office Theme</vt:lpstr>
      <vt:lpstr>2_Inside page</vt:lpstr>
      <vt:lpstr>B. Why collect xxx Hydro Data</vt:lpstr>
      <vt:lpstr>C. How your measurements can help</vt:lpstr>
      <vt:lpstr>D. How to collect your data</vt:lpstr>
      <vt:lpstr>D. How Collect Data TIME REQ</vt:lpstr>
      <vt:lpstr>D. How to Collect data MATERIALS</vt:lpstr>
      <vt:lpstr>D. How to collect data SITE DEFINITION</vt:lpstr>
      <vt:lpstr>E. Entering data on GLOBE website</vt:lpstr>
      <vt:lpstr>F. Understand the data</vt:lpstr>
      <vt:lpstr>G. Quiz yourself</vt:lpstr>
      <vt:lpstr>I. BLANK INSIDE PAGE</vt:lpstr>
      <vt:lpstr>A. What is xxx Hydro protocol  - GLOBAL views</vt:lpstr>
      <vt:lpstr>D. How collect data SPECIES selection</vt:lpstr>
      <vt:lpstr>D. How Collect Data SITE SELECTION</vt:lpstr>
      <vt:lpstr>D. How to collect data PLOTTING YOUR SITE</vt:lpstr>
      <vt:lpstr>H. Additional Information</vt:lpstr>
      <vt:lpstr>LIBRARY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russanne low</dc:creator>
  <cp:lastModifiedBy>Alison Mote</cp:lastModifiedBy>
  <cp:revision>1</cp:revision>
  <dcterms:created xsi:type="dcterms:W3CDTF">2015-07-29T23:22:56Z</dcterms:created>
  <dcterms:modified xsi:type="dcterms:W3CDTF">2026-04-09T20:55:54Z</dcterms:modified>
</cp:coreProperties>
</file>