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61" r:id="rId5"/>
    <p:sldId id="263" r:id="rId6"/>
    <p:sldId id="264" r:id="rId7"/>
    <p:sldId id="258" r:id="rId8"/>
    <p:sldId id="259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98BFCD-0B4B-45A5-BB40-3F35A17F3442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F3CEE0-3F3E-4CF9-90A2-98E675D07284}">
      <dgm:prSet custT="1"/>
      <dgm:spPr/>
      <dgm:t>
        <a:bodyPr/>
        <a:lstStyle/>
        <a:p>
          <a:pPr rtl="0"/>
          <a:r>
            <a:rPr lang="en-US" sz="1800" dirty="0" smtClean="0"/>
            <a:t>Choosing one (or several) specie(s) to observe from the suggested list of species native to Israel and Ukraine. Define the phenology site.</a:t>
          </a:r>
          <a:endParaRPr lang="ru-RU" sz="1800" dirty="0"/>
        </a:p>
      </dgm:t>
    </dgm:pt>
    <dgm:pt modelId="{6D1E2B7A-98FA-490D-8C07-73CECC17AD8A}" type="parTrans" cxnId="{4FFB5391-3074-4620-A764-5C7F3CC0851E}">
      <dgm:prSet/>
      <dgm:spPr/>
      <dgm:t>
        <a:bodyPr/>
        <a:lstStyle/>
        <a:p>
          <a:endParaRPr lang="ru-RU"/>
        </a:p>
      </dgm:t>
    </dgm:pt>
    <dgm:pt modelId="{4F377499-87D7-4581-ADCF-DDA9248B2CF8}" type="sibTrans" cxnId="{4FFB5391-3074-4620-A764-5C7F3CC0851E}">
      <dgm:prSet/>
      <dgm:spPr/>
      <dgm:t>
        <a:bodyPr/>
        <a:lstStyle/>
        <a:p>
          <a:endParaRPr lang="ru-RU"/>
        </a:p>
      </dgm:t>
    </dgm:pt>
    <dgm:pt modelId="{5FD9A24C-E74A-416A-9B92-4D52D26BC7DE}">
      <dgm:prSet custT="1"/>
      <dgm:spPr/>
      <dgm:t>
        <a:bodyPr/>
        <a:lstStyle/>
        <a:p>
          <a:pPr rtl="0"/>
          <a:r>
            <a:rPr lang="en-US" sz="1800" dirty="0" smtClean="0"/>
            <a:t>Observation of the green-down of the chosen plant, recording data and submitting it to the GLOBE archive.</a:t>
          </a:r>
          <a:endParaRPr lang="ru-RU" sz="1800" dirty="0"/>
        </a:p>
      </dgm:t>
    </dgm:pt>
    <dgm:pt modelId="{DB4D0478-D5DD-4FC0-AAA9-5E9DCC595E02}" type="parTrans" cxnId="{CDD8FC9C-66EC-4EF7-A9D5-7D1546B93A61}">
      <dgm:prSet/>
      <dgm:spPr/>
      <dgm:t>
        <a:bodyPr/>
        <a:lstStyle/>
        <a:p>
          <a:endParaRPr lang="ru-RU"/>
        </a:p>
      </dgm:t>
    </dgm:pt>
    <dgm:pt modelId="{F1714DE3-3283-4F5F-B0C6-98FF2AE1436B}" type="sibTrans" cxnId="{CDD8FC9C-66EC-4EF7-A9D5-7D1546B93A61}">
      <dgm:prSet/>
      <dgm:spPr/>
      <dgm:t>
        <a:bodyPr/>
        <a:lstStyle/>
        <a:p>
          <a:endParaRPr lang="ru-RU"/>
        </a:p>
      </dgm:t>
    </dgm:pt>
    <dgm:pt modelId="{EB108DE4-6F8A-49AB-8698-FEDAD021C98C}">
      <dgm:prSet custT="1"/>
      <dgm:spPr/>
      <dgm:t>
        <a:bodyPr/>
        <a:lstStyle/>
        <a:p>
          <a:pPr rtl="0"/>
          <a:r>
            <a:rPr lang="en-US" sz="1800" dirty="0" smtClean="0"/>
            <a:t>Observation of the green-up of the chosen plant, recording data and submitting it to the GLOBE archive.</a:t>
          </a:r>
          <a:endParaRPr lang="ru-RU" sz="1800" dirty="0"/>
        </a:p>
      </dgm:t>
    </dgm:pt>
    <dgm:pt modelId="{35732480-DCB1-4BCE-AF42-13ABE8EF7632}" type="parTrans" cxnId="{89F59832-2B4B-46EB-BD10-90C20BC67444}">
      <dgm:prSet/>
      <dgm:spPr/>
      <dgm:t>
        <a:bodyPr/>
        <a:lstStyle/>
        <a:p>
          <a:endParaRPr lang="ru-RU"/>
        </a:p>
      </dgm:t>
    </dgm:pt>
    <dgm:pt modelId="{B75B9480-8053-4AA0-947F-FEA67F2CE096}" type="sibTrans" cxnId="{89F59832-2B4B-46EB-BD10-90C20BC67444}">
      <dgm:prSet/>
      <dgm:spPr/>
      <dgm:t>
        <a:bodyPr/>
        <a:lstStyle/>
        <a:p>
          <a:endParaRPr lang="ru-RU"/>
        </a:p>
      </dgm:t>
    </dgm:pt>
    <dgm:pt modelId="{1093DABC-1027-4545-A93A-7FF3E921D704}">
      <dgm:prSet custT="1"/>
      <dgm:spPr/>
      <dgm:t>
        <a:bodyPr/>
        <a:lstStyle/>
        <a:p>
          <a:pPr rtl="0"/>
          <a:r>
            <a:rPr lang="en-US" sz="1800" dirty="0" smtClean="0"/>
            <a:t>Doing the atmospheric observations measuring maximum, minimum and average temperatures and monitoring the amount of precipitation.</a:t>
          </a:r>
          <a:endParaRPr lang="ru-RU" sz="1800" dirty="0"/>
        </a:p>
      </dgm:t>
    </dgm:pt>
    <dgm:pt modelId="{C84D6EAC-1458-41A8-9655-8B2C87932C66}" type="parTrans" cxnId="{17206BA4-2CF1-40AA-B72E-45DF9B33457C}">
      <dgm:prSet/>
      <dgm:spPr/>
      <dgm:t>
        <a:bodyPr/>
        <a:lstStyle/>
        <a:p>
          <a:endParaRPr lang="ru-RU"/>
        </a:p>
      </dgm:t>
    </dgm:pt>
    <dgm:pt modelId="{CDD70EDF-B04F-49E2-B5AE-ADB5E75BBA28}" type="sibTrans" cxnId="{17206BA4-2CF1-40AA-B72E-45DF9B33457C}">
      <dgm:prSet/>
      <dgm:spPr/>
      <dgm:t>
        <a:bodyPr/>
        <a:lstStyle/>
        <a:p>
          <a:endParaRPr lang="ru-RU"/>
        </a:p>
      </dgm:t>
    </dgm:pt>
    <dgm:pt modelId="{F0462A25-D1D2-45CD-A8E9-F3F81465A3C2}">
      <dgm:prSet custT="1"/>
      <dgm:spPr/>
      <dgm:t>
        <a:bodyPr/>
        <a:lstStyle/>
        <a:p>
          <a:pPr rtl="0"/>
          <a:r>
            <a:rPr lang="en-US" sz="1800" dirty="0" smtClean="0"/>
            <a:t>Presenting findings in the form of graphs and charts using GLOBE Visualization Tools or any other program (e.g. Microsoft Excel). </a:t>
          </a:r>
          <a:endParaRPr lang="ru-RU" sz="1800" dirty="0"/>
        </a:p>
      </dgm:t>
    </dgm:pt>
    <dgm:pt modelId="{2C397AB3-E8C6-4D61-B86D-E6A09034539B}" type="parTrans" cxnId="{E53D585F-AF77-465B-A629-B0613BDBB235}">
      <dgm:prSet/>
      <dgm:spPr/>
      <dgm:t>
        <a:bodyPr/>
        <a:lstStyle/>
        <a:p>
          <a:endParaRPr lang="ru-RU"/>
        </a:p>
      </dgm:t>
    </dgm:pt>
    <dgm:pt modelId="{92C94BC1-2D0F-44EF-ABCE-2444FE67B3AB}" type="sibTrans" cxnId="{E53D585F-AF77-465B-A629-B0613BDBB235}">
      <dgm:prSet/>
      <dgm:spPr/>
      <dgm:t>
        <a:bodyPr/>
        <a:lstStyle/>
        <a:p>
          <a:endParaRPr lang="ru-RU"/>
        </a:p>
      </dgm:t>
    </dgm:pt>
    <dgm:pt modelId="{4F2D9927-ACE1-4DDF-9D56-F94EF989C301}" type="pres">
      <dgm:prSet presAssocID="{FE98BFCD-0B4B-45A5-BB40-3F35A17F344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4A9BF0-B9AB-463A-9703-1ED2FC4669BE}" type="pres">
      <dgm:prSet presAssocID="{FE98BFCD-0B4B-45A5-BB40-3F35A17F3442}" presName="dummyMaxCanvas" presStyleCnt="0">
        <dgm:presLayoutVars/>
      </dgm:prSet>
      <dgm:spPr/>
    </dgm:pt>
    <dgm:pt modelId="{57A82B43-ECF1-4C7C-8CE4-98000C4A1EB5}" type="pres">
      <dgm:prSet presAssocID="{FE98BFCD-0B4B-45A5-BB40-3F35A17F3442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E30EE6-2FAF-4E7F-8451-C819801A94FE}" type="pres">
      <dgm:prSet presAssocID="{FE98BFCD-0B4B-45A5-BB40-3F35A17F3442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70DB05-0746-4A9B-935D-73EB6F49D4E9}" type="pres">
      <dgm:prSet presAssocID="{FE98BFCD-0B4B-45A5-BB40-3F35A17F3442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E470E1-56ED-4A2E-BDDE-BC1F20E473FB}" type="pres">
      <dgm:prSet presAssocID="{FE98BFCD-0B4B-45A5-BB40-3F35A17F3442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FCCB38-7CAD-4A29-AB93-5BA156240BE7}" type="pres">
      <dgm:prSet presAssocID="{FE98BFCD-0B4B-45A5-BB40-3F35A17F3442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FD6FF-E49A-4301-9FED-092705C3F050}" type="pres">
      <dgm:prSet presAssocID="{FE98BFCD-0B4B-45A5-BB40-3F35A17F3442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66F3CA-F4B5-4A50-B083-6E6432AAAFCF}" type="pres">
      <dgm:prSet presAssocID="{FE98BFCD-0B4B-45A5-BB40-3F35A17F3442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BD968B-AA16-4A22-A4F5-F1A6CBC7F03B}" type="pres">
      <dgm:prSet presAssocID="{FE98BFCD-0B4B-45A5-BB40-3F35A17F3442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3CF20C-E707-4DF7-8B5C-229DB53ED990}" type="pres">
      <dgm:prSet presAssocID="{FE98BFCD-0B4B-45A5-BB40-3F35A17F3442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60E5E-C2E8-4273-95EA-59D43DDFAC1A}" type="pres">
      <dgm:prSet presAssocID="{FE98BFCD-0B4B-45A5-BB40-3F35A17F3442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881C1-D0CD-4785-8A8B-4283AD51D35B}" type="pres">
      <dgm:prSet presAssocID="{FE98BFCD-0B4B-45A5-BB40-3F35A17F3442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D5E934-B4B9-4524-946A-0D77C107A6C4}" type="pres">
      <dgm:prSet presAssocID="{FE98BFCD-0B4B-45A5-BB40-3F35A17F3442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7C92F-55F8-4DA7-AA6C-D3FEE7062221}" type="pres">
      <dgm:prSet presAssocID="{FE98BFCD-0B4B-45A5-BB40-3F35A17F3442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CA417B-6053-4C82-92F9-6F910BEB6BCF}" type="pres">
      <dgm:prSet presAssocID="{FE98BFCD-0B4B-45A5-BB40-3F35A17F3442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14F3EC-D97C-46FD-A8E6-89765D665FCC}" type="presOf" srcId="{FE98BFCD-0B4B-45A5-BB40-3F35A17F3442}" destId="{4F2D9927-ACE1-4DDF-9D56-F94EF989C301}" srcOrd="0" destOrd="0" presId="urn:microsoft.com/office/officeart/2005/8/layout/vProcess5"/>
    <dgm:cxn modelId="{E00F2960-A511-422F-B2B0-9498EFDEC84C}" type="presOf" srcId="{B75B9480-8053-4AA0-947F-FEA67F2CE096}" destId="{BBBD968B-AA16-4A22-A4F5-F1A6CBC7F03B}" srcOrd="0" destOrd="0" presId="urn:microsoft.com/office/officeart/2005/8/layout/vProcess5"/>
    <dgm:cxn modelId="{D97ACFA0-D3F0-427A-ACF9-C643717A603A}" type="presOf" srcId="{F1714DE3-3283-4F5F-B0C6-98FF2AE1436B}" destId="{E866F3CA-F4B5-4A50-B083-6E6432AAAFCF}" srcOrd="0" destOrd="0" presId="urn:microsoft.com/office/officeart/2005/8/layout/vProcess5"/>
    <dgm:cxn modelId="{4FFB5391-3074-4620-A764-5C7F3CC0851E}" srcId="{FE98BFCD-0B4B-45A5-BB40-3F35A17F3442}" destId="{63F3CEE0-3F3E-4CF9-90A2-98E675D07284}" srcOrd="0" destOrd="0" parTransId="{6D1E2B7A-98FA-490D-8C07-73CECC17AD8A}" sibTransId="{4F377499-87D7-4581-ADCF-DDA9248B2CF8}"/>
    <dgm:cxn modelId="{E53D585F-AF77-465B-A629-B0613BDBB235}" srcId="{FE98BFCD-0B4B-45A5-BB40-3F35A17F3442}" destId="{F0462A25-D1D2-45CD-A8E9-F3F81465A3C2}" srcOrd="4" destOrd="0" parTransId="{2C397AB3-E8C6-4D61-B86D-E6A09034539B}" sibTransId="{92C94BC1-2D0F-44EF-ABCE-2444FE67B3AB}"/>
    <dgm:cxn modelId="{2BE7EA1C-CFE9-4214-AF58-3D020B8A7943}" type="presOf" srcId="{F0462A25-D1D2-45CD-A8E9-F3F81465A3C2}" destId="{C1FCCB38-7CAD-4A29-AB93-5BA156240BE7}" srcOrd="0" destOrd="0" presId="urn:microsoft.com/office/officeart/2005/8/layout/vProcess5"/>
    <dgm:cxn modelId="{DD758B00-70ED-4D67-9761-C7C67F66BBFE}" type="presOf" srcId="{63F3CEE0-3F3E-4CF9-90A2-98E675D07284}" destId="{57A82B43-ECF1-4C7C-8CE4-98000C4A1EB5}" srcOrd="0" destOrd="0" presId="urn:microsoft.com/office/officeart/2005/8/layout/vProcess5"/>
    <dgm:cxn modelId="{89F59832-2B4B-46EB-BD10-90C20BC67444}" srcId="{FE98BFCD-0B4B-45A5-BB40-3F35A17F3442}" destId="{EB108DE4-6F8A-49AB-8698-FEDAD021C98C}" srcOrd="2" destOrd="0" parTransId="{35732480-DCB1-4BCE-AF42-13ABE8EF7632}" sibTransId="{B75B9480-8053-4AA0-947F-FEA67F2CE096}"/>
    <dgm:cxn modelId="{612F0FA3-7F28-4443-84DA-9689B65C119A}" type="presOf" srcId="{4F377499-87D7-4581-ADCF-DDA9248B2CF8}" destId="{FE1FD6FF-E49A-4301-9FED-092705C3F050}" srcOrd="0" destOrd="0" presId="urn:microsoft.com/office/officeart/2005/8/layout/vProcess5"/>
    <dgm:cxn modelId="{75E1978D-1C3D-43F8-8115-7F5CEDAECF49}" type="presOf" srcId="{F0462A25-D1D2-45CD-A8E9-F3F81465A3C2}" destId="{D7CA417B-6053-4C82-92F9-6F910BEB6BCF}" srcOrd="1" destOrd="0" presId="urn:microsoft.com/office/officeart/2005/8/layout/vProcess5"/>
    <dgm:cxn modelId="{6B2B0ACF-9E6D-40AF-8AD1-73E77884E2AC}" type="presOf" srcId="{1093DABC-1027-4545-A93A-7FF3E921D704}" destId="{E637C92F-55F8-4DA7-AA6C-D3FEE7062221}" srcOrd="1" destOrd="0" presId="urn:microsoft.com/office/officeart/2005/8/layout/vProcess5"/>
    <dgm:cxn modelId="{B1DA5DED-1A7C-41F3-B4A5-4038D450CF84}" type="presOf" srcId="{EB108DE4-6F8A-49AB-8698-FEDAD021C98C}" destId="{CF70DB05-0746-4A9B-935D-73EB6F49D4E9}" srcOrd="0" destOrd="0" presId="urn:microsoft.com/office/officeart/2005/8/layout/vProcess5"/>
    <dgm:cxn modelId="{17206BA4-2CF1-40AA-B72E-45DF9B33457C}" srcId="{FE98BFCD-0B4B-45A5-BB40-3F35A17F3442}" destId="{1093DABC-1027-4545-A93A-7FF3E921D704}" srcOrd="3" destOrd="0" parTransId="{C84D6EAC-1458-41A8-9655-8B2C87932C66}" sibTransId="{CDD70EDF-B04F-49E2-B5AE-ADB5E75BBA28}"/>
    <dgm:cxn modelId="{91C45710-B02E-4924-A43E-E71868ABD81D}" type="presOf" srcId="{5FD9A24C-E74A-416A-9B92-4D52D26BC7DE}" destId="{EA2881C1-D0CD-4785-8A8B-4283AD51D35B}" srcOrd="1" destOrd="0" presId="urn:microsoft.com/office/officeart/2005/8/layout/vProcess5"/>
    <dgm:cxn modelId="{ADC59AC9-9115-40F5-B35A-53E31F30C310}" type="presOf" srcId="{5FD9A24C-E74A-416A-9B92-4D52D26BC7DE}" destId="{EEE30EE6-2FAF-4E7F-8451-C819801A94FE}" srcOrd="0" destOrd="0" presId="urn:microsoft.com/office/officeart/2005/8/layout/vProcess5"/>
    <dgm:cxn modelId="{097F9CCE-C462-48E9-B8B6-27635B014590}" type="presOf" srcId="{63F3CEE0-3F3E-4CF9-90A2-98E675D07284}" destId="{5EA60E5E-C2E8-4273-95EA-59D43DDFAC1A}" srcOrd="1" destOrd="0" presId="urn:microsoft.com/office/officeart/2005/8/layout/vProcess5"/>
    <dgm:cxn modelId="{CDD8FC9C-66EC-4EF7-A9D5-7D1546B93A61}" srcId="{FE98BFCD-0B4B-45A5-BB40-3F35A17F3442}" destId="{5FD9A24C-E74A-416A-9B92-4D52D26BC7DE}" srcOrd="1" destOrd="0" parTransId="{DB4D0478-D5DD-4FC0-AAA9-5E9DCC595E02}" sibTransId="{F1714DE3-3283-4F5F-B0C6-98FF2AE1436B}"/>
    <dgm:cxn modelId="{0F968D0C-54FB-438A-A7EB-4C77A98C97A7}" type="presOf" srcId="{1093DABC-1027-4545-A93A-7FF3E921D704}" destId="{ADE470E1-56ED-4A2E-BDDE-BC1F20E473FB}" srcOrd="0" destOrd="0" presId="urn:microsoft.com/office/officeart/2005/8/layout/vProcess5"/>
    <dgm:cxn modelId="{C57A2EBB-AA54-404C-8783-2719C0B253E8}" type="presOf" srcId="{EB108DE4-6F8A-49AB-8698-FEDAD021C98C}" destId="{DFD5E934-B4B9-4524-946A-0D77C107A6C4}" srcOrd="1" destOrd="0" presId="urn:microsoft.com/office/officeart/2005/8/layout/vProcess5"/>
    <dgm:cxn modelId="{7C5663C5-51E4-44A1-B517-AB41A53E52A2}" type="presOf" srcId="{CDD70EDF-B04F-49E2-B5AE-ADB5E75BBA28}" destId="{AC3CF20C-E707-4DF7-8B5C-229DB53ED990}" srcOrd="0" destOrd="0" presId="urn:microsoft.com/office/officeart/2005/8/layout/vProcess5"/>
    <dgm:cxn modelId="{F4DAF86E-3293-4FB0-90E0-D7902CC69F4A}" type="presParOf" srcId="{4F2D9927-ACE1-4DDF-9D56-F94EF989C301}" destId="{314A9BF0-B9AB-463A-9703-1ED2FC4669BE}" srcOrd="0" destOrd="0" presId="urn:microsoft.com/office/officeart/2005/8/layout/vProcess5"/>
    <dgm:cxn modelId="{DDCDE451-8D3A-4AFD-8592-93EAC4F3EC7A}" type="presParOf" srcId="{4F2D9927-ACE1-4DDF-9D56-F94EF989C301}" destId="{57A82B43-ECF1-4C7C-8CE4-98000C4A1EB5}" srcOrd="1" destOrd="0" presId="urn:microsoft.com/office/officeart/2005/8/layout/vProcess5"/>
    <dgm:cxn modelId="{ECB4612D-81DE-4896-B319-6736D26AE33F}" type="presParOf" srcId="{4F2D9927-ACE1-4DDF-9D56-F94EF989C301}" destId="{EEE30EE6-2FAF-4E7F-8451-C819801A94FE}" srcOrd="2" destOrd="0" presId="urn:microsoft.com/office/officeart/2005/8/layout/vProcess5"/>
    <dgm:cxn modelId="{E9EADF4F-CBCF-463C-BA43-5A742E411ACE}" type="presParOf" srcId="{4F2D9927-ACE1-4DDF-9D56-F94EF989C301}" destId="{CF70DB05-0746-4A9B-935D-73EB6F49D4E9}" srcOrd="3" destOrd="0" presId="urn:microsoft.com/office/officeart/2005/8/layout/vProcess5"/>
    <dgm:cxn modelId="{8C9B67F7-19E4-46E3-9177-42A2C8D71747}" type="presParOf" srcId="{4F2D9927-ACE1-4DDF-9D56-F94EF989C301}" destId="{ADE470E1-56ED-4A2E-BDDE-BC1F20E473FB}" srcOrd="4" destOrd="0" presId="urn:microsoft.com/office/officeart/2005/8/layout/vProcess5"/>
    <dgm:cxn modelId="{F60F7913-354A-44FF-87EA-DFABC05E4B33}" type="presParOf" srcId="{4F2D9927-ACE1-4DDF-9D56-F94EF989C301}" destId="{C1FCCB38-7CAD-4A29-AB93-5BA156240BE7}" srcOrd="5" destOrd="0" presId="urn:microsoft.com/office/officeart/2005/8/layout/vProcess5"/>
    <dgm:cxn modelId="{31B3DA7E-14C2-4ACC-B267-DFE5E20E33F0}" type="presParOf" srcId="{4F2D9927-ACE1-4DDF-9D56-F94EF989C301}" destId="{FE1FD6FF-E49A-4301-9FED-092705C3F050}" srcOrd="6" destOrd="0" presId="urn:microsoft.com/office/officeart/2005/8/layout/vProcess5"/>
    <dgm:cxn modelId="{FB7E8977-FB7C-4F7B-B5A6-301D3D5658E8}" type="presParOf" srcId="{4F2D9927-ACE1-4DDF-9D56-F94EF989C301}" destId="{E866F3CA-F4B5-4A50-B083-6E6432AAAFCF}" srcOrd="7" destOrd="0" presId="urn:microsoft.com/office/officeart/2005/8/layout/vProcess5"/>
    <dgm:cxn modelId="{1D8CD674-6AD0-4951-9831-E3B0DDC200E2}" type="presParOf" srcId="{4F2D9927-ACE1-4DDF-9D56-F94EF989C301}" destId="{BBBD968B-AA16-4A22-A4F5-F1A6CBC7F03B}" srcOrd="8" destOrd="0" presId="urn:microsoft.com/office/officeart/2005/8/layout/vProcess5"/>
    <dgm:cxn modelId="{A5B4F119-5D92-4584-9E76-459FF28607BD}" type="presParOf" srcId="{4F2D9927-ACE1-4DDF-9D56-F94EF989C301}" destId="{AC3CF20C-E707-4DF7-8B5C-229DB53ED990}" srcOrd="9" destOrd="0" presId="urn:microsoft.com/office/officeart/2005/8/layout/vProcess5"/>
    <dgm:cxn modelId="{FD56FC53-EFA0-4BDB-9125-358A2E6AFDF9}" type="presParOf" srcId="{4F2D9927-ACE1-4DDF-9D56-F94EF989C301}" destId="{5EA60E5E-C2E8-4273-95EA-59D43DDFAC1A}" srcOrd="10" destOrd="0" presId="urn:microsoft.com/office/officeart/2005/8/layout/vProcess5"/>
    <dgm:cxn modelId="{B4580EBC-3C5F-4676-A750-5423E1076BD4}" type="presParOf" srcId="{4F2D9927-ACE1-4DDF-9D56-F94EF989C301}" destId="{EA2881C1-D0CD-4785-8A8B-4283AD51D35B}" srcOrd="11" destOrd="0" presId="urn:microsoft.com/office/officeart/2005/8/layout/vProcess5"/>
    <dgm:cxn modelId="{FDC1DBA7-A565-4321-8C09-61D1DB85BA9C}" type="presParOf" srcId="{4F2D9927-ACE1-4DDF-9D56-F94EF989C301}" destId="{DFD5E934-B4B9-4524-946A-0D77C107A6C4}" srcOrd="12" destOrd="0" presId="urn:microsoft.com/office/officeart/2005/8/layout/vProcess5"/>
    <dgm:cxn modelId="{17752648-FCAC-475B-91A8-85E2CFC8F5BD}" type="presParOf" srcId="{4F2D9927-ACE1-4DDF-9D56-F94EF989C301}" destId="{E637C92F-55F8-4DA7-AA6C-D3FEE7062221}" srcOrd="13" destOrd="0" presId="urn:microsoft.com/office/officeart/2005/8/layout/vProcess5"/>
    <dgm:cxn modelId="{FDE4605A-9FE2-4A91-9675-7BE973811AB2}" type="presParOf" srcId="{4F2D9927-ACE1-4DDF-9D56-F94EF989C301}" destId="{D7CA417B-6053-4C82-92F9-6F910BEB6BC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A82B43-ECF1-4C7C-8CE4-98000C4A1EB5}">
      <dsp:nvSpPr>
        <dsp:cNvPr id="0" name=""/>
        <dsp:cNvSpPr/>
      </dsp:nvSpPr>
      <dsp:spPr>
        <a:xfrm>
          <a:off x="0" y="0"/>
          <a:ext cx="6439471" cy="8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Choosing one (or several) specie(s) to observe from the suggested list of species native to Israel and Ukraine. Define the phenology site.</a:t>
          </a:r>
          <a:endParaRPr lang="ru-RU" sz="1800" kern="1200" dirty="0"/>
        </a:p>
      </dsp:txBody>
      <dsp:txXfrm>
        <a:off x="25962" y="25962"/>
        <a:ext cx="5379271" cy="834472"/>
      </dsp:txXfrm>
    </dsp:sp>
    <dsp:sp modelId="{EEE30EE6-2FAF-4E7F-8451-C819801A94FE}">
      <dsp:nvSpPr>
        <dsp:cNvPr id="0" name=""/>
        <dsp:cNvSpPr/>
      </dsp:nvSpPr>
      <dsp:spPr>
        <a:xfrm>
          <a:off x="480869" y="1009507"/>
          <a:ext cx="6439471" cy="8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Observation of the green-down of the chosen plant, recording data and submitting it to the GLOBE archive.</a:t>
          </a:r>
          <a:endParaRPr lang="ru-RU" sz="1800" kern="1200" dirty="0"/>
        </a:p>
      </dsp:txBody>
      <dsp:txXfrm>
        <a:off x="506831" y="1035469"/>
        <a:ext cx="5330520" cy="834472"/>
      </dsp:txXfrm>
    </dsp:sp>
    <dsp:sp modelId="{CF70DB05-0746-4A9B-935D-73EB6F49D4E9}">
      <dsp:nvSpPr>
        <dsp:cNvPr id="0" name=""/>
        <dsp:cNvSpPr/>
      </dsp:nvSpPr>
      <dsp:spPr>
        <a:xfrm>
          <a:off x="961739" y="2019014"/>
          <a:ext cx="6439471" cy="8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Observation of the green-up of the chosen plant, recording data and submitting it to the GLOBE archive.</a:t>
          </a:r>
          <a:endParaRPr lang="ru-RU" sz="1800" kern="1200" dirty="0"/>
        </a:p>
      </dsp:txBody>
      <dsp:txXfrm>
        <a:off x="987701" y="2044976"/>
        <a:ext cx="5330520" cy="834472"/>
      </dsp:txXfrm>
    </dsp:sp>
    <dsp:sp modelId="{ADE470E1-56ED-4A2E-BDDE-BC1F20E473FB}">
      <dsp:nvSpPr>
        <dsp:cNvPr id="0" name=""/>
        <dsp:cNvSpPr/>
      </dsp:nvSpPr>
      <dsp:spPr>
        <a:xfrm>
          <a:off x="1442608" y="3028521"/>
          <a:ext cx="6439471" cy="8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Doing the atmospheric observations measuring maximum, minimum and average temperatures and monitoring the amount of precipitation.</a:t>
          </a:r>
          <a:endParaRPr lang="ru-RU" sz="1800" kern="1200" dirty="0"/>
        </a:p>
      </dsp:txBody>
      <dsp:txXfrm>
        <a:off x="1468570" y="3054483"/>
        <a:ext cx="5330520" cy="834472"/>
      </dsp:txXfrm>
    </dsp:sp>
    <dsp:sp modelId="{C1FCCB38-7CAD-4A29-AB93-5BA156240BE7}">
      <dsp:nvSpPr>
        <dsp:cNvPr id="0" name=""/>
        <dsp:cNvSpPr/>
      </dsp:nvSpPr>
      <dsp:spPr>
        <a:xfrm>
          <a:off x="1923478" y="4038028"/>
          <a:ext cx="6439471" cy="886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Presenting findings in the form of graphs and charts using GLOBE Visualization Tools or any other program (e.g. Microsoft Excel). </a:t>
          </a:r>
          <a:endParaRPr lang="ru-RU" sz="1800" kern="1200" dirty="0"/>
        </a:p>
      </dsp:txBody>
      <dsp:txXfrm>
        <a:off x="1949440" y="4063990"/>
        <a:ext cx="5330520" cy="834472"/>
      </dsp:txXfrm>
    </dsp:sp>
    <dsp:sp modelId="{FE1FD6FF-E49A-4301-9FED-092705C3F050}">
      <dsp:nvSpPr>
        <dsp:cNvPr id="0" name=""/>
        <dsp:cNvSpPr/>
      </dsp:nvSpPr>
      <dsp:spPr>
        <a:xfrm>
          <a:off x="5863313" y="647561"/>
          <a:ext cx="576157" cy="5761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5992948" y="647561"/>
        <a:ext cx="316887" cy="433558"/>
      </dsp:txXfrm>
    </dsp:sp>
    <dsp:sp modelId="{E866F3CA-F4B5-4A50-B083-6E6432AAAFCF}">
      <dsp:nvSpPr>
        <dsp:cNvPr id="0" name=""/>
        <dsp:cNvSpPr/>
      </dsp:nvSpPr>
      <dsp:spPr>
        <a:xfrm>
          <a:off x="6344183" y="1657069"/>
          <a:ext cx="576157" cy="5761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473818" y="1657069"/>
        <a:ext cx="316887" cy="433558"/>
      </dsp:txXfrm>
    </dsp:sp>
    <dsp:sp modelId="{BBBD968B-AA16-4A22-A4F5-F1A6CBC7F03B}">
      <dsp:nvSpPr>
        <dsp:cNvPr id="0" name=""/>
        <dsp:cNvSpPr/>
      </dsp:nvSpPr>
      <dsp:spPr>
        <a:xfrm>
          <a:off x="6825053" y="2651802"/>
          <a:ext cx="576157" cy="5761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954688" y="2651802"/>
        <a:ext cx="316887" cy="433558"/>
      </dsp:txXfrm>
    </dsp:sp>
    <dsp:sp modelId="{AC3CF20C-E707-4DF7-8B5C-229DB53ED990}">
      <dsp:nvSpPr>
        <dsp:cNvPr id="0" name=""/>
        <dsp:cNvSpPr/>
      </dsp:nvSpPr>
      <dsp:spPr>
        <a:xfrm>
          <a:off x="7305922" y="3671158"/>
          <a:ext cx="576157" cy="5761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7435557" y="3671158"/>
        <a:ext cx="316887" cy="433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B6D44-FBAA-46BA-9DEC-D8E371B2606A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FF204-BBB5-4D66-81E5-8C97E0A7B8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967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842C9-AF4C-48A4-BCCB-0DE7B9CC4AB5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8372C-3A65-4041-8F97-DF651E053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315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975F2-C67C-492B-AFFD-5019046DF116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312DC-57C6-4FC3-A306-B52EC4C782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3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29AC9-E817-479D-8E8D-F797C137D8B6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257CB-F414-4304-B99A-055DCF10F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56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69497-7304-4E6C-81F5-EBCFFCA64BCB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B597E-27BF-42CA-8799-19E1874055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76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2AD1A-23AF-4137-8254-A6E71BD37F3F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E7F72-839D-494B-9757-CCD9CD146F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059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48CBB-494C-4DAA-9149-1ACF8B41263C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ECBB7-E8C4-4467-AFBE-E4FFF4C461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2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214ED-BD10-4823-BDC8-CFE82A494BC8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FB2F5-AF8C-4539-9220-7A15B8D5E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90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1D12E-51CB-4850-BA91-C08347BB44DF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EACA7-B865-4F61-9AEC-B27274F40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343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FB00A-C796-4317-A04E-A644704557DC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E492-8A11-4742-84F1-CD37AD40D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29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8AD26-43B9-458A-97A0-259EF28063B8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0E5DB-50DA-4BBE-B2BA-D1A59E8EF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28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42D1E1-0ADF-4D9C-B5E4-F86A5890C989}" type="datetimeFigureOut">
              <a:rPr lang="ru-RU"/>
              <a:pPr>
                <a:defRPr/>
              </a:pPr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01021F-82F3-4AEC-A0D8-E32F065104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nter@nenc.gov.ua" TargetMode="External"/><Relationship Id="rId2" Type="http://schemas.openxmlformats.org/officeDocument/2006/relationships/hyperlink" Target="mailto:natalipustilnik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Joint Research Project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“Seasons &amp; Climate Studying”</a:t>
            </a:r>
            <a:endParaRPr lang="ru-RU" dirty="0" smtClean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Natalia </a:t>
            </a:r>
            <a:r>
              <a:rPr lang="en-US" dirty="0" err="1" smtClean="0"/>
              <a:t>Pustilnik</a:t>
            </a:r>
            <a:r>
              <a:rPr lang="en-US" dirty="0" smtClean="0"/>
              <a:t>, deputy country coordinator of GLOBE in Ukraine</a:t>
            </a:r>
          </a:p>
        </p:txBody>
      </p:sp>
      <p:pic>
        <p:nvPicPr>
          <p:cNvPr id="2052" name="Picture 4" descr="C:\Users\Наталка\Google Диск\GLOBE\Logos\GLOBE 3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12750"/>
            <a:ext cx="136842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2" descr="C:\Users\Наталка\Google Диск\GLOBE\Logos\GLOBElogo_color-arc_l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25" y="411163"/>
            <a:ext cx="178276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Purpose</a:t>
            </a:r>
            <a:endParaRPr lang="ru-RU" smtClean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hangingPunct="1">
              <a:defRPr/>
            </a:pPr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compare observations of the beginning and the end of plant growing season for species which are native both to Israel and Ukraine and to exchange experiences between </a:t>
            </a:r>
            <a:r>
              <a:rPr lang="en-US" dirty="0" smtClean="0"/>
              <a:t>GLOBE </a:t>
            </a:r>
            <a:r>
              <a:rPr lang="en-US" dirty="0"/>
              <a:t>students.</a:t>
            </a:r>
            <a:endParaRPr lang="ru-RU" dirty="0"/>
          </a:p>
          <a:p>
            <a:pPr eaLnBrk="1" hangingPunct="1">
              <a:defRPr/>
            </a:pPr>
            <a:r>
              <a:rPr lang="en-US" u="sng" dirty="0"/>
              <a:t>Duration:</a:t>
            </a:r>
            <a:r>
              <a:rPr lang="en-US" dirty="0"/>
              <a:t> </a:t>
            </a:r>
            <a:r>
              <a:rPr lang="en-US" dirty="0" smtClean="0"/>
              <a:t>September</a:t>
            </a:r>
            <a:r>
              <a:rPr lang="en-US" dirty="0"/>
              <a:t>, </a:t>
            </a:r>
            <a:r>
              <a:rPr lang="en-US" dirty="0" smtClean="0"/>
              <a:t>2013 –May</a:t>
            </a:r>
            <a:r>
              <a:rPr lang="en-US" dirty="0"/>
              <a:t>, </a:t>
            </a:r>
            <a:r>
              <a:rPr lang="en-US" dirty="0" smtClean="0"/>
              <a:t>2014.</a:t>
            </a:r>
          </a:p>
          <a:p>
            <a:pPr eaLnBrk="1" hangingPunct="1">
              <a:defRPr/>
            </a:pPr>
            <a:r>
              <a:rPr lang="en-US" u="sng" dirty="0" smtClean="0"/>
              <a:t>Participants:</a:t>
            </a:r>
            <a:r>
              <a:rPr lang="en-US" dirty="0" smtClean="0"/>
              <a:t> </a:t>
            </a:r>
            <a:r>
              <a:rPr lang="en-US" dirty="0"/>
              <a:t>2 groups of students from </a:t>
            </a:r>
            <a:r>
              <a:rPr lang="en-US" dirty="0" smtClean="0"/>
              <a:t>Ukraine and Israel </a:t>
            </a:r>
            <a:r>
              <a:rPr lang="en-US" dirty="0"/>
              <a:t>aged 13-18 engaged in GLOBE Program and their teacher.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Stages</a:t>
            </a:r>
            <a:endParaRPr lang="ru-RU" dirty="0" smtClean="0">
              <a:solidFill>
                <a:schemeClr val="tx2"/>
              </a:solidFill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527415"/>
              </p:ext>
            </p:extLst>
          </p:nvPr>
        </p:nvGraphicFramePr>
        <p:xfrm>
          <a:off x="323850" y="1600200"/>
          <a:ext cx="8362950" cy="492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Methods</a:t>
            </a:r>
            <a:endParaRPr lang="ru-RU" dirty="0" smtClean="0">
              <a:solidFill>
                <a:schemeClr val="tx2"/>
              </a:solidFill>
            </a:endParaRPr>
          </a:p>
        </p:txBody>
      </p:sp>
      <p:pic>
        <p:nvPicPr>
          <p:cNvPr id="1026" name="Picture 2" descr="C:\Users\Наталка\Google Диск\GLOBE\Israel Project\colorgu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04864"/>
            <a:ext cx="2164375" cy="258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9912" y="1532638"/>
            <a:ext cx="5050904" cy="488086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GLOBE Protocols and Sheets which you will need:</a:t>
            </a:r>
          </a:p>
          <a:p>
            <a:pPr>
              <a:buFont typeface="Arial" pitchFamily="34" charset="0"/>
              <a:buChar char="•"/>
            </a:pPr>
            <a:r>
              <a:rPr lang="en-US" sz="2000" i="1" dirty="0"/>
              <a:t>Green-Up and Green-Down Site Definition Sheet </a:t>
            </a:r>
          </a:p>
          <a:p>
            <a:pPr>
              <a:buFont typeface="Arial" pitchFamily="34" charset="0"/>
              <a:buChar char="•"/>
            </a:pPr>
            <a:r>
              <a:rPr lang="en-US" sz="2000" i="1" dirty="0"/>
              <a:t>Tree and Shrub Green-Down Data Sheet </a:t>
            </a:r>
          </a:p>
          <a:p>
            <a:pPr>
              <a:buFont typeface="Arial" pitchFamily="34" charset="0"/>
              <a:buChar char="•"/>
            </a:pPr>
            <a:r>
              <a:rPr lang="en-US" sz="2000" i="1" dirty="0"/>
              <a:t>Tree and Shrub Green-Down Protocol </a:t>
            </a:r>
          </a:p>
          <a:p>
            <a:pPr>
              <a:buFont typeface="Arial" pitchFamily="34" charset="0"/>
              <a:buChar char="•"/>
            </a:pPr>
            <a:r>
              <a:rPr lang="en-US" sz="2000" i="1" dirty="0"/>
              <a:t>Tree and Shrub Green-Up Data Sheet </a:t>
            </a:r>
          </a:p>
          <a:p>
            <a:pPr>
              <a:buFont typeface="Arial" pitchFamily="34" charset="0"/>
              <a:buChar char="•"/>
            </a:pPr>
            <a:r>
              <a:rPr lang="en-US" sz="2000" i="1" dirty="0"/>
              <a:t>Tree and Shrub Green-Up Protocol </a:t>
            </a:r>
          </a:p>
          <a:p>
            <a:pPr>
              <a:buFont typeface="Arial" pitchFamily="34" charset="0"/>
              <a:buChar char="•"/>
            </a:pPr>
            <a:r>
              <a:rPr lang="en-US" sz="2000" i="1" dirty="0"/>
              <a:t>Atmosphere Investigation Data Sheet </a:t>
            </a:r>
          </a:p>
          <a:p>
            <a:pPr>
              <a:buFont typeface="Arial" pitchFamily="34" charset="0"/>
              <a:buChar char="•"/>
            </a:pPr>
            <a:r>
              <a:rPr lang="en-US" sz="2000" i="1" dirty="0"/>
              <a:t>Atmosphere Investigation Protocol 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Features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Studying the same species students can make conclusions about local climate conditions and compare them to climate conditions in other country.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/>
              <a:t>project provides opportunity to conduct a long-term research</a:t>
            </a:r>
          </a:p>
          <a:p>
            <a:r>
              <a:rPr lang="en-US" sz="2400" dirty="0" smtClean="0"/>
              <a:t>Students and teachers can study the changes in plant growing cycles in time and how they relate to climate </a:t>
            </a:r>
            <a:r>
              <a:rPr lang="en-US" sz="2400" dirty="0" smtClean="0"/>
              <a:t>change</a:t>
            </a:r>
          </a:p>
          <a:p>
            <a:r>
              <a:rPr lang="en-US" sz="2400" dirty="0" smtClean="0"/>
              <a:t>Compare your data with archive temperature data and draw conclusions about changing of the temperature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5167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Ukrainian GLOBE school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55976" y="1628800"/>
            <a:ext cx="4330824" cy="4104456"/>
          </a:xfrm>
        </p:spPr>
        <p:txBody>
          <a:bodyPr/>
          <a:lstStyle/>
          <a:p>
            <a:r>
              <a:rPr lang="en-US" sz="2400" dirty="0"/>
              <a:t>Our students started collecting data on </a:t>
            </a:r>
            <a:r>
              <a:rPr lang="en-US" sz="2400" dirty="0" smtClean="0"/>
              <a:t>17 September </a:t>
            </a:r>
            <a:r>
              <a:rPr lang="en-US" sz="2400" dirty="0"/>
              <a:t>2013.</a:t>
            </a:r>
          </a:p>
          <a:p>
            <a:r>
              <a:rPr lang="en-US" sz="2400" dirty="0"/>
              <a:t>The objects of research: </a:t>
            </a:r>
          </a:p>
          <a:p>
            <a:pPr lvl="1"/>
            <a:r>
              <a:rPr lang="en-US" sz="1800" i="1" dirty="0" err="1"/>
              <a:t>Robinia</a:t>
            </a:r>
            <a:r>
              <a:rPr lang="en-US" sz="1800" i="1" dirty="0"/>
              <a:t> </a:t>
            </a:r>
            <a:r>
              <a:rPr lang="en-US" sz="1800" i="1" dirty="0" err="1"/>
              <a:t>pseudoacacia</a:t>
            </a:r>
            <a:r>
              <a:rPr lang="en-US" sz="1800" i="1" dirty="0"/>
              <a:t> </a:t>
            </a:r>
            <a:r>
              <a:rPr lang="en-US" sz="1800" dirty="0"/>
              <a:t>– black locust or false acacia;</a:t>
            </a:r>
          </a:p>
          <a:p>
            <a:pPr lvl="1"/>
            <a:r>
              <a:rPr lang="en-US" sz="1800" i="1" dirty="0" err="1"/>
              <a:t>Morus</a:t>
            </a:r>
            <a:r>
              <a:rPr lang="en-US" sz="1800" i="1" dirty="0"/>
              <a:t> alba L</a:t>
            </a:r>
            <a:r>
              <a:rPr lang="en-US" sz="1800" dirty="0"/>
              <a:t>. –  white mulberry.</a:t>
            </a:r>
          </a:p>
          <a:p>
            <a:r>
              <a:rPr lang="en-US" sz="2400" dirty="0" err="1"/>
              <a:t>Phenological</a:t>
            </a:r>
            <a:r>
              <a:rPr lang="en-US" sz="2400" dirty="0"/>
              <a:t> observations are taken every Friday.</a:t>
            </a:r>
          </a:p>
          <a:p>
            <a:r>
              <a:rPr lang="en-US" sz="2400" dirty="0"/>
              <a:t>Atmospheric measurements are taken every day </a:t>
            </a:r>
          </a:p>
          <a:p>
            <a:endParaRPr lang="en-US" sz="1800" dirty="0" smtClean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662" y="1628800"/>
            <a:ext cx="258445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365104"/>
            <a:ext cx="2665412" cy="199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76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Results for the students</a:t>
            </a:r>
            <a:endParaRPr lang="ru-RU" dirty="0" smtClean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600200"/>
            <a:ext cx="8362950" cy="5257800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Students will learn to compare </a:t>
            </a:r>
            <a:r>
              <a:rPr lang="en-US" dirty="0"/>
              <a:t>phenology cycles, green-up and green-down peculiarities of the same </a:t>
            </a:r>
            <a:r>
              <a:rPr lang="en-US" dirty="0" smtClean="0"/>
              <a:t>species in </a:t>
            </a:r>
            <a:r>
              <a:rPr lang="en-US" dirty="0"/>
              <a:t>Israel and Ukraine and identify the reasons for their differences</a:t>
            </a:r>
            <a:r>
              <a:rPr lang="en-US" dirty="0" smtClean="0"/>
              <a:t>;</a:t>
            </a:r>
          </a:p>
          <a:p>
            <a:pPr>
              <a:defRPr/>
            </a:pPr>
            <a:r>
              <a:rPr lang="en-US" dirty="0" smtClean="0"/>
              <a:t>Examine the relationships between local climate conditions and plant growing cycle;</a:t>
            </a:r>
            <a:endParaRPr lang="ru-RU" dirty="0"/>
          </a:p>
          <a:p>
            <a:pPr>
              <a:defRPr/>
            </a:pPr>
            <a:r>
              <a:rPr lang="en-US" dirty="0" smtClean="0"/>
              <a:t>Learn to make conclusions from their observations and predict long-term consequences</a:t>
            </a:r>
            <a:endParaRPr lang="uk-UA" dirty="0" smtClean="0"/>
          </a:p>
          <a:p>
            <a:pPr>
              <a:defRPr/>
            </a:pPr>
            <a:r>
              <a:rPr lang="en-US" dirty="0" smtClean="0"/>
              <a:t>Students can use their data for scientific projects</a:t>
            </a:r>
            <a:endParaRPr lang="uk-UA" dirty="0" smtClean="0"/>
          </a:p>
          <a:p>
            <a:pPr>
              <a:defRPr/>
            </a:pPr>
            <a:r>
              <a:rPr lang="en-US" smtClean="0"/>
              <a:t>Share </a:t>
            </a:r>
            <a:r>
              <a:rPr lang="en-US" dirty="0"/>
              <a:t>observations by submitting data to the GLOBE archive.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Results for teachers and schools</a:t>
            </a:r>
            <a:endParaRPr lang="ru-RU" dirty="0" smtClean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en-US" sz="2000" u="sng" dirty="0"/>
              <a:t>For the teachers</a:t>
            </a:r>
            <a:endParaRPr lang="ru-RU" sz="2000" dirty="0"/>
          </a:p>
          <a:p>
            <a:pPr>
              <a:defRPr/>
            </a:pPr>
            <a:r>
              <a:rPr lang="en-US" sz="2000" dirty="0" smtClean="0"/>
              <a:t>Collaboration </a:t>
            </a:r>
            <a:r>
              <a:rPr lang="en-US" sz="2000" dirty="0"/>
              <a:t>with colleagues from other GLOBE schools;</a:t>
            </a:r>
            <a:endParaRPr lang="ru-RU" sz="2000" dirty="0"/>
          </a:p>
          <a:p>
            <a:pPr>
              <a:defRPr/>
            </a:pPr>
            <a:r>
              <a:rPr lang="en-US" sz="2000" dirty="0"/>
              <a:t>S</a:t>
            </a:r>
            <a:r>
              <a:rPr lang="en-US" sz="2000" dirty="0" smtClean="0"/>
              <a:t>haring </a:t>
            </a:r>
            <a:r>
              <a:rPr lang="en-US" sz="2000" dirty="0"/>
              <a:t>the experience on GLOBE program;</a:t>
            </a:r>
            <a:endParaRPr lang="ru-RU" sz="2000" dirty="0"/>
          </a:p>
          <a:p>
            <a:pPr>
              <a:defRPr/>
            </a:pPr>
            <a:r>
              <a:rPr lang="en-US" sz="2000" dirty="0"/>
              <a:t>A</a:t>
            </a:r>
            <a:r>
              <a:rPr lang="en-US" sz="2000" dirty="0" smtClean="0"/>
              <a:t>n </a:t>
            </a:r>
            <a:r>
              <a:rPr lang="en-US" sz="2000" dirty="0"/>
              <a:t>opportunity to create new researches and offer their ideas about the future of the project. </a:t>
            </a:r>
          </a:p>
          <a:p>
            <a:pPr marL="0" indent="0">
              <a:buNone/>
              <a:defRPr/>
            </a:pPr>
            <a:endParaRPr lang="ru-RU" sz="2000" dirty="0"/>
          </a:p>
          <a:p>
            <a:pPr>
              <a:defRPr/>
            </a:pPr>
            <a:r>
              <a:rPr lang="en-US" sz="2000" u="sng" dirty="0"/>
              <a:t>For schools (or other educational institutions) of both countries</a:t>
            </a:r>
            <a:endParaRPr lang="ru-RU" sz="2000" dirty="0"/>
          </a:p>
          <a:p>
            <a:pPr>
              <a:defRPr/>
            </a:pPr>
            <a:r>
              <a:rPr lang="en-US" sz="2000" dirty="0"/>
              <a:t>S</a:t>
            </a:r>
            <a:r>
              <a:rPr lang="en-US" sz="2000" dirty="0" smtClean="0"/>
              <a:t>haring </a:t>
            </a:r>
            <a:r>
              <a:rPr lang="en-US" sz="2000" dirty="0"/>
              <a:t>the experience on GLOBE program with other schools;</a:t>
            </a:r>
            <a:endParaRPr lang="ru-RU" sz="2000" dirty="0"/>
          </a:p>
          <a:p>
            <a:pPr>
              <a:defRPr/>
            </a:pPr>
            <a:r>
              <a:rPr lang="en-US" sz="2000" dirty="0"/>
              <a:t>GLOBE Program development and its promotion among teachers and students; </a:t>
            </a:r>
            <a:endParaRPr lang="ru-RU" sz="2000" dirty="0"/>
          </a:p>
          <a:p>
            <a:pPr>
              <a:defRPr/>
            </a:pPr>
            <a:r>
              <a:rPr lang="en-US" sz="2000" dirty="0"/>
              <a:t>P</a:t>
            </a:r>
            <a:r>
              <a:rPr lang="en-US" sz="2000" dirty="0" smtClean="0"/>
              <a:t>ossibility </a:t>
            </a:r>
            <a:r>
              <a:rPr lang="en-US" sz="2000" dirty="0"/>
              <a:t>of long-term cooperation with foreign </a:t>
            </a:r>
            <a:r>
              <a:rPr lang="en-US" sz="2000" dirty="0" smtClean="0"/>
              <a:t>counterparts.</a:t>
            </a: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Contacts</a:t>
            </a:r>
            <a:endParaRPr lang="ru-RU" dirty="0" smtClean="0"/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Natalia </a:t>
            </a:r>
            <a:r>
              <a:rPr lang="en-US" dirty="0" err="1" smtClean="0"/>
              <a:t>Pustilnik</a:t>
            </a:r>
            <a:r>
              <a:rPr lang="en-US" dirty="0"/>
              <a:t> </a:t>
            </a:r>
            <a:r>
              <a:rPr lang="en-US" dirty="0" smtClean="0"/>
              <a:t>– deputy Country Coordinator of GLOBE in Ukraine</a:t>
            </a:r>
          </a:p>
          <a:p>
            <a:r>
              <a:rPr lang="en-US" dirty="0"/>
              <a:t>E</a:t>
            </a:r>
            <a:r>
              <a:rPr lang="en-US" dirty="0" smtClean="0"/>
              <a:t>mail: </a:t>
            </a:r>
            <a:r>
              <a:rPr lang="en-US" dirty="0" smtClean="0">
                <a:hlinkClick r:id="rId2"/>
              </a:rPr>
              <a:t>natalipustilnik@gmail.com</a:t>
            </a:r>
            <a:r>
              <a:rPr lang="en-US" dirty="0" smtClean="0"/>
              <a:t>, </a:t>
            </a:r>
            <a:r>
              <a:rPr lang="en-US" dirty="0" smtClean="0">
                <a:hlinkClick r:id="rId3"/>
              </a:rPr>
              <a:t>inter@nenc.gov.ua</a:t>
            </a:r>
            <a:endParaRPr lang="en-US" dirty="0" smtClean="0"/>
          </a:p>
          <a:p>
            <a:r>
              <a:rPr lang="en-US" dirty="0" smtClean="0"/>
              <a:t>Tel: +380679491756, Skype: </a:t>
            </a:r>
            <a:r>
              <a:rPr lang="en-US" dirty="0" err="1" smtClean="0"/>
              <a:t>nata_pustilnik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519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Joint Research Project  “Seasons &amp; Climate Studying”</vt:lpstr>
      <vt:lpstr>Purpose</vt:lpstr>
      <vt:lpstr>Stages</vt:lpstr>
      <vt:lpstr>Methods</vt:lpstr>
      <vt:lpstr>Features</vt:lpstr>
      <vt:lpstr>Ukrainian GLOBE school</vt:lpstr>
      <vt:lpstr>Results for the students</vt:lpstr>
      <vt:lpstr>Results for teachers and schools</vt:lpstr>
      <vt:lpstr>Contacts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"Дослідження сезонних особливостей вегетації типових видів рослин в Україні та Ізраїлі"</dc:title>
  <dc:creator>Наталка</dc:creator>
  <cp:lastModifiedBy>Пустільнік Н.В.</cp:lastModifiedBy>
  <cp:revision>48</cp:revision>
  <dcterms:created xsi:type="dcterms:W3CDTF">2013-10-31T10:22:43Z</dcterms:created>
  <dcterms:modified xsi:type="dcterms:W3CDTF">2014-04-28T20:38:18Z</dcterms:modified>
</cp:coreProperties>
</file>