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80" r:id="rId4"/>
  </p:sldMasterIdLst>
  <p:notesMasterIdLst>
    <p:notesMasterId r:id="rId12"/>
  </p:notesMasterIdLst>
  <p:handoutMasterIdLst>
    <p:handoutMasterId r:id="rId13"/>
  </p:handoutMasterIdLst>
  <p:sldIdLst>
    <p:sldId id="256" r:id="rId5"/>
    <p:sldId id="263" r:id="rId6"/>
    <p:sldId id="267" r:id="rId7"/>
    <p:sldId id="268" r:id="rId8"/>
    <p:sldId id="271" r:id="rId9"/>
    <p:sldId id="272" r:id="rId10"/>
    <p:sldId id="270" r:id="rId11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5" autoAdjust="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6" d="100"/>
          <a:sy n="76" d="100"/>
        </p:scale>
        <p:origin x="402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>
            <a:extLst>
              <a:ext uri="{FF2B5EF4-FFF2-40B4-BE49-F238E27FC236}">
                <a16:creationId xmlns:a16="http://schemas.microsoft.com/office/drawing/2014/main" id="{F1DC111B-AB9F-42F2-A13F-046E31D8F55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0A61A8F3-B863-4514-BFA5-666C745608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875D23-0422-43B4-8E72-3306B26441E2}" type="datetime1">
              <a:rPr lang="hr-HR" smtClean="0"/>
              <a:t>2.5.2023.</a:t>
            </a:fld>
            <a:endParaRPr lang="hr-HR" dirty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20798FB-BA78-4048-AB26-0D76C31981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B4CDE1CC-5D1B-4454-ABFB-981662E5A95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8F825-8862-4D75-B1E7-E8315E585C0D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6833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 noProof="0" dirty="0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1C087F-81A6-4510-B68A-804F589914C8}" type="datetime1">
              <a:rPr lang="hr-HR" smtClean="0"/>
              <a:pPr/>
              <a:t>2.5.2023.</a:t>
            </a:fld>
            <a:endParaRPr lang="hr-HR" dirty="0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 noProof="0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noProof="0" dirty="0"/>
              <a:t>Uređivanje stilova teksta matrice</a:t>
            </a:r>
          </a:p>
          <a:p>
            <a:pPr lvl="1"/>
            <a:r>
              <a:rPr lang="hr-HR" noProof="0" dirty="0"/>
              <a:t>Druga razina</a:t>
            </a:r>
          </a:p>
          <a:p>
            <a:pPr lvl="2"/>
            <a:r>
              <a:rPr lang="hr-HR" noProof="0" dirty="0"/>
              <a:t>Treća razina</a:t>
            </a:r>
          </a:p>
          <a:p>
            <a:pPr lvl="3"/>
            <a:r>
              <a:rPr lang="hr-HR" noProof="0" dirty="0"/>
              <a:t>Četvrta razina</a:t>
            </a:r>
          </a:p>
          <a:p>
            <a:pPr lvl="4"/>
            <a:r>
              <a:rPr lang="hr-HR" noProof="0" dirty="0"/>
              <a:t>Peta razina stilove teksta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 noProof="0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4D4145-E16D-4452-94BA-B746287206D2}" type="slidenum">
              <a:rPr lang="hr-HR" noProof="0" smtClean="0"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656796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4D4145-E16D-4452-94BA-B746287206D2}" type="slidenum">
              <a:rPr lang="hr-HR" noProof="0" smtClean="0"/>
              <a:t>1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91618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DFE5281-8436-F6E7-315F-C23D095528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589AB97-9E4D-E6DB-F95C-28BF2ABFB5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1206822-5044-BCFC-B630-35AF36C4B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9CEC093-03BC-4022-9DFB-9FB91990666F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45C7E5C-0052-00A1-D705-AEE7D3044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16EE493-2976-EF1B-3DCF-5AA12D18E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911968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520A246-F8AC-A05D-70A1-FC13A6954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7927B488-AB80-8254-DE6E-38B80EE81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E249A27-EEB3-C827-1042-1876C480B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D5C4787-B93F-4319-A3A5-DA0AA4914451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4B82B3D-480A-8731-0BF5-7A5DC204F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C82E15E-FE35-A9F8-88C7-5969BA063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14876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32C18DA-6238-EB4F-0717-2E18EC9392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C5354B2-BEC8-F671-78E6-F9FBD84A73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2CA3CD0-1189-B4F9-6AB5-E90FC8367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011A2C6-0689-417C-B098-1BE9D14FB4E7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CCED72F-A7A8-FAE6-7FF4-590926C2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EF8236C-9F2F-2AD5-409F-064C7C7B5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92235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CC911FF-881D-073C-2276-D7A694153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CD0FB75-B9F8-299D-88D2-21339D42C6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FBFE1BB-CE3C-B4C7-D5C4-83299440D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5397FC3-8FCD-41A9-ABD4-5FC07718F906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E4195AD3-BF93-1430-EB19-B0590E7D5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AE1F143-9F34-0E89-3D16-FD7BB510A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7406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24964D1-D81B-3CC6-F65C-2C2D8A908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6EECAE8-3B40-1B3F-B1AD-7C8730241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B9A9D32-40EC-CC64-563C-CFC4779D8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B9471F0-45BD-4877-920A-7497F7F29453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FD1505BD-2E6F-311D-F3C7-942CB621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ADF3C6F-751C-7FF2-C0B6-0FA58F2D3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67127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8A9406A-3EE5-B215-BF49-FFEE558A7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19E28FF-230A-054B-1665-695170D71F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43214CAC-B4AA-D3E0-9A6C-9EC30CFAD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32A1DF0-22F9-62CD-E36A-B53350F97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AC9DDB2-09E8-414D-8474-7B5190DF934E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55E5F0E0-567D-1D5F-BC71-83DD3BCB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4DDDF81-60D3-823E-1FCE-2D52F5002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72691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B836E7C-915C-DC34-987A-CA2EB485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93AFB76-4CB8-34F0-549D-3FD1B8DC53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0FAF9846-901D-BE1F-E614-42B61B0B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559DF60-865F-F0D4-36FB-D995FA8431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6231BF3-2337-214E-A11B-80A9F3862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2CD04691-546C-9ACA-52BE-6FEB04D87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8C1B498-EA7E-4617-B427-27BE632D0CA8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3B444DEF-E67A-4B21-CF22-EDC7739E2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3B9DD7B7-2D2E-B092-3D4B-765F3EAF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3220535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2563952-B41E-D606-7474-201022267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15C612A-3803-7F0C-E727-CC4A5E66C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1763D29-8CAE-4726-87AC-EC5827411EA2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26851E91-DD0A-7052-E187-EEDFA6B13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FBC166D-301C-B344-FFD5-C3C5B8B55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107871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174DF823-FE96-E0EC-5860-5E35E8928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945E8F8-8904-4D23-ABD0-52FB2CF7D6C6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5A2852E0-9B19-A368-FFCF-326CBE032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E41A54B-855D-EAF0-6620-264BD2048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4051667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E31438B-2702-CAF5-5AE7-ECC7F6B5C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8489213-69A8-59A5-1E47-FFEAE9FCA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DC17EA43-53DE-5017-5702-5AC67D5FFD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F00DE017-9F13-1372-15B0-433427C98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8B34A96-FFFC-4513-8212-C5F63E872443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76365D6A-BA14-9318-C572-AF37BE02C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83D5DC6-334A-94E8-B372-8E2388749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7427312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7057EAE-10D5-58AC-41F7-5AD643AD5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02773981-BDB0-F6FA-56ED-1CEA7C645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54C6D6DF-33B9-6C24-9143-F0D75AE0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13AE2E54-B04A-FA20-2493-4C00339A0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91B6507-92E5-43BB-8D08-E9B5FFA5512F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E9ED6FD8-D4F9-F56D-18C3-F9F64AD7A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hr-HR" noProof="0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60E1E3E-D8F5-D87A-549A-2F51497E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20141308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A6363486-9A50-EC86-2893-DB8C975AD5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15A3380B-0D9C-36A0-FF18-C77FE58DB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B097A3A3-6472-E800-24D6-6034A3E474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0929964D-63EE-4B55-9807-9B740BE3A51C}" type="datetime1">
              <a:rPr lang="hr-HR" noProof="0" smtClean="0"/>
              <a:t>2.5.2023.</a:t>
            </a:fld>
            <a:endParaRPr lang="hr-HR" noProof="0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1D8B178-CB29-F0E5-25F9-35F8CA3F8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hr-HR" noProof="0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F524AA6-FAB3-7FF6-8009-4ECA5511B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hr-HR" noProof="0" smtClean="0"/>
              <a:pPr/>
              <a:t>‹#›</a:t>
            </a:fld>
            <a:endParaRPr lang="hr-HR" noProof="0"/>
          </a:p>
        </p:txBody>
      </p:sp>
    </p:spTree>
    <p:extLst>
      <p:ext uri="{BB962C8B-B14F-4D97-AF65-F5344CB8AC3E}">
        <p14:creationId xmlns:p14="http://schemas.microsoft.com/office/powerpoint/2010/main" val="158002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vs.gsfc.nasa.gov/12066" TargetMode="External"/><Relationship Id="rId2" Type="http://schemas.openxmlformats.org/officeDocument/2006/relationships/hyperlink" Target="https://svs.gsfc.nasa.gov/10494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svs.gsfc.nasa.gov/1204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DA3C418-758E-4180-A5D0-8655D680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8C8EF06-5EC3-4883-AFAF-D74FF4655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5135971" cy="687164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 na kojoj se prikazuje dijagram, karta&#10;&#10;Opis je automatski generiran">
            <a:extLst>
              <a:ext uri="{FF2B5EF4-FFF2-40B4-BE49-F238E27FC236}">
                <a16:creationId xmlns:a16="http://schemas.microsoft.com/office/drawing/2014/main" id="{5FE23049-2915-4077-A0ED-CEA1D3ECD7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913"/>
          <a:stretch/>
        </p:blipFill>
        <p:spPr>
          <a:xfrm>
            <a:off x="2915455" y="10"/>
            <a:ext cx="9276545" cy="6857990"/>
          </a:xfrm>
          <a:custGeom>
            <a:avLst/>
            <a:gdLst/>
            <a:ahLst/>
            <a:cxnLst/>
            <a:rect l="l" t="t" r="r" b="b"/>
            <a:pathLst>
              <a:path w="9276545" h="6871647">
                <a:moveTo>
                  <a:pt x="9276545" y="0"/>
                </a:moveTo>
                <a:lnTo>
                  <a:pt x="9276545" y="6858000"/>
                </a:lnTo>
                <a:lnTo>
                  <a:pt x="1546051" y="6871647"/>
                </a:lnTo>
                <a:lnTo>
                  <a:pt x="1535751" y="6828910"/>
                </a:lnTo>
                <a:cubicBezTo>
                  <a:pt x="1530460" y="6775140"/>
                  <a:pt x="1515370" y="6618042"/>
                  <a:pt x="1514301" y="6549029"/>
                </a:cubicBezTo>
                <a:cubicBezTo>
                  <a:pt x="1518045" y="6491396"/>
                  <a:pt x="1528503" y="6450608"/>
                  <a:pt x="1529339" y="6414828"/>
                </a:cubicBezTo>
                <a:cubicBezTo>
                  <a:pt x="1525062" y="6359280"/>
                  <a:pt x="1502062" y="6307149"/>
                  <a:pt x="1493941" y="6268848"/>
                </a:cubicBezTo>
                <a:cubicBezTo>
                  <a:pt x="1502669" y="6254191"/>
                  <a:pt x="1469920" y="6200171"/>
                  <a:pt x="1480613" y="6185025"/>
                </a:cubicBezTo>
                <a:cubicBezTo>
                  <a:pt x="1481020" y="6164522"/>
                  <a:pt x="1458164" y="6060790"/>
                  <a:pt x="1443364" y="6018360"/>
                </a:cubicBezTo>
                <a:cubicBezTo>
                  <a:pt x="1426694" y="5970758"/>
                  <a:pt x="1390307" y="5920074"/>
                  <a:pt x="1380584" y="5899407"/>
                </a:cubicBezTo>
                <a:cubicBezTo>
                  <a:pt x="1370860" y="5878740"/>
                  <a:pt x="1392244" y="5920877"/>
                  <a:pt x="1385023" y="5894356"/>
                </a:cubicBezTo>
                <a:cubicBezTo>
                  <a:pt x="1377800" y="5867835"/>
                  <a:pt x="1345702" y="5770498"/>
                  <a:pt x="1337254" y="5740279"/>
                </a:cubicBezTo>
                <a:cubicBezTo>
                  <a:pt x="1353956" y="5738860"/>
                  <a:pt x="1323673" y="5722040"/>
                  <a:pt x="1334321" y="5713042"/>
                </a:cubicBezTo>
                <a:cubicBezTo>
                  <a:pt x="1343675" y="5706701"/>
                  <a:pt x="1336672" y="5700118"/>
                  <a:pt x="1335877" y="5692870"/>
                </a:cubicBezTo>
                <a:cubicBezTo>
                  <a:pt x="1343201" y="5683812"/>
                  <a:pt x="1329617" y="5652064"/>
                  <a:pt x="1319978" y="5643427"/>
                </a:cubicBezTo>
                <a:cubicBezTo>
                  <a:pt x="1286551" y="5622177"/>
                  <a:pt x="1310947" y="5579803"/>
                  <a:pt x="1285321" y="5562271"/>
                </a:cubicBezTo>
                <a:cubicBezTo>
                  <a:pt x="1281540" y="5556238"/>
                  <a:pt x="1279983" y="5550455"/>
                  <a:pt x="1279815" y="5544867"/>
                </a:cubicBezTo>
                <a:lnTo>
                  <a:pt x="1282507" y="5529404"/>
                </a:lnTo>
                <a:lnTo>
                  <a:pt x="1289604" y="5525378"/>
                </a:lnTo>
                <a:lnTo>
                  <a:pt x="1287766" y="5515726"/>
                </a:lnTo>
                <a:lnTo>
                  <a:pt x="1288829" y="5513051"/>
                </a:lnTo>
                <a:cubicBezTo>
                  <a:pt x="1290896" y="5507946"/>
                  <a:pt x="1292688" y="5502897"/>
                  <a:pt x="1293373" y="5497833"/>
                </a:cubicBezTo>
                <a:cubicBezTo>
                  <a:pt x="1288690" y="5483829"/>
                  <a:pt x="1272696" y="5459278"/>
                  <a:pt x="1260736" y="5429027"/>
                </a:cubicBezTo>
                <a:cubicBezTo>
                  <a:pt x="1238579" y="5396416"/>
                  <a:pt x="1238884" y="5351600"/>
                  <a:pt x="1221610" y="5316328"/>
                </a:cubicBezTo>
                <a:lnTo>
                  <a:pt x="1216099" y="5309330"/>
                </a:lnTo>
                <a:lnTo>
                  <a:pt x="1217278" y="5279477"/>
                </a:lnTo>
                <a:cubicBezTo>
                  <a:pt x="1221588" y="5274318"/>
                  <a:pt x="1222716" y="5266940"/>
                  <a:pt x="1218469" y="5260597"/>
                </a:cubicBezTo>
                <a:lnTo>
                  <a:pt x="1206220" y="5152555"/>
                </a:lnTo>
                <a:cubicBezTo>
                  <a:pt x="1205294" y="5116878"/>
                  <a:pt x="1196908" y="5101727"/>
                  <a:pt x="1212921" y="5046536"/>
                </a:cubicBezTo>
                <a:cubicBezTo>
                  <a:pt x="1234138" y="4987918"/>
                  <a:pt x="1204801" y="4903116"/>
                  <a:pt x="1212183" y="4837345"/>
                </a:cubicBezTo>
                <a:cubicBezTo>
                  <a:pt x="1183151" y="4802424"/>
                  <a:pt x="1209228" y="4821062"/>
                  <a:pt x="1202048" y="4784195"/>
                </a:cubicBezTo>
                <a:cubicBezTo>
                  <a:pt x="1202483" y="4760878"/>
                  <a:pt x="1202919" y="4737561"/>
                  <a:pt x="1203354" y="4714245"/>
                </a:cubicBezTo>
                <a:lnTo>
                  <a:pt x="1201502" y="4700836"/>
                </a:lnTo>
                <a:lnTo>
                  <a:pt x="1194919" y="4697224"/>
                </a:lnTo>
                <a:lnTo>
                  <a:pt x="1187792" y="4677162"/>
                </a:lnTo>
                <a:cubicBezTo>
                  <a:pt x="1186060" y="4669625"/>
                  <a:pt x="1185291" y="4661478"/>
                  <a:pt x="1186080" y="4652429"/>
                </a:cubicBezTo>
                <a:cubicBezTo>
                  <a:pt x="1199189" y="4622456"/>
                  <a:pt x="1167081" y="4571771"/>
                  <a:pt x="1184722" y="4534840"/>
                </a:cubicBezTo>
                <a:cubicBezTo>
                  <a:pt x="1182407" y="4499077"/>
                  <a:pt x="1175424" y="4460227"/>
                  <a:pt x="1172188" y="4437851"/>
                </a:cubicBezTo>
                <a:cubicBezTo>
                  <a:pt x="1161331" y="4428466"/>
                  <a:pt x="1178123" y="4398274"/>
                  <a:pt x="1165306" y="4400581"/>
                </a:cubicBezTo>
                <a:cubicBezTo>
                  <a:pt x="1171061" y="4389819"/>
                  <a:pt x="1173552" y="4346771"/>
                  <a:pt x="1168602" y="4335651"/>
                </a:cubicBezTo>
                <a:lnTo>
                  <a:pt x="1178384" y="4280215"/>
                </a:lnTo>
                <a:lnTo>
                  <a:pt x="1177294" y="4274660"/>
                </a:lnTo>
                <a:cubicBezTo>
                  <a:pt x="1177138" y="4268882"/>
                  <a:pt x="1177520" y="4251103"/>
                  <a:pt x="1177448" y="4245552"/>
                </a:cubicBezTo>
                <a:cubicBezTo>
                  <a:pt x="1177252" y="4244155"/>
                  <a:pt x="1177058" y="4242757"/>
                  <a:pt x="1176863" y="4241361"/>
                </a:cubicBezTo>
                <a:lnTo>
                  <a:pt x="1162386" y="4207167"/>
                </a:lnTo>
                <a:cubicBezTo>
                  <a:pt x="1162950" y="4202536"/>
                  <a:pt x="1174655" y="4199565"/>
                  <a:pt x="1174343" y="4192380"/>
                </a:cubicBezTo>
                <a:lnTo>
                  <a:pt x="1160516" y="4164062"/>
                </a:lnTo>
                <a:lnTo>
                  <a:pt x="1161365" y="4158623"/>
                </a:lnTo>
                <a:lnTo>
                  <a:pt x="1144878" y="4076261"/>
                </a:lnTo>
                <a:lnTo>
                  <a:pt x="1123687" y="4005692"/>
                </a:lnTo>
                <a:lnTo>
                  <a:pt x="1096720" y="3754257"/>
                </a:lnTo>
                <a:cubicBezTo>
                  <a:pt x="1083618" y="3639924"/>
                  <a:pt x="1064313" y="3636659"/>
                  <a:pt x="1047682" y="3517638"/>
                </a:cubicBezTo>
                <a:cubicBezTo>
                  <a:pt x="1048550" y="3477187"/>
                  <a:pt x="1049418" y="3436735"/>
                  <a:pt x="1050285" y="3396284"/>
                </a:cubicBezTo>
                <a:lnTo>
                  <a:pt x="1030166" y="3320814"/>
                </a:lnTo>
                <a:lnTo>
                  <a:pt x="1034128" y="3260443"/>
                </a:lnTo>
                <a:lnTo>
                  <a:pt x="1007751" y="3198916"/>
                </a:lnTo>
                <a:cubicBezTo>
                  <a:pt x="1003323" y="3193074"/>
                  <a:pt x="1001150" y="3187393"/>
                  <a:pt x="1000384" y="3181839"/>
                </a:cubicBezTo>
                <a:cubicBezTo>
                  <a:pt x="1000734" y="3176675"/>
                  <a:pt x="1001085" y="3171511"/>
                  <a:pt x="1001435" y="3166346"/>
                </a:cubicBezTo>
                <a:lnTo>
                  <a:pt x="968918" y="3112638"/>
                </a:lnTo>
                <a:cubicBezTo>
                  <a:pt x="957125" y="3092489"/>
                  <a:pt x="955617" y="3065232"/>
                  <a:pt x="934483" y="3031628"/>
                </a:cubicBezTo>
                <a:cubicBezTo>
                  <a:pt x="914631" y="2997037"/>
                  <a:pt x="908933" y="3005661"/>
                  <a:pt x="879229" y="2948196"/>
                </a:cubicBezTo>
                <a:cubicBezTo>
                  <a:pt x="850845" y="2897154"/>
                  <a:pt x="820829" y="2806798"/>
                  <a:pt x="798666" y="2761198"/>
                </a:cubicBezTo>
                <a:cubicBezTo>
                  <a:pt x="773970" y="2714562"/>
                  <a:pt x="758278" y="2715446"/>
                  <a:pt x="746962" y="2694939"/>
                </a:cubicBezTo>
                <a:lnTo>
                  <a:pt x="712796" y="2614779"/>
                </a:lnTo>
                <a:lnTo>
                  <a:pt x="697701" y="2600020"/>
                </a:lnTo>
                <a:cubicBezTo>
                  <a:pt x="697743" y="2598787"/>
                  <a:pt x="697784" y="2597555"/>
                  <a:pt x="697823" y="2596321"/>
                </a:cubicBezTo>
                <a:lnTo>
                  <a:pt x="679645" y="2572602"/>
                </a:lnTo>
                <a:lnTo>
                  <a:pt x="680789" y="2571831"/>
                </a:lnTo>
                <a:cubicBezTo>
                  <a:pt x="682946" y="2569560"/>
                  <a:pt x="683757" y="2566863"/>
                  <a:pt x="681771" y="2563200"/>
                </a:cubicBezTo>
                <a:cubicBezTo>
                  <a:pt x="705290" y="2562299"/>
                  <a:pt x="688388" y="2558438"/>
                  <a:pt x="680456" y="2547723"/>
                </a:cubicBezTo>
                <a:cubicBezTo>
                  <a:pt x="679482" y="2534148"/>
                  <a:pt x="677183" y="2493617"/>
                  <a:pt x="675922" y="2481749"/>
                </a:cubicBezTo>
                <a:lnTo>
                  <a:pt x="672894" y="2476509"/>
                </a:lnTo>
                <a:lnTo>
                  <a:pt x="673143" y="2476297"/>
                </a:lnTo>
                <a:cubicBezTo>
                  <a:pt x="673152" y="2474932"/>
                  <a:pt x="672405" y="2473126"/>
                  <a:pt x="670567" y="2470561"/>
                </a:cubicBezTo>
                <a:lnTo>
                  <a:pt x="667369" y="2466951"/>
                </a:lnTo>
                <a:lnTo>
                  <a:pt x="661495" y="2456785"/>
                </a:lnTo>
                <a:cubicBezTo>
                  <a:pt x="661510" y="2455387"/>
                  <a:pt x="661525" y="2453987"/>
                  <a:pt x="661540" y="2452588"/>
                </a:cubicBezTo>
                <a:lnTo>
                  <a:pt x="664540" y="2449913"/>
                </a:lnTo>
                <a:lnTo>
                  <a:pt x="663581" y="2449129"/>
                </a:lnTo>
                <a:cubicBezTo>
                  <a:pt x="653014" y="2444453"/>
                  <a:pt x="642406" y="2445872"/>
                  <a:pt x="663129" y="2426579"/>
                </a:cubicBezTo>
                <a:cubicBezTo>
                  <a:pt x="643271" y="2414167"/>
                  <a:pt x="657229" y="2404769"/>
                  <a:pt x="650205" y="2379928"/>
                </a:cubicBezTo>
                <a:cubicBezTo>
                  <a:pt x="634911" y="2374359"/>
                  <a:pt x="634260" y="2365346"/>
                  <a:pt x="638008" y="2354824"/>
                </a:cubicBezTo>
                <a:cubicBezTo>
                  <a:pt x="621083" y="2334576"/>
                  <a:pt x="620949" y="2310146"/>
                  <a:pt x="609851" y="2284299"/>
                </a:cubicBezTo>
                <a:lnTo>
                  <a:pt x="585585" y="2155739"/>
                </a:lnTo>
                <a:lnTo>
                  <a:pt x="581391" y="2152892"/>
                </a:lnTo>
                <a:cubicBezTo>
                  <a:pt x="578821" y="2150768"/>
                  <a:pt x="577525" y="2149149"/>
                  <a:pt x="577083" y="2147807"/>
                </a:cubicBezTo>
                <a:lnTo>
                  <a:pt x="577251" y="2147544"/>
                </a:lnTo>
                <a:lnTo>
                  <a:pt x="546845" y="2085601"/>
                </a:lnTo>
                <a:cubicBezTo>
                  <a:pt x="538270" y="2073917"/>
                  <a:pt x="486356" y="1955894"/>
                  <a:pt x="470837" y="1931362"/>
                </a:cubicBezTo>
                <a:lnTo>
                  <a:pt x="428154" y="1657167"/>
                </a:lnTo>
                <a:lnTo>
                  <a:pt x="392797" y="1510175"/>
                </a:lnTo>
                <a:cubicBezTo>
                  <a:pt x="380165" y="1504446"/>
                  <a:pt x="369910" y="1451095"/>
                  <a:pt x="372847" y="1440507"/>
                </a:cubicBezTo>
                <a:cubicBezTo>
                  <a:pt x="369015" y="1433783"/>
                  <a:pt x="338503" y="1376212"/>
                  <a:pt x="344479" y="1367690"/>
                </a:cubicBezTo>
                <a:cubicBezTo>
                  <a:pt x="332264" y="1342150"/>
                  <a:pt x="321736" y="1310521"/>
                  <a:pt x="299558" y="1287266"/>
                </a:cubicBezTo>
                <a:cubicBezTo>
                  <a:pt x="277380" y="1264010"/>
                  <a:pt x="259203" y="1269909"/>
                  <a:pt x="243216" y="1249403"/>
                </a:cubicBezTo>
                <a:cubicBezTo>
                  <a:pt x="227230" y="1228898"/>
                  <a:pt x="218454" y="1166841"/>
                  <a:pt x="203639" y="1164232"/>
                </a:cubicBezTo>
                <a:cubicBezTo>
                  <a:pt x="192352" y="1144923"/>
                  <a:pt x="198158" y="1133798"/>
                  <a:pt x="169195" y="1087898"/>
                </a:cubicBezTo>
                <a:cubicBezTo>
                  <a:pt x="139228" y="1002950"/>
                  <a:pt x="140891" y="969630"/>
                  <a:pt x="98775" y="910071"/>
                </a:cubicBezTo>
                <a:cubicBezTo>
                  <a:pt x="45025" y="831068"/>
                  <a:pt x="34038" y="817468"/>
                  <a:pt x="43820" y="712632"/>
                </a:cubicBezTo>
                <a:cubicBezTo>
                  <a:pt x="34816" y="659496"/>
                  <a:pt x="43273" y="613587"/>
                  <a:pt x="44748" y="591246"/>
                </a:cubicBezTo>
                <a:lnTo>
                  <a:pt x="36767" y="546725"/>
                </a:lnTo>
                <a:cubicBezTo>
                  <a:pt x="36093" y="528360"/>
                  <a:pt x="35418" y="509996"/>
                  <a:pt x="34744" y="491632"/>
                </a:cubicBezTo>
                <a:cubicBezTo>
                  <a:pt x="34670" y="458441"/>
                  <a:pt x="29296" y="473054"/>
                  <a:pt x="29222" y="439863"/>
                </a:cubicBezTo>
                <a:cubicBezTo>
                  <a:pt x="29152" y="439762"/>
                  <a:pt x="2578" y="397168"/>
                  <a:pt x="2507" y="397065"/>
                </a:cubicBezTo>
                <a:cubicBezTo>
                  <a:pt x="-7796" y="385479"/>
                  <a:pt x="17492" y="336832"/>
                  <a:pt x="9810" y="317232"/>
                </a:cubicBezTo>
                <a:lnTo>
                  <a:pt x="25323" y="268841"/>
                </a:lnTo>
                <a:cubicBezTo>
                  <a:pt x="20582" y="241406"/>
                  <a:pt x="55391" y="238509"/>
                  <a:pt x="50278" y="195107"/>
                </a:cubicBezTo>
                <a:cubicBezTo>
                  <a:pt x="49891" y="157638"/>
                  <a:pt x="41873" y="124837"/>
                  <a:pt x="47653" y="93413"/>
                </a:cubicBezTo>
                <a:cubicBezTo>
                  <a:pt x="41389" y="80245"/>
                  <a:pt x="38874" y="67990"/>
                  <a:pt x="48323" y="56668"/>
                </a:cubicBezTo>
                <a:cubicBezTo>
                  <a:pt x="46028" y="30349"/>
                  <a:pt x="37896" y="18658"/>
                  <a:pt x="38423" y="5323"/>
                </a:cubicBezTo>
                <a:lnTo>
                  <a:pt x="39875" y="1"/>
                </a:lnTo>
                <a:close/>
              </a:path>
            </a:pathLst>
          </a:cu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1916" y="2852381"/>
            <a:ext cx="3161940" cy="26402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OŠ Šime Budinića Zadar,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 Croatia</a:t>
            </a:r>
            <a:b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6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id="{D0F15C0F-385D-4BEA-AFB7-0F7BE26BBE9B}"/>
              </a:ext>
            </a:extLst>
          </p:cNvPr>
          <p:cNvSpPr txBox="1"/>
          <p:nvPr/>
        </p:nvSpPr>
        <p:spPr>
          <a:xfrm>
            <a:off x="281894" y="1070504"/>
            <a:ext cx="6129822" cy="14563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78408">
              <a:spcAft>
                <a:spcPts val="600"/>
              </a:spcAft>
            </a:pPr>
            <a:r>
              <a:rPr lang="hr-HR" sz="2568" b="1" kern="1200" dirty="0" err="1">
                <a:latin typeface="+mn-lt"/>
                <a:ea typeface="+mn-ea"/>
                <a:cs typeface="+mn-cs"/>
              </a:rPr>
              <a:t>Activity</a:t>
            </a:r>
            <a:r>
              <a:rPr lang="hr-HR" sz="2568" b="1" kern="1200" dirty="0">
                <a:latin typeface="+mn-lt"/>
                <a:ea typeface="+mn-ea"/>
                <a:cs typeface="+mn-cs"/>
              </a:rPr>
              <a:t> 2 –</a:t>
            </a:r>
          </a:p>
          <a:p>
            <a:pPr defTabSz="978408">
              <a:spcAft>
                <a:spcPts val="600"/>
              </a:spcAft>
            </a:pPr>
            <a:r>
              <a:rPr lang="hr-HR" sz="2996" b="1" kern="1200" dirty="0" err="1">
                <a:latin typeface="+mj-lt"/>
                <a:ea typeface="+mn-ea"/>
                <a:cs typeface="+mn-cs"/>
              </a:rPr>
              <a:t>Carbon</a:t>
            </a:r>
            <a:r>
              <a:rPr lang="hr-HR" sz="2996" b="1" kern="1200" dirty="0">
                <a:latin typeface="+mj-lt"/>
                <a:ea typeface="+mn-ea"/>
                <a:cs typeface="+mn-cs"/>
              </a:rPr>
              <a:t> </a:t>
            </a:r>
            <a:r>
              <a:rPr lang="hr-HR" sz="2996" b="1" kern="1200" dirty="0" err="1">
                <a:latin typeface="+mj-lt"/>
                <a:ea typeface="+mn-ea"/>
                <a:cs typeface="+mn-cs"/>
              </a:rPr>
              <a:t>Around</a:t>
            </a:r>
            <a:r>
              <a:rPr lang="hr-HR" sz="2996" b="1" kern="1200" dirty="0">
                <a:latin typeface="+mj-lt"/>
                <a:ea typeface="+mn-ea"/>
                <a:cs typeface="+mn-cs"/>
              </a:rPr>
              <a:t> Me</a:t>
            </a:r>
            <a:r>
              <a:rPr lang="hr-HR" sz="2996" kern="1200" dirty="0">
                <a:latin typeface="+mj-lt"/>
                <a:ea typeface="+mn-ea"/>
                <a:cs typeface="+mn-cs"/>
              </a:rPr>
              <a:t> </a:t>
            </a:r>
            <a:br>
              <a:rPr lang="hr-HR" sz="2996" kern="1200" dirty="0">
                <a:solidFill>
                  <a:schemeClr val="tx1"/>
                </a:solidFill>
                <a:latin typeface="+mj-lt"/>
                <a:ea typeface="+mn-ea"/>
                <a:cs typeface="+mn-cs"/>
              </a:rPr>
            </a:br>
            <a:endParaRPr lang="hr-HR" sz="2800" b="1" dirty="0">
              <a:solidFill>
                <a:schemeClr val="accent1">
                  <a:lumMod val="5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8">
            <a:extLst>
              <a:ext uri="{FF2B5EF4-FFF2-40B4-BE49-F238E27FC236}">
                <a16:creationId xmlns:a16="http://schemas.microsoft.com/office/drawing/2014/main" id="{879DE6F3-6E35-4B5B-B81D-A06FC82720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4384" y="2103120"/>
            <a:ext cx="4810816" cy="393192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GPS coordinates  	</a:t>
            </a:r>
            <a:endParaRPr lang="hr-HR" sz="3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N 44.1173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E 15.2365 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Lilac tree</a:t>
            </a:r>
          </a:p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</a:rPr>
              <a:t>Latin name: Lilac (</a:t>
            </a:r>
            <a:r>
              <a:rPr lang="en-US" sz="3600" i="1" dirty="0">
                <a:solidFill>
                  <a:schemeClr val="bg1"/>
                </a:solidFill>
              </a:rPr>
              <a:t>Syringa vulgaris L.)</a:t>
            </a:r>
          </a:p>
          <a:p>
            <a:pPr marL="0" indent="0">
              <a:buNone/>
            </a:pP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022320E0-5CD2-E4B5-8B86-E9B27FA493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42" y="1979802"/>
            <a:ext cx="5652060" cy="3184259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id="{E295416D-2F19-B7AB-FD00-45D7EB31E11B}"/>
              </a:ext>
            </a:extLst>
          </p:cNvPr>
          <p:cNvSpPr txBox="1"/>
          <p:nvPr/>
        </p:nvSpPr>
        <p:spPr>
          <a:xfrm>
            <a:off x="847288" y="578840"/>
            <a:ext cx="5467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>
                <a:solidFill>
                  <a:schemeClr val="bg1"/>
                </a:solidFill>
              </a:rPr>
              <a:t>Site Name: </a:t>
            </a:r>
            <a:r>
              <a:rPr lang="hr-HR" dirty="0" err="1">
                <a:solidFill>
                  <a:schemeClr val="bg1"/>
                </a:solidFill>
              </a:rPr>
              <a:t>Skolsko</a:t>
            </a:r>
            <a:r>
              <a:rPr lang="hr-HR" dirty="0">
                <a:solidFill>
                  <a:schemeClr val="bg1"/>
                </a:solidFill>
              </a:rPr>
              <a:t> </a:t>
            </a:r>
            <a:r>
              <a:rPr lang="hr-HR" dirty="0" err="1">
                <a:solidFill>
                  <a:schemeClr val="bg1"/>
                </a:solidFill>
              </a:rPr>
              <a:t>dvoriste</a:t>
            </a:r>
            <a:r>
              <a:rPr lang="hr-HR" dirty="0">
                <a:solidFill>
                  <a:schemeClr val="bg1"/>
                </a:solidFill>
              </a:rPr>
              <a:t> SMOKVA: GRN-01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EE051D7-088F-FFC7-7340-D59460E0B4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9498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2FFBE24C-A408-4828-8D54-1658473247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2" r="-2" b="-2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6" name="Rezervirano mjesto sadržaja 15">
            <a:extLst>
              <a:ext uri="{FF2B5EF4-FFF2-40B4-BE49-F238E27FC236}">
                <a16:creationId xmlns:a16="http://schemas.microsoft.com/office/drawing/2014/main" id="{8D5962EC-41A0-4962-BC31-5C5A7EE054B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783" r="11870" b="2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id="{F8F12F87-F840-4D42-9604-DC5DCC7746C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06" r="2" b="1018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7A6161D3-A22F-4BC0-A0EF-50266B8233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2" y="1508760"/>
            <a:ext cx="3429000" cy="2898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Google Earth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Rezervirano mjesto sadržaja 9">
            <a:extLst>
              <a:ext uri="{FF2B5EF4-FFF2-40B4-BE49-F238E27FC236}">
                <a16:creationId xmlns:a16="http://schemas.microsoft.com/office/drawing/2014/main" id="{658F0384-C499-4BC5-A955-7AB563F6B1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5"/>
          <a:srcRect r="640" b="-4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691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id="{3049B617-583B-44C7-ADC8-A9A154AA2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232" y="438539"/>
            <a:ext cx="5860904" cy="4217437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D8B045C1-BAE2-4F5C-8807-A0FF94C8E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661" y="423487"/>
            <a:ext cx="4278516" cy="425484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FB5D8A35-BD50-46AF-9D43-E12016228D4E}"/>
              </a:ext>
            </a:extLst>
          </p:cNvPr>
          <p:cNvSpPr txBox="1"/>
          <p:nvPr/>
        </p:nvSpPr>
        <p:spPr>
          <a:xfrm>
            <a:off x="2332653" y="4711959"/>
            <a:ext cx="25379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b="1" dirty="0"/>
              <a:t>Legenda</a:t>
            </a:r>
            <a:r>
              <a:rPr lang="hr-HR" dirty="0"/>
              <a:t> </a:t>
            </a:r>
          </a:p>
          <a:p>
            <a:endParaRPr lang="hr-HR" dirty="0"/>
          </a:p>
        </p:txBody>
      </p:sp>
      <p:sp>
        <p:nvSpPr>
          <p:cNvPr id="10" name="Strelica: desno 9">
            <a:extLst>
              <a:ext uri="{FF2B5EF4-FFF2-40B4-BE49-F238E27FC236}">
                <a16:creationId xmlns:a16="http://schemas.microsoft.com/office/drawing/2014/main" id="{19B6E86C-BA53-4E34-BD02-54EBFCEEB35C}"/>
              </a:ext>
            </a:extLst>
          </p:cNvPr>
          <p:cNvSpPr/>
          <p:nvPr/>
        </p:nvSpPr>
        <p:spPr>
          <a:xfrm>
            <a:off x="2435289" y="5243805"/>
            <a:ext cx="521209" cy="23326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038B8C70-637D-4957-9AE6-8A6914CEFD92}"/>
              </a:ext>
            </a:extLst>
          </p:cNvPr>
          <p:cNvSpPr txBox="1"/>
          <p:nvPr/>
        </p:nvSpPr>
        <p:spPr>
          <a:xfrm>
            <a:off x="3461657" y="5159828"/>
            <a:ext cx="7228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/>
              <a:t>CO</a:t>
            </a:r>
            <a:r>
              <a:rPr lang="hr-HR" baseline="-24000" dirty="0"/>
              <a:t>2</a:t>
            </a:r>
            <a:r>
              <a:rPr lang="hr-HR" dirty="0"/>
              <a:t>  -  disanje biljaka, životinja, ljudi, razgradnja i ispušni plinovi </a:t>
            </a:r>
          </a:p>
        </p:txBody>
      </p:sp>
      <p:sp>
        <p:nvSpPr>
          <p:cNvPr id="14" name="Strelica: desno 13">
            <a:extLst>
              <a:ext uri="{FF2B5EF4-FFF2-40B4-BE49-F238E27FC236}">
                <a16:creationId xmlns:a16="http://schemas.microsoft.com/office/drawing/2014/main" id="{123967A5-F296-4FB0-9408-2BA8A98736D2}"/>
              </a:ext>
            </a:extLst>
          </p:cNvPr>
          <p:cNvSpPr/>
          <p:nvPr/>
        </p:nvSpPr>
        <p:spPr>
          <a:xfrm>
            <a:off x="2417568" y="5768344"/>
            <a:ext cx="521209" cy="23326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TekstniOkvir 15">
            <a:extLst>
              <a:ext uri="{FF2B5EF4-FFF2-40B4-BE49-F238E27FC236}">
                <a16:creationId xmlns:a16="http://schemas.microsoft.com/office/drawing/2014/main" id="{7FC173E1-1F65-40AF-A547-FA3AC7D9A437}"/>
              </a:ext>
            </a:extLst>
          </p:cNvPr>
          <p:cNvSpPr txBox="1"/>
          <p:nvPr/>
        </p:nvSpPr>
        <p:spPr>
          <a:xfrm>
            <a:off x="3495453" y="5668281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dirty="0"/>
              <a:t>O</a:t>
            </a:r>
            <a:r>
              <a:rPr lang="hr-HR" baseline="-24000" dirty="0"/>
              <a:t>2</a:t>
            </a:r>
            <a:r>
              <a:rPr lang="hr-HR" dirty="0"/>
              <a:t>  - fotosinteza biljaka i algi</a:t>
            </a:r>
          </a:p>
        </p:txBody>
      </p:sp>
    </p:spTree>
    <p:extLst>
      <p:ext uri="{BB962C8B-B14F-4D97-AF65-F5344CB8AC3E}">
        <p14:creationId xmlns:p14="http://schemas.microsoft.com/office/powerpoint/2010/main" val="2230049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279935ED-3AED-4FE0-8208-2437A8853C2C}"/>
              </a:ext>
            </a:extLst>
          </p:cNvPr>
          <p:cNvSpPr txBox="1"/>
          <p:nvPr/>
        </p:nvSpPr>
        <p:spPr>
          <a:xfrm>
            <a:off x="6513788" y="365125"/>
            <a:ext cx="4840010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>
                <a:latin typeface="+mj-lt"/>
                <a:ea typeface="+mj-ea"/>
                <a:cs typeface="+mj-cs"/>
              </a:rPr>
              <a:t>Greenhouse effect              We researched                       </a:t>
            </a:r>
          </a:p>
        </p:txBody>
      </p:sp>
      <p:pic>
        <p:nvPicPr>
          <p:cNvPr id="7" name="Picture 6" descr="Smoke from factory">
            <a:extLst>
              <a:ext uri="{FF2B5EF4-FFF2-40B4-BE49-F238E27FC236}">
                <a16:creationId xmlns:a16="http://schemas.microsoft.com/office/drawing/2014/main" id="{D2ECCEB0-76FF-E60D-FBFD-561665C809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881" r="2585" b="-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id="{E1DF1F21-768E-4B8D-8FCD-5087F83781B1}"/>
              </a:ext>
            </a:extLst>
          </p:cNvPr>
          <p:cNvSpPr txBox="1"/>
          <p:nvPr/>
        </p:nvSpPr>
        <p:spPr>
          <a:xfrm>
            <a:off x="6513788" y="2333297"/>
            <a:ext cx="4840010" cy="384366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Greenhouse effect</a:t>
            </a:r>
            <a:endParaRPr lang="hr-HR" sz="19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900" dirty="0"/>
              <a:t>The amount of carbon monoxide in the atmosphere increases sharply after the industrial revolution mainly due to the excessive combustion of fossil fuels.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Gas lets solar energy through the atmosphere to the Earth’s surface but makes it difficult for heat energy to escape from the atmosphere and causes it to return to Earth.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 dirty="0"/>
              <a:t>Gases with such a property are called greenhouse gases, and the phenomenon of heat retention is called the greenhouse effect.</a:t>
            </a:r>
          </a:p>
        </p:txBody>
      </p:sp>
    </p:spTree>
    <p:extLst>
      <p:ext uri="{BB962C8B-B14F-4D97-AF65-F5344CB8AC3E}">
        <p14:creationId xmlns:p14="http://schemas.microsoft.com/office/powerpoint/2010/main" val="2858930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9E90EB45-EEE9-4563-8179-65EF62AE0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893F9083-7F10-4B3E-AF5F-EF822B995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433" y="2085975"/>
            <a:ext cx="5372100" cy="2686050"/>
          </a:xfrm>
          <a:prstGeom prst="rect">
            <a:avLst/>
          </a:prstGeom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23D0EF74-AD1E-4FD9-914D-8EC9058EB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id="{3E776A5F-B3AE-474F-BB59-A0118BA7D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6" y="749666"/>
            <a:ext cx="5372099" cy="535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669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kstniOkvir 4">
            <a:extLst>
              <a:ext uri="{FF2B5EF4-FFF2-40B4-BE49-F238E27FC236}">
                <a16:creationId xmlns:a16="http://schemas.microsoft.com/office/drawing/2014/main" id="{CC5783EF-4933-4B98-A3C8-EB51E655CD75}"/>
              </a:ext>
            </a:extLst>
          </p:cNvPr>
          <p:cNvSpPr txBox="1"/>
          <p:nvPr/>
        </p:nvSpPr>
        <p:spPr>
          <a:xfrm>
            <a:off x="466722" y="586855"/>
            <a:ext cx="3201366" cy="3387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We studied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EC533C14-6586-4854-9B57-FF10401B532C}"/>
              </a:ext>
            </a:extLst>
          </p:cNvPr>
          <p:cNvSpPr txBox="1"/>
          <p:nvPr/>
        </p:nvSpPr>
        <p:spPr>
          <a:xfrm>
            <a:off x="4810259" y="649480"/>
            <a:ext cx="6555347" cy="5546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2"/>
              </a:rPr>
              <a:t>Link: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>
              <a:hlinkClick r:id="rId2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2"/>
              </a:rPr>
              <a:t>https://svs.gsfc.nasa.gov/10494</a:t>
            </a: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3"/>
              </a:rPr>
              <a:t>https://svs.gsfc.nasa.gov/12066</a:t>
            </a: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hlinkClick r:id="rId4"/>
              </a:rPr>
              <a:t>https://svs.gsfc.nasa.gov/12044</a:t>
            </a:r>
            <a:endParaRPr lang="en-US" sz="200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322137186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75D6F7AD-09FB-47AB-B353-D1D83850E3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CC21C94-EC06-4610-B8F0-A456DD28CDE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C0DB4D-BE53-4100-8A0D-CEFB2E48282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469</TotalTime>
  <Words>186</Words>
  <Application>Microsoft Office PowerPoint</Application>
  <PresentationFormat>Široki zaslon</PresentationFormat>
  <Paragraphs>29</Paragraphs>
  <Slides>7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sustava Office</vt:lpstr>
      <vt:lpstr>OŠ Šime Budinića Zadar,   Croatia </vt:lpstr>
      <vt:lpstr>PowerPoint prezentacija</vt:lpstr>
      <vt:lpstr>Google Earth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smokva fig tree</dc:title>
  <dc:creator>Zrinka Klarin</dc:creator>
  <cp:lastModifiedBy>Anita Mustać</cp:lastModifiedBy>
  <cp:revision>8</cp:revision>
  <dcterms:created xsi:type="dcterms:W3CDTF">2022-04-02T14:08:44Z</dcterms:created>
  <dcterms:modified xsi:type="dcterms:W3CDTF">2023-05-01T22:46:20Z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