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0" r:id="rId4"/>
  </p:sldMasterIdLst>
  <p:notesMasterIdLst>
    <p:notesMasterId r:id="rId12"/>
  </p:notesMasterIdLst>
  <p:handoutMasterIdLst>
    <p:handoutMasterId r:id="rId13"/>
  </p:handoutMasterIdLst>
  <p:sldIdLst>
    <p:sldId id="256" r:id="rId5"/>
    <p:sldId id="263" r:id="rId6"/>
    <p:sldId id="267" r:id="rId7"/>
    <p:sldId id="268" r:id="rId8"/>
    <p:sldId id="271" r:id="rId9"/>
    <p:sldId id="272" r:id="rId10"/>
    <p:sldId id="270" r:id="rId1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05" autoAdjust="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402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>
            <a:extLst>
              <a:ext uri="{FF2B5EF4-FFF2-40B4-BE49-F238E27FC236}">
                <a16:creationId xmlns:a16="http://schemas.microsoft.com/office/drawing/2014/main" id="{F1DC111B-AB9F-42F2-A13F-046E31D8F5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0A61A8F3-B863-4514-BFA5-666C745608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75D23-0422-43B4-8E72-3306B26441E2}" type="datetime1">
              <a:rPr lang="hr-HR" smtClean="0"/>
              <a:t>2.5.2023.</a:t>
            </a:fld>
            <a:endParaRPr lang="hr-HR" dirty="0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B20798FB-BA78-4048-AB26-0D76C31981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B4CDE1CC-5D1B-4454-ABFB-981662E5A9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8F825-8862-4D75-B1E7-E8315E585C0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68330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 noProof="0" dirty="0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C087F-81A6-4510-B68A-804F589914C8}" type="datetime1">
              <a:rPr lang="hr-HR" smtClean="0"/>
              <a:pPr/>
              <a:t>2.5.2023.</a:t>
            </a:fld>
            <a:endParaRPr lang="hr-HR" dirty="0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 noProof="0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noProof="0" dirty="0"/>
              <a:t>Uređivanje stilova teksta matrice</a:t>
            </a:r>
          </a:p>
          <a:p>
            <a:pPr lvl="1"/>
            <a:r>
              <a:rPr lang="hr-HR" noProof="0" dirty="0"/>
              <a:t>Druga razina</a:t>
            </a:r>
          </a:p>
          <a:p>
            <a:pPr lvl="2"/>
            <a:r>
              <a:rPr lang="hr-HR" noProof="0" dirty="0"/>
              <a:t>Treća razina</a:t>
            </a:r>
          </a:p>
          <a:p>
            <a:pPr lvl="3"/>
            <a:r>
              <a:rPr lang="hr-HR" noProof="0" dirty="0"/>
              <a:t>Četvrta razina</a:t>
            </a:r>
          </a:p>
          <a:p>
            <a:pPr lvl="4"/>
            <a:r>
              <a:rPr lang="hr-HR" noProof="0" dirty="0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 noProof="0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4D4145-E16D-4452-94BA-B746287206D2}" type="slidenum">
              <a:rPr lang="hr-HR" noProof="0" smtClean="0"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1565679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4D4145-E16D-4452-94BA-B746287206D2}" type="slidenum">
              <a:rPr lang="hr-HR" noProof="0" smtClean="0"/>
              <a:t>1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2916183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DFE5281-8436-F6E7-315F-C23D095528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589AB97-9E4D-E6DB-F95C-28BF2ABFB5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1206822-5044-BCFC-B630-35AF36C4B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9CEC093-03BC-4022-9DFB-9FB91990666F}" type="datetime1">
              <a:rPr lang="hr-HR" noProof="0" smtClean="0"/>
              <a:t>2.5.2023.</a:t>
            </a:fld>
            <a:endParaRPr lang="hr-HR" noProof="0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845C7E5C-0052-00A1-D705-AEE7D3044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hr-HR" noProof="0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316EE493-2976-EF1B-3DCF-5AA12D18E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hr-HR" noProof="0" smtClean="0"/>
              <a:pPr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911968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520A246-F8AC-A05D-70A1-FC13A6954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7927B488-AB80-8254-DE6E-38B80EE812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1E249A27-EEB3-C827-1042-1876C480B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D5C4787-B93F-4319-A3A5-DA0AA4914451}" type="datetime1">
              <a:rPr lang="hr-HR" noProof="0" smtClean="0"/>
              <a:t>2.5.2023.</a:t>
            </a:fld>
            <a:endParaRPr lang="hr-HR" noProof="0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B4B82B3D-480A-8731-0BF5-7A5DC204F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hr-HR" noProof="0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5C82E15E-FE35-A9F8-88C7-5969BA063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hr-HR" noProof="0" smtClean="0"/>
              <a:pPr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3148765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832C18DA-6238-EB4F-0717-2E18EC939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BC5354B2-BEC8-F671-78E6-F9FBD84A73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F2CA3CD0-1189-B4F9-6AB5-E90FC8367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011A2C6-0689-417C-B098-1BE9D14FB4E7}" type="datetime1">
              <a:rPr lang="hr-HR" noProof="0" smtClean="0"/>
              <a:t>2.5.2023.</a:t>
            </a:fld>
            <a:endParaRPr lang="hr-HR" noProof="0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2CCED72F-A7A8-FAE6-7FF4-590926C28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hr-HR" noProof="0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3EF8236C-9F2F-2AD5-409F-064C7C7B5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hr-HR" noProof="0" smtClean="0"/>
              <a:pPr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3922356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C911FF-881D-073C-2276-D7A694153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CD0FB75-B9F8-299D-88D2-21339D42C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6FBFE1BB-CE3C-B4C7-D5C4-83299440D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397FC3-8FCD-41A9-ABD4-5FC07718F906}" type="datetime1">
              <a:rPr lang="hr-HR" noProof="0" smtClean="0"/>
              <a:t>2.5.2023.</a:t>
            </a:fld>
            <a:endParaRPr lang="hr-HR" noProof="0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E4195AD3-BF93-1430-EB19-B0590E7D5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hr-HR" noProof="0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7AE1F143-9F34-0E89-3D16-FD7BB510A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hr-HR" noProof="0" smtClean="0"/>
              <a:pPr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1574061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24964D1-D81B-3CC6-F65C-2C2D8A908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36EECAE8-3B40-1B3F-B1AD-7C8730241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B9A9D32-40EC-CC64-563C-CFC4779D8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B9471F0-45BD-4877-920A-7497F7F29453}" type="datetime1">
              <a:rPr lang="hr-HR" noProof="0" smtClean="0"/>
              <a:t>2.5.2023.</a:t>
            </a:fld>
            <a:endParaRPr lang="hr-HR" noProof="0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FD1505BD-2E6F-311D-F3C7-942CB621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hr-HR" noProof="0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3ADF3C6F-751C-7FF2-C0B6-0FA58F2D3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hr-HR" noProof="0" smtClean="0"/>
              <a:pPr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2671273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8A9406A-3EE5-B215-BF49-FFEE558A7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19E28FF-230A-054B-1665-695170D71F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43214CAC-B4AA-D3E0-9A6C-9EC30CFAD5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B32A1DF0-22F9-62CD-E36A-B53350F9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AC9DDB2-09E8-414D-8474-7B5190DF934E}" type="datetime1">
              <a:rPr lang="hr-HR" noProof="0" smtClean="0"/>
              <a:t>2.5.2023.</a:t>
            </a:fld>
            <a:endParaRPr lang="hr-HR" noProof="0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55E5F0E0-567D-1D5F-BC71-83DD3BCB6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hr-HR" noProof="0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04DDDF81-60D3-823E-1FCE-2D52F5002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hr-HR" noProof="0" smtClean="0"/>
              <a:pPr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72691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B836E7C-915C-DC34-987A-CA2EB4858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E93AFB76-4CB8-34F0-549D-3FD1B8DC53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0FAF9846-901D-BE1F-E614-42B61B0B58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A559DF60-865F-F0D4-36FB-D995FA8431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76231BF3-2337-214E-A11B-80A9F38629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2CD04691-546C-9ACA-52BE-6FEB04D87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8C1B498-EA7E-4617-B427-27BE632D0CA8}" type="datetime1">
              <a:rPr lang="hr-HR" noProof="0" smtClean="0"/>
              <a:t>2.5.2023.</a:t>
            </a:fld>
            <a:endParaRPr lang="hr-HR" noProof="0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3B444DEF-E67A-4B21-CF22-EDC7739E2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hr-HR" noProof="0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3B9DD7B7-2D2E-B092-3D4B-765F3EAF7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hr-HR" noProof="0" smtClean="0"/>
              <a:pPr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3220535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2563952-B41E-D606-7474-201022267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415C612A-3803-7F0C-E727-CC4A5E66C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1763D29-8CAE-4726-87AC-EC5827411EA2}" type="datetime1">
              <a:rPr lang="hr-HR" noProof="0" smtClean="0"/>
              <a:t>2.5.2023.</a:t>
            </a:fld>
            <a:endParaRPr lang="hr-HR" noProof="0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26851E91-DD0A-7052-E187-EEDFA6B13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hr-HR" noProof="0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1FBC166D-301C-B344-FFD5-C3C5B8B55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hr-HR" noProof="0" smtClean="0"/>
              <a:pPr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2107871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174DF823-FE96-E0EC-5860-5E35E8928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945E8F8-8904-4D23-ABD0-52FB2CF7D6C6}" type="datetime1">
              <a:rPr lang="hr-HR" noProof="0" smtClean="0"/>
              <a:t>2.5.2023.</a:t>
            </a:fld>
            <a:endParaRPr lang="hr-HR" noProof="0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5A2852E0-9B19-A368-FFCF-326CBE032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hr-HR" noProof="0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3E41A54B-855D-EAF0-6620-264BD2048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hr-HR" noProof="0" smtClean="0"/>
              <a:pPr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4051667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E31438B-2702-CAF5-5AE7-ECC7F6B5C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8489213-69A8-59A5-1E47-FFEAE9FCA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DC17EA43-53DE-5017-5702-5AC67D5FFD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F00DE017-9F13-1372-15B0-433427C98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8B34A96-FFFC-4513-8212-C5F63E872443}" type="datetime1">
              <a:rPr lang="hr-HR" noProof="0" smtClean="0"/>
              <a:t>2.5.2023.</a:t>
            </a:fld>
            <a:endParaRPr lang="hr-HR" noProof="0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76365D6A-BA14-9318-C572-AF37BE02C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hr-HR" noProof="0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A83D5DC6-334A-94E8-B372-8E2388749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hr-HR" noProof="0" smtClean="0"/>
              <a:pPr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2742731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057EAE-10D5-58AC-41F7-5AD643AD5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02773981-BDB0-F6FA-56ED-1CEA7C6454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54C6D6DF-33B9-6C24-9143-F0D75AE004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13AE2E54-B04A-FA20-2493-4C00339A0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91B6507-92E5-43BB-8D08-E9B5FFA5512F}" type="datetime1">
              <a:rPr lang="hr-HR" noProof="0" smtClean="0"/>
              <a:t>2.5.2023.</a:t>
            </a:fld>
            <a:endParaRPr lang="hr-HR" noProof="0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E9ED6FD8-D4F9-F56D-18C3-F9F64AD7A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hr-HR" noProof="0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060E1E3E-D8F5-D87A-549A-2F51497EF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hr-HR" noProof="0" smtClean="0"/>
              <a:pPr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2014130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A6363486-9A50-EC86-2893-DB8C975AD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15A3380B-0D9C-36A0-FF18-C77FE58DB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B097A3A3-6472-E800-24D6-6034A3E474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929964D-63EE-4B55-9807-9B740BE3A51C}" type="datetime1">
              <a:rPr lang="hr-HR" noProof="0" smtClean="0"/>
              <a:t>2.5.2023.</a:t>
            </a:fld>
            <a:endParaRPr lang="hr-HR" noProof="0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51D8B178-CB29-F0E5-25F9-35F8CA3F8F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hr-HR" noProof="0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BF524AA6-FAB3-7FF6-8009-4ECA5511B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FAB73BC-B049-4115-A692-8D63A059BFB8}" type="slidenum">
              <a:rPr lang="hr-HR" noProof="0" smtClean="0"/>
              <a:pPr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1580020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vs.gsfc.nasa.gov/12066" TargetMode="External"/><Relationship Id="rId2" Type="http://schemas.openxmlformats.org/officeDocument/2006/relationships/hyperlink" Target="https://svs.gsfc.nasa.gov/10494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vs.gsfc.nasa.gov/1204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Slika 2" descr="Slika na kojoj se prikazuje dijagram, karta&#10;&#10;Opis je automatski generiran">
            <a:extLst>
              <a:ext uri="{FF2B5EF4-FFF2-40B4-BE49-F238E27FC236}">
                <a16:creationId xmlns:a16="http://schemas.microsoft.com/office/drawing/2014/main" id="{5FE23049-2915-4077-A0ED-CEA1D3ECD7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3913"/>
          <a:stretch/>
        </p:blipFill>
        <p:spPr>
          <a:xfrm>
            <a:off x="2915455" y="10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ED90EC3D-482A-4E73-B198-E8341A0D09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916" y="2852381"/>
            <a:ext cx="3161940" cy="26402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OŠ Šime Budinića Zadar,</a:t>
            </a:r>
            <a:b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 Croatia</a:t>
            </a:r>
            <a:b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sz="36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TekstniOkvir 13">
            <a:extLst>
              <a:ext uri="{FF2B5EF4-FFF2-40B4-BE49-F238E27FC236}">
                <a16:creationId xmlns:a16="http://schemas.microsoft.com/office/drawing/2014/main" id="{D0F15C0F-385D-4BEA-AFB7-0F7BE26BBE9B}"/>
              </a:ext>
            </a:extLst>
          </p:cNvPr>
          <p:cNvSpPr txBox="1"/>
          <p:nvPr/>
        </p:nvSpPr>
        <p:spPr>
          <a:xfrm>
            <a:off x="281894" y="1070504"/>
            <a:ext cx="6129822" cy="14563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78408">
              <a:spcAft>
                <a:spcPts val="600"/>
              </a:spcAft>
            </a:pPr>
            <a:r>
              <a:rPr lang="hr-HR" sz="2568" b="1" kern="1200" dirty="0" err="1">
                <a:latin typeface="+mn-lt"/>
                <a:ea typeface="+mn-ea"/>
                <a:cs typeface="+mn-cs"/>
              </a:rPr>
              <a:t>Activity</a:t>
            </a:r>
            <a:r>
              <a:rPr lang="hr-HR" sz="2568" b="1" kern="1200" dirty="0">
                <a:latin typeface="+mn-lt"/>
                <a:ea typeface="+mn-ea"/>
                <a:cs typeface="+mn-cs"/>
              </a:rPr>
              <a:t> 2 –</a:t>
            </a:r>
          </a:p>
          <a:p>
            <a:pPr defTabSz="978408">
              <a:spcAft>
                <a:spcPts val="600"/>
              </a:spcAft>
            </a:pPr>
            <a:r>
              <a:rPr lang="hr-HR" sz="2996" b="1" kern="1200" dirty="0" err="1">
                <a:latin typeface="+mj-lt"/>
                <a:ea typeface="+mn-ea"/>
                <a:cs typeface="+mn-cs"/>
              </a:rPr>
              <a:t>Carbon</a:t>
            </a:r>
            <a:r>
              <a:rPr lang="hr-HR" sz="2996" b="1" kern="1200" dirty="0">
                <a:latin typeface="+mj-lt"/>
                <a:ea typeface="+mn-ea"/>
                <a:cs typeface="+mn-cs"/>
              </a:rPr>
              <a:t> </a:t>
            </a:r>
            <a:r>
              <a:rPr lang="hr-HR" sz="2996" b="1" kern="1200" dirty="0" err="1">
                <a:latin typeface="+mj-lt"/>
                <a:ea typeface="+mn-ea"/>
                <a:cs typeface="+mn-cs"/>
              </a:rPr>
              <a:t>Around</a:t>
            </a:r>
            <a:r>
              <a:rPr lang="hr-HR" sz="2996" b="1" kern="1200" dirty="0">
                <a:latin typeface="+mj-lt"/>
                <a:ea typeface="+mn-ea"/>
                <a:cs typeface="+mn-cs"/>
              </a:rPr>
              <a:t> Me</a:t>
            </a:r>
            <a:r>
              <a:rPr lang="hr-HR" sz="2996" kern="1200" dirty="0">
                <a:latin typeface="+mj-lt"/>
                <a:ea typeface="+mn-ea"/>
                <a:cs typeface="+mn-cs"/>
              </a:rPr>
              <a:t> </a:t>
            </a:r>
            <a:br>
              <a:rPr lang="hr-HR" sz="2996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</a:br>
            <a:endParaRPr lang="hr-HR" sz="2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5769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zervirano mjesto sadržaja 8">
            <a:extLst>
              <a:ext uri="{FF2B5EF4-FFF2-40B4-BE49-F238E27FC236}">
                <a16:creationId xmlns:a16="http://schemas.microsoft.com/office/drawing/2014/main" id="{879DE6F3-6E35-4B5B-B81D-A06FC8272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4384" y="2103120"/>
            <a:ext cx="4810816" cy="39319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GPS coordinates  	</a:t>
            </a:r>
            <a:endParaRPr lang="hr-HR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N 44.1173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E 15.2365 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Lilac tree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Latin name: Lilac (</a:t>
            </a:r>
            <a:r>
              <a:rPr lang="en-US" sz="3600" i="1" dirty="0">
                <a:solidFill>
                  <a:schemeClr val="bg1"/>
                </a:solidFill>
              </a:rPr>
              <a:t>Syringa vulgaris L.)</a:t>
            </a:r>
          </a:p>
          <a:p>
            <a:pPr marL="0" indent="0">
              <a:buNone/>
            </a:pP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022320E0-5CD2-E4B5-8B86-E9B27FA49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142" y="1979802"/>
            <a:ext cx="5652060" cy="3184259"/>
          </a:xfrm>
          <a:prstGeom prst="rect">
            <a:avLst/>
          </a:prstGeom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E295416D-2F19-B7AB-FD00-45D7EB31E11B}"/>
              </a:ext>
            </a:extLst>
          </p:cNvPr>
          <p:cNvSpPr txBox="1"/>
          <p:nvPr/>
        </p:nvSpPr>
        <p:spPr>
          <a:xfrm>
            <a:off x="847288" y="578840"/>
            <a:ext cx="5467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Site Name: </a:t>
            </a:r>
            <a:r>
              <a:rPr lang="hr-HR" dirty="0" err="1">
                <a:solidFill>
                  <a:schemeClr val="bg1"/>
                </a:solidFill>
              </a:rPr>
              <a:t>Skolsko</a:t>
            </a:r>
            <a:r>
              <a:rPr lang="hr-HR" dirty="0">
                <a:solidFill>
                  <a:schemeClr val="bg1"/>
                </a:solidFill>
              </a:rPr>
              <a:t> </a:t>
            </a:r>
            <a:r>
              <a:rPr lang="hr-HR" dirty="0" err="1">
                <a:solidFill>
                  <a:schemeClr val="bg1"/>
                </a:solidFill>
              </a:rPr>
              <a:t>dvoriste</a:t>
            </a:r>
            <a:r>
              <a:rPr lang="hr-HR" dirty="0">
                <a:solidFill>
                  <a:schemeClr val="bg1"/>
                </a:solidFill>
              </a:rPr>
              <a:t> SMOKVA: GRN-01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9EE051D7-088F-FFC7-7340-D59460E0B4A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39498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48D9584-D2FD-48CE-9E17-4E250B743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2FFBE24C-A408-4828-8D54-1658473247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2" r="-2" b="-2"/>
          <a:stretch/>
        </p:blipFill>
        <p:spPr>
          <a:xfrm>
            <a:off x="357721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16" name="Rezervirano mjesto sadržaja 15">
            <a:extLst>
              <a:ext uri="{FF2B5EF4-FFF2-40B4-BE49-F238E27FC236}">
                <a16:creationId xmlns:a16="http://schemas.microsoft.com/office/drawing/2014/main" id="{8D5962EC-41A0-4962-BC31-5C5A7EE054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783" r="11870" b="2"/>
          <a:stretch/>
        </p:blipFill>
        <p:spPr>
          <a:xfrm>
            <a:off x="7822523" y="3456433"/>
            <a:ext cx="4369477" cy="3401568"/>
          </a:xfrm>
          <a:custGeom>
            <a:avLst/>
            <a:gdLst/>
            <a:ahLst/>
            <a:cxnLst/>
            <a:rect l="l" t="t" r="r" b="b"/>
            <a:pathLst>
              <a:path w="4369477" h="3401568">
                <a:moveTo>
                  <a:pt x="781270" y="0"/>
                </a:moveTo>
                <a:lnTo>
                  <a:pt x="4369477" y="0"/>
                </a:lnTo>
                <a:lnTo>
                  <a:pt x="4369477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F8F12F87-F840-4D42-9604-DC5DCC7746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506" r="2" b="1018"/>
          <a:stretch/>
        </p:blipFill>
        <p:spPr>
          <a:xfrm>
            <a:off x="3630260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CA17DEF4-6C5D-41C6-8D93-5C7CFD7AD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22BBC5A3-5C8C-4FB9-AEFF-8778D2C98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7A6161D3-A22F-4BC0-A0EF-50266B823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1508760"/>
            <a:ext cx="3429000" cy="28986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Google Earth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BB917E8-D696-4787-96D6-521A9C42F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Rezervirano mjesto sadržaja 9">
            <a:extLst>
              <a:ext uri="{FF2B5EF4-FFF2-40B4-BE49-F238E27FC236}">
                <a16:creationId xmlns:a16="http://schemas.microsoft.com/office/drawing/2014/main" id="{658F0384-C499-4BC5-A955-7AB563F6B1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5"/>
          <a:srcRect r="640" b="-4"/>
          <a:stretch/>
        </p:blipFill>
        <p:spPr>
          <a:xfrm>
            <a:off x="7845207" y="10"/>
            <a:ext cx="4346795" cy="3401558"/>
          </a:xfrm>
          <a:custGeom>
            <a:avLst/>
            <a:gdLst/>
            <a:ahLst/>
            <a:cxnLst/>
            <a:rect l="l" t="t" r="r" b="b"/>
            <a:pathLst>
              <a:path w="4346795" h="3401568">
                <a:moveTo>
                  <a:pt x="0" y="0"/>
                </a:moveTo>
                <a:lnTo>
                  <a:pt x="4346795" y="0"/>
                </a:lnTo>
                <a:lnTo>
                  <a:pt x="4346795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39F4C545-E278-42ED-9B78-2EBA46444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691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3049B617-583B-44C7-ADC8-A9A154AA2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32" y="438539"/>
            <a:ext cx="5860904" cy="4217437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D8B045C1-BAE2-4F5C-8807-A0FF94C8E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661" y="423487"/>
            <a:ext cx="4278516" cy="4254840"/>
          </a:xfrm>
          <a:prstGeom prst="rect">
            <a:avLst/>
          </a:pr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FB5D8A35-BD50-46AF-9D43-E12016228D4E}"/>
              </a:ext>
            </a:extLst>
          </p:cNvPr>
          <p:cNvSpPr txBox="1"/>
          <p:nvPr/>
        </p:nvSpPr>
        <p:spPr>
          <a:xfrm>
            <a:off x="2332653" y="4711959"/>
            <a:ext cx="253792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dirty="0"/>
              <a:t>Legenda</a:t>
            </a:r>
            <a:r>
              <a:rPr lang="hr-HR" dirty="0"/>
              <a:t> </a:t>
            </a:r>
          </a:p>
          <a:p>
            <a:endParaRPr lang="hr-HR" dirty="0"/>
          </a:p>
        </p:txBody>
      </p:sp>
      <p:sp>
        <p:nvSpPr>
          <p:cNvPr id="10" name="Strelica: desno 9">
            <a:extLst>
              <a:ext uri="{FF2B5EF4-FFF2-40B4-BE49-F238E27FC236}">
                <a16:creationId xmlns:a16="http://schemas.microsoft.com/office/drawing/2014/main" id="{19B6E86C-BA53-4E34-BD02-54EBFCEEB35C}"/>
              </a:ext>
            </a:extLst>
          </p:cNvPr>
          <p:cNvSpPr/>
          <p:nvPr/>
        </p:nvSpPr>
        <p:spPr>
          <a:xfrm>
            <a:off x="2435289" y="5243805"/>
            <a:ext cx="521209" cy="23326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TekstniOkvir 10">
            <a:extLst>
              <a:ext uri="{FF2B5EF4-FFF2-40B4-BE49-F238E27FC236}">
                <a16:creationId xmlns:a16="http://schemas.microsoft.com/office/drawing/2014/main" id="{038B8C70-637D-4957-9AE6-8A6914CEFD92}"/>
              </a:ext>
            </a:extLst>
          </p:cNvPr>
          <p:cNvSpPr txBox="1"/>
          <p:nvPr/>
        </p:nvSpPr>
        <p:spPr>
          <a:xfrm>
            <a:off x="3461657" y="5159828"/>
            <a:ext cx="7228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CO</a:t>
            </a:r>
            <a:r>
              <a:rPr lang="hr-HR" baseline="-24000" dirty="0"/>
              <a:t>2</a:t>
            </a:r>
            <a:r>
              <a:rPr lang="hr-HR" dirty="0"/>
              <a:t>  -  disanje biljaka, životinja, ljudi, razgradnja i ispušni plinovi </a:t>
            </a:r>
          </a:p>
        </p:txBody>
      </p:sp>
      <p:sp>
        <p:nvSpPr>
          <p:cNvPr id="14" name="Strelica: desno 13">
            <a:extLst>
              <a:ext uri="{FF2B5EF4-FFF2-40B4-BE49-F238E27FC236}">
                <a16:creationId xmlns:a16="http://schemas.microsoft.com/office/drawing/2014/main" id="{123967A5-F296-4FB0-9408-2BA8A98736D2}"/>
              </a:ext>
            </a:extLst>
          </p:cNvPr>
          <p:cNvSpPr/>
          <p:nvPr/>
        </p:nvSpPr>
        <p:spPr>
          <a:xfrm>
            <a:off x="2417568" y="5768344"/>
            <a:ext cx="521209" cy="233265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6" name="TekstniOkvir 15">
            <a:extLst>
              <a:ext uri="{FF2B5EF4-FFF2-40B4-BE49-F238E27FC236}">
                <a16:creationId xmlns:a16="http://schemas.microsoft.com/office/drawing/2014/main" id="{7FC173E1-1F65-40AF-A547-FA3AC7D9A437}"/>
              </a:ext>
            </a:extLst>
          </p:cNvPr>
          <p:cNvSpPr txBox="1"/>
          <p:nvPr/>
        </p:nvSpPr>
        <p:spPr>
          <a:xfrm>
            <a:off x="3495453" y="5668281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dirty="0"/>
              <a:t>O</a:t>
            </a:r>
            <a:r>
              <a:rPr lang="hr-HR" baseline="-24000" dirty="0"/>
              <a:t>2</a:t>
            </a:r>
            <a:r>
              <a:rPr lang="hr-HR" dirty="0"/>
              <a:t>  - fotosinteza biljaka i algi</a:t>
            </a:r>
          </a:p>
        </p:txBody>
      </p:sp>
    </p:spTree>
    <p:extLst>
      <p:ext uri="{BB962C8B-B14F-4D97-AF65-F5344CB8AC3E}">
        <p14:creationId xmlns:p14="http://schemas.microsoft.com/office/powerpoint/2010/main" val="2230049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279935ED-3AED-4FE0-8208-2437A8853C2C}"/>
              </a:ext>
            </a:extLst>
          </p:cNvPr>
          <p:cNvSpPr txBox="1"/>
          <p:nvPr/>
        </p:nvSpPr>
        <p:spPr>
          <a:xfrm>
            <a:off x="6513788" y="365125"/>
            <a:ext cx="4840010" cy="1807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>
                <a:latin typeface="+mj-lt"/>
                <a:ea typeface="+mj-ea"/>
                <a:cs typeface="+mj-cs"/>
              </a:rPr>
              <a:t>Greenhouse effect              We researched                       </a:t>
            </a:r>
          </a:p>
        </p:txBody>
      </p:sp>
      <p:pic>
        <p:nvPicPr>
          <p:cNvPr id="7" name="Picture 6" descr="Smoke from factory">
            <a:extLst>
              <a:ext uri="{FF2B5EF4-FFF2-40B4-BE49-F238E27FC236}">
                <a16:creationId xmlns:a16="http://schemas.microsoft.com/office/drawing/2014/main" id="{D2ECCEB0-76FF-E60D-FBFD-561665C809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881" r="2585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E1DF1F21-768E-4B8D-8FCD-5087F83781B1}"/>
              </a:ext>
            </a:extLst>
          </p:cNvPr>
          <p:cNvSpPr txBox="1"/>
          <p:nvPr/>
        </p:nvSpPr>
        <p:spPr>
          <a:xfrm>
            <a:off x="6513788" y="2333297"/>
            <a:ext cx="4840010" cy="38436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Greenhouse effect</a:t>
            </a:r>
            <a:endParaRPr lang="hr-HR" sz="19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dirty="0"/>
              <a:t>The amount of carbon monoxide in the atmosphere increases sharply after the industrial revolution mainly due to the excessive combustion of fossil fuels.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Gas lets solar energy through the atmosphere to the Earth’s surface but makes it difficult for heat energy to escape from the atmosphere and causes it to return to Earth.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Gases with such a property are called greenhouse gases, and the phenomenon of heat retention is called the greenhouse effect.</a:t>
            </a:r>
          </a:p>
        </p:txBody>
      </p:sp>
    </p:spTree>
    <p:extLst>
      <p:ext uri="{BB962C8B-B14F-4D97-AF65-F5344CB8AC3E}">
        <p14:creationId xmlns:p14="http://schemas.microsoft.com/office/powerpoint/2010/main" val="2858930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893F9083-7F10-4B3E-AF5F-EF822B995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433" y="2085975"/>
            <a:ext cx="5372100" cy="2686050"/>
          </a:xfrm>
          <a:prstGeom prst="rect">
            <a:avLst/>
          </a:prstGeom>
        </p:spPr>
      </p:pic>
      <p:sp>
        <p:nvSpPr>
          <p:cNvPr id="13" name="Rectangle 9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3E776A5F-B3AE-474F-BB59-A0118BA7D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6" y="749666"/>
            <a:ext cx="5372099" cy="535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669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CC5783EF-4933-4B98-A3C8-EB51E655CD75}"/>
              </a:ext>
            </a:extLst>
          </p:cNvPr>
          <p:cNvSpPr txBox="1"/>
          <p:nvPr/>
        </p:nvSpPr>
        <p:spPr>
          <a:xfrm>
            <a:off x="466722" y="586855"/>
            <a:ext cx="3201366" cy="33874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 studied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EC533C14-6586-4854-9B57-FF10401B532C}"/>
              </a:ext>
            </a:extLst>
          </p:cNvPr>
          <p:cNvSpPr txBox="1"/>
          <p:nvPr/>
        </p:nvSpPr>
        <p:spPr>
          <a:xfrm>
            <a:off x="4810259" y="649480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hlinkClick r:id="rId2"/>
              </a:rPr>
              <a:t>Link: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hlinkClick r:id="rId2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hlinkClick r:id="rId2"/>
              </a:rPr>
              <a:t>https://svs.gsfc.nasa.gov/10494</a:t>
            </a: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hlinkClick r:id="rId3"/>
              </a:rPr>
              <a:t>https://svs.gsfc.nasa.gov/12066</a:t>
            </a: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hlinkClick r:id="rId4"/>
              </a:rPr>
              <a:t>https://svs.gsfc.nasa.gov/12044</a:t>
            </a: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2213718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5D6F7AD-09FB-47AB-B353-D1D83850E3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CC21C94-EC06-4610-B8F0-A456DD28CD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C0DB4D-BE53-4100-8A0D-CEFB2E48282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</TotalTime>
  <Words>186</Words>
  <Application>Microsoft Office PowerPoint</Application>
  <PresentationFormat>Široki zaslon</PresentationFormat>
  <Paragraphs>29</Paragraphs>
  <Slides>7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sustava Office</vt:lpstr>
      <vt:lpstr>OŠ Šime Budinića Zadar,   Croatia </vt:lpstr>
      <vt:lpstr>PowerPoint prezentacija</vt:lpstr>
      <vt:lpstr>Google Earth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smokva fig tree</dc:title>
  <dc:creator>Zrinka Klarin</dc:creator>
  <cp:lastModifiedBy>Anita Mustać</cp:lastModifiedBy>
  <cp:revision>8</cp:revision>
  <dcterms:created xsi:type="dcterms:W3CDTF">2022-04-02T14:08:44Z</dcterms:created>
  <dcterms:modified xsi:type="dcterms:W3CDTF">2023-05-01T22:46:20Z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