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5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Sekulić" initials="PS" lastIdx="1" clrIdx="0">
    <p:extLst>
      <p:ext uri="{19B8F6BF-5375-455C-9EA6-DF929625EA0E}">
        <p15:presenceInfo xmlns:p15="http://schemas.microsoft.com/office/powerpoint/2012/main" userId="1caacaea1d42fe0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6501" autoAdjust="0"/>
  </p:normalViewPr>
  <p:slideViewPr>
    <p:cSldViewPr snapToGrid="0">
      <p:cViewPr varScale="1">
        <p:scale>
          <a:sx n="105" d="100"/>
          <a:sy n="105" d="100"/>
        </p:scale>
        <p:origin x="15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3.12.2020.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3.12.2020.</a:t>
            </a:fld>
            <a:r>
              <a:rPr lang="hr-HR" dirty="0"/>
              <a:t>.</a:t>
            </a:r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40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589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5142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467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3.12.2020.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765FE14-8FEB-4FB7-96F3-248DCACF1460}" type="datetime1">
              <a:rPr lang="hr-HR" smtClean="0"/>
              <a:pPr/>
              <a:t>3.12.2020.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uč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" name="Prostoruč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" name="Prostoruč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</p:grpSp>
        <p:sp>
          <p:nvSpPr>
            <p:cNvPr id="12" name="Prostoruč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349938-8776-4BAB-91A7-F7F59A04B4A7}" type="datetime1">
              <a:rPr lang="hr-HR" smtClean="0"/>
              <a:pPr/>
              <a:t>3.12.2020.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81702F-4116-4F57-94B5-8524C41F8484}" type="datetime1">
              <a:rPr lang="hr-HR" smtClean="0"/>
              <a:pPr/>
              <a:t>3.12.2020.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99DDC8-0C0D-408C-A278-3E5E49FCE68C}" type="datetime1">
              <a:rPr lang="hr-HR" smtClean="0"/>
              <a:pPr/>
              <a:t>3.12.2020.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A255B-A5F4-40BB-BC25-5E81185CD54E}" type="datetime1">
              <a:rPr lang="hr-HR" smtClean="0"/>
              <a:pPr/>
              <a:t>3.12.2020.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28B6F2-E134-4EC4-BA79-DA75817F38EA}" type="datetime1">
              <a:rPr lang="hr-HR" smtClean="0"/>
              <a:pPr/>
              <a:t>3.12.2020.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C71986-3044-4F39-96BE-9827B10FC82C}" type="datetime1">
              <a:rPr lang="hr-HR" smtClean="0"/>
              <a:pPr/>
              <a:t>3.12.2020.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25DC41-1D85-4342-B928-E4421B5630A3}" type="datetime1">
              <a:rPr lang="hr-HR" smtClean="0"/>
              <a:pPr/>
              <a:t>3.12.2020.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819560-C839-46CB-AA65-661F80B5F9A5}" type="datetime1">
              <a:rPr lang="hr-HR" smtClean="0"/>
              <a:pPr/>
              <a:t>3.12.2020.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3.12.2020.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3.12.2020.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/>
              <a:t>Uređivanje stilova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D9FD832-5572-4A10-AAD1-6F0E9250574B}" type="datetime1">
              <a:rPr lang="hr-HR" smtClean="0"/>
              <a:pPr/>
              <a:t>3.12.2020.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hr-HR" dirty="0"/>
              <a:t>EUROPEAN PHENOLOGY CAMPAIGN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hr-HR" dirty="0"/>
              <a:t>AUTUMN 2020 / ACTIVITY 3</a:t>
            </a:r>
          </a:p>
          <a:p>
            <a:pPr rtl="0"/>
            <a:r>
              <a:rPr lang="hr-HR" dirty="0"/>
              <a:t>ELEMENTARY SCHOOL RUGVICA, CROATIA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A7FCA5-A579-4ABA-AD1C-921E8C1F81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T</a:t>
            </a:r>
            <a:r>
              <a:rPr lang="en-US" dirty="0"/>
              <a:t>his year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september</a:t>
            </a:r>
            <a:r>
              <a:rPr lang="en-US" dirty="0"/>
              <a:t> </a:t>
            </a:r>
            <a:r>
              <a:rPr lang="hr-HR" dirty="0"/>
              <a:t>-</a:t>
            </a:r>
            <a:r>
              <a:rPr lang="en-US" dirty="0"/>
              <a:t>the European Phenological Campaign </a:t>
            </a:r>
            <a:endParaRPr lang="hr-HR" dirty="0"/>
          </a:p>
          <a:p>
            <a:r>
              <a:rPr lang="en-US" dirty="0"/>
              <a:t>We measured the height of all the trees</a:t>
            </a:r>
            <a:r>
              <a:rPr lang="hr-HR" dirty="0"/>
              <a:t> (</a:t>
            </a:r>
            <a:r>
              <a:rPr lang="hr-HR" dirty="0" err="1"/>
              <a:t>using</a:t>
            </a:r>
            <a:r>
              <a:rPr lang="hr-HR" dirty="0"/>
              <a:t> </a:t>
            </a:r>
            <a:r>
              <a:rPr lang="hr-HR" dirty="0" err="1"/>
              <a:t>app</a:t>
            </a:r>
            <a:r>
              <a:rPr lang="hr-HR" dirty="0"/>
              <a:t> Globe </a:t>
            </a:r>
            <a:r>
              <a:rPr lang="hr-HR" dirty="0" err="1"/>
              <a:t>observer</a:t>
            </a:r>
            <a:r>
              <a:rPr lang="hr-HR" dirty="0"/>
              <a:t>)</a:t>
            </a:r>
            <a:r>
              <a:rPr lang="en-US" dirty="0"/>
              <a:t> and used the </a:t>
            </a:r>
            <a:r>
              <a:rPr lang="en-US" dirty="0" err="1"/>
              <a:t>GrowApp</a:t>
            </a:r>
            <a:r>
              <a:rPr lang="en-US" dirty="0"/>
              <a:t> app for all the trees. </a:t>
            </a:r>
            <a:endParaRPr lang="hr-HR" dirty="0"/>
          </a:p>
          <a:p>
            <a:r>
              <a:rPr lang="en-US" dirty="0"/>
              <a:t>7 to 13 observations, depending on whether the leaves have already fallen off the tree</a:t>
            </a:r>
            <a:endParaRPr lang="hr-HR" dirty="0"/>
          </a:p>
          <a:p>
            <a:r>
              <a:rPr lang="hr-HR" dirty="0"/>
              <a:t>W</a:t>
            </a:r>
            <a:r>
              <a:rPr lang="en-US" dirty="0"/>
              <a:t>e </a:t>
            </a:r>
            <a:r>
              <a:rPr lang="hr-HR" dirty="0" err="1"/>
              <a:t>observe</a:t>
            </a:r>
            <a:r>
              <a:rPr lang="en-US" dirty="0"/>
              <a:t> a change in leaf color at least twice a week or more often</a:t>
            </a:r>
            <a:endParaRPr lang="hr-HR" dirty="0"/>
          </a:p>
          <a:p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used</a:t>
            </a:r>
            <a:r>
              <a:rPr lang="hr-HR" dirty="0"/>
              <a:t> </a:t>
            </a:r>
            <a:r>
              <a:rPr lang="hr-HR" dirty="0" err="1"/>
              <a:t>GrowApp</a:t>
            </a:r>
            <a:r>
              <a:rPr lang="hr-HR" dirty="0"/>
              <a:t> for </a:t>
            </a:r>
            <a:r>
              <a:rPr lang="hr-HR" dirty="0" err="1"/>
              <a:t>every</a:t>
            </a:r>
            <a:r>
              <a:rPr lang="hr-HR" dirty="0"/>
              <a:t> </a:t>
            </a:r>
            <a:r>
              <a:rPr lang="hr-HR" dirty="0" err="1"/>
              <a:t>tree</a:t>
            </a:r>
            <a:r>
              <a:rPr lang="hr-HR" dirty="0"/>
              <a:t> </a:t>
            </a:r>
            <a:r>
              <a:rPr lang="hr-HR" dirty="0" err="1"/>
              <a:t>that</a:t>
            </a:r>
            <a:r>
              <a:rPr lang="hr-HR" dirty="0"/>
              <a:t> </a:t>
            </a:r>
            <a:r>
              <a:rPr lang="hr-HR" dirty="0" err="1"/>
              <a:t>we</a:t>
            </a:r>
            <a:r>
              <a:rPr lang="hr-HR" dirty="0"/>
              <a:t> </a:t>
            </a:r>
            <a:r>
              <a:rPr lang="hr-HR" dirty="0" err="1"/>
              <a:t>observed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02E435A-27F4-4CE3-9520-24FCE5A748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z="2400" dirty="0"/>
              <a:t>COLLABORATION </a:t>
            </a:r>
          </a:p>
          <a:p>
            <a:r>
              <a:rPr lang="en-US" sz="2400" dirty="0"/>
              <a:t>Ivano-Frankivsk City Environmental Station </a:t>
            </a:r>
            <a:r>
              <a:rPr lang="hr-HR" sz="2400" dirty="0"/>
              <a:t>– </a:t>
            </a:r>
            <a:r>
              <a:rPr lang="hr-HR" sz="2400" dirty="0" err="1"/>
              <a:t>we</a:t>
            </a:r>
            <a:r>
              <a:rPr lang="hr-HR" sz="2400" dirty="0"/>
              <a:t> </a:t>
            </a:r>
            <a:r>
              <a:rPr lang="en-US" sz="2400" dirty="0"/>
              <a:t>compare birch, li</a:t>
            </a:r>
            <a:r>
              <a:rPr lang="hr-HR" sz="2400" dirty="0"/>
              <a:t>me</a:t>
            </a:r>
            <a:r>
              <a:rPr lang="en-US" sz="2400" dirty="0"/>
              <a:t> and cherry</a:t>
            </a:r>
          </a:p>
          <a:p>
            <a:r>
              <a:rPr lang="hr-HR" sz="2400" dirty="0"/>
              <a:t>T</a:t>
            </a:r>
            <a:r>
              <a:rPr lang="en-US" sz="2400" dirty="0"/>
              <a:t>he Ante </a:t>
            </a:r>
            <a:r>
              <a:rPr lang="en-US" sz="2400" dirty="0" err="1"/>
              <a:t>Kuzmanić</a:t>
            </a:r>
            <a:r>
              <a:rPr lang="en-US" sz="2400" dirty="0"/>
              <a:t> Medical School in Zadar</a:t>
            </a:r>
            <a:r>
              <a:rPr lang="hr-HR" sz="2400" dirty="0"/>
              <a:t> - </a:t>
            </a:r>
            <a:r>
              <a:rPr lang="en-US" sz="2400" dirty="0"/>
              <a:t>we compare the fig tree</a:t>
            </a:r>
            <a:endParaRPr lang="hr-HR" sz="24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2482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0" y="-85130"/>
            <a:ext cx="6016752" cy="1264706"/>
          </a:xfrm>
        </p:spPr>
        <p:txBody>
          <a:bodyPr rtlCol="0"/>
          <a:lstStyle/>
          <a:p>
            <a:pPr rtl="0"/>
            <a:r>
              <a:rPr lang="hr-HR" dirty="0"/>
              <a:t># BIRCH   #BREZA</a:t>
            </a:r>
          </a:p>
        </p:txBody>
      </p:sp>
      <p:pic>
        <p:nvPicPr>
          <p:cNvPr id="3" name="Rezervirano mjesto sadržaja 2">
            <a:extLst>
              <a:ext uri="{FF2B5EF4-FFF2-40B4-BE49-F238E27FC236}">
                <a16:creationId xmlns:a16="http://schemas.microsoft.com/office/drawing/2014/main" id="{83C7D434-CFC2-497F-88B8-4FF3F94A7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1402"/>
            <a:ext cx="4965192" cy="2791847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5034ECB5-4E1A-4AF0-99C1-F75C232BB24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476" y="0"/>
            <a:ext cx="4882524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489D0F6A-A178-46C9-93D3-F55200CFA1CD}"/>
              </a:ext>
            </a:extLst>
          </p:cNvPr>
          <p:cNvSpPr txBox="1"/>
          <p:nvPr/>
        </p:nvSpPr>
        <p:spPr>
          <a:xfrm>
            <a:off x="420624" y="4800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rgbClr val="FF0000"/>
                </a:solidFill>
              </a:rPr>
              <a:t>TREE HEIGHT: </a:t>
            </a:r>
            <a:r>
              <a:rPr lang="hr-HR"/>
              <a:t>7,7 m</a:t>
            </a:r>
          </a:p>
          <a:p>
            <a:r>
              <a:rPr lang="hr-HR">
                <a:solidFill>
                  <a:srgbClr val="FF0000"/>
                </a:solidFill>
              </a:rPr>
              <a:t>LATITUDE: </a:t>
            </a:r>
            <a:r>
              <a:rPr lang="hr-HR"/>
              <a:t>45°44’20.4’’</a:t>
            </a:r>
          </a:p>
          <a:p>
            <a:r>
              <a:rPr lang="hr-HR">
                <a:solidFill>
                  <a:srgbClr val="FF0000"/>
                </a:solidFill>
              </a:rPr>
              <a:t>LONGITUDE: </a:t>
            </a:r>
            <a:r>
              <a:rPr lang="hr-HR"/>
              <a:t>16°13’36.84’’</a:t>
            </a:r>
            <a:endParaRPr lang="hr-HR" dirty="0"/>
          </a:p>
        </p:txBody>
      </p:sp>
      <p:pic>
        <p:nvPicPr>
          <p:cNvPr id="9" name="Slika 8" descr="Slika na kojoj se prikazuje stablo, na otvorenom, biljka, trava&#10;&#10;Opis je automatski generiran">
            <a:extLst>
              <a:ext uri="{FF2B5EF4-FFF2-40B4-BE49-F238E27FC236}">
                <a16:creationId xmlns:a16="http://schemas.microsoft.com/office/drawing/2014/main" id="{5876EFE6-391A-4FFA-8A2D-66032D93E4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38781" y="2190372"/>
            <a:ext cx="4117483" cy="222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-87041"/>
            <a:ext cx="10286332" cy="757184"/>
          </a:xfrm>
        </p:spPr>
        <p:txBody>
          <a:bodyPr rtlCol="0"/>
          <a:lstStyle/>
          <a:p>
            <a:pPr rtl="0"/>
            <a:r>
              <a:rPr lang="hr-HR" dirty="0"/>
              <a:t>#TILIA   #LIPA 1</a:t>
            </a:r>
          </a:p>
        </p:txBody>
      </p:sp>
      <p:pic>
        <p:nvPicPr>
          <p:cNvPr id="7" name="Rezervirano mjesto sadržaja 6" descr="Slika na kojoj se prikazuje na otvorenom, stablo, zeleno, ulica&#10;&#10;Opis je automatski generiran">
            <a:extLst>
              <a:ext uri="{FF2B5EF4-FFF2-40B4-BE49-F238E27FC236}">
                <a16:creationId xmlns:a16="http://schemas.microsoft.com/office/drawing/2014/main" id="{04D60F63-CB18-4045-8E7B-B00E7C2D44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893618" y="1660434"/>
            <a:ext cx="3502429" cy="1715193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6A10063B-0C84-43AF-B8C8-E18293A6494A}"/>
              </a:ext>
            </a:extLst>
          </p:cNvPr>
          <p:cNvSpPr txBox="1"/>
          <p:nvPr/>
        </p:nvSpPr>
        <p:spPr>
          <a:xfrm>
            <a:off x="0" y="4693187"/>
            <a:ext cx="2467778" cy="1844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hr-HR" sz="1800" dirty="0">
                <a:solidFill>
                  <a:srgbClr val="FF0000"/>
                </a:solidFill>
              </a:rPr>
              <a:t>TREE HEIGHT: 8.26 m</a:t>
            </a:r>
          </a:p>
          <a:p>
            <a:pPr>
              <a:lnSpc>
                <a:spcPct val="90000"/>
              </a:lnSpc>
            </a:pPr>
            <a:endParaRPr lang="hr-HR" sz="1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hr-HR" sz="1800" dirty="0">
                <a:solidFill>
                  <a:srgbClr val="FF0000"/>
                </a:solidFill>
              </a:rPr>
              <a:t>Latitude:  </a:t>
            </a:r>
            <a:r>
              <a:rPr lang="hr-HR" sz="1800" dirty="0">
                <a:solidFill>
                  <a:schemeClr val="tx2"/>
                </a:solidFill>
              </a:rPr>
              <a:t>45°45’3.6’’</a:t>
            </a:r>
          </a:p>
          <a:p>
            <a:pPr>
              <a:lnSpc>
                <a:spcPct val="90000"/>
              </a:lnSpc>
            </a:pPr>
            <a:r>
              <a:rPr lang="hr-HR" sz="1800" dirty="0">
                <a:solidFill>
                  <a:srgbClr val="FF0000"/>
                </a:solidFill>
              </a:rPr>
              <a:t>Longitude:  </a:t>
            </a:r>
            <a:r>
              <a:rPr lang="hr-HR" sz="1800" dirty="0">
                <a:solidFill>
                  <a:schemeClr val="tx2"/>
                </a:solidFill>
              </a:rPr>
              <a:t>16°13’51.96’’</a:t>
            </a:r>
          </a:p>
        </p:txBody>
      </p:sp>
      <p:pic>
        <p:nvPicPr>
          <p:cNvPr id="12" name="Slika 11" descr="Slika na kojoj se prikazuje tekst&#10;&#10;Opis je automatski generiran">
            <a:extLst>
              <a:ext uri="{FF2B5EF4-FFF2-40B4-BE49-F238E27FC236}">
                <a16:creationId xmlns:a16="http://schemas.microsoft.com/office/drawing/2014/main" id="{679A5CC7-0F34-45EA-95FC-FBF4D4CC6D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967" y="709378"/>
            <a:ext cx="5707095" cy="3086288"/>
          </a:xfrm>
          <a:prstGeom prst="rect">
            <a:avLst/>
          </a:prstGeom>
        </p:spPr>
      </p:pic>
      <p:pic>
        <p:nvPicPr>
          <p:cNvPr id="18" name="Rezervirano mjesto sadržaja 17">
            <a:extLst>
              <a:ext uri="{FF2B5EF4-FFF2-40B4-BE49-F238E27FC236}">
                <a16:creationId xmlns:a16="http://schemas.microsoft.com/office/drawing/2014/main" id="{2A1EB2F0-5816-4E2E-BF05-369607BE38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9903" y="-1"/>
            <a:ext cx="4562097" cy="5972047"/>
          </a:xfr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06E38EB8-17B7-46D3-BF16-A055C981D77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317" y="3834901"/>
            <a:ext cx="5311698" cy="2986681"/>
          </a:xfrm>
          <a:prstGeom prst="rect">
            <a:avLst/>
          </a:prstGeom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1DECD894-89CE-4CCB-9AA1-DCA0DF76601E}"/>
              </a:ext>
            </a:extLst>
          </p:cNvPr>
          <p:cNvSpPr txBox="1"/>
          <p:nvPr/>
        </p:nvSpPr>
        <p:spPr>
          <a:xfrm>
            <a:off x="2506856" y="6260272"/>
            <a:ext cx="5311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IVANO FRANKIVSK CITY ENVIRONMENTAL STATION, UKRAINA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hr-HR" dirty="0"/>
              <a:t># TILIA   #LIPA 2</a:t>
            </a:r>
          </a:p>
        </p:txBody>
      </p:sp>
      <p:pic>
        <p:nvPicPr>
          <p:cNvPr id="7" name="Rezervirano mjesto sadržaja 6" descr="Slika na kojoj se prikazuje zgrada, vlak, stablo, praćenje&#10;&#10;Opis je automatski generiran">
            <a:extLst>
              <a:ext uri="{FF2B5EF4-FFF2-40B4-BE49-F238E27FC236}">
                <a16:creationId xmlns:a16="http://schemas.microsoft.com/office/drawing/2014/main" id="{74AD7DDF-F493-4A69-A7DC-78B5DA322C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31296" y="2262447"/>
            <a:ext cx="3374967" cy="1898073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2533DAC5-AC92-4CAA-8E5B-9D6C092442E8}"/>
              </a:ext>
            </a:extLst>
          </p:cNvPr>
          <p:cNvSpPr txBox="1"/>
          <p:nvPr/>
        </p:nvSpPr>
        <p:spPr>
          <a:xfrm>
            <a:off x="107151" y="4994121"/>
            <a:ext cx="2383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TREE HEIGHT</a:t>
            </a:r>
            <a:r>
              <a:rPr lang="hr-HR" dirty="0"/>
              <a:t>: 5,49 m</a:t>
            </a:r>
          </a:p>
          <a:p>
            <a:r>
              <a:rPr lang="hr-HR" dirty="0">
                <a:solidFill>
                  <a:srgbClr val="FF0000"/>
                </a:solidFill>
              </a:rPr>
              <a:t>LATITUDE</a:t>
            </a:r>
            <a:r>
              <a:rPr lang="hr-HR" dirty="0"/>
              <a:t>: </a:t>
            </a:r>
          </a:p>
          <a:p>
            <a:r>
              <a:rPr lang="hr-HR" dirty="0"/>
              <a:t>45°45’3.6’’</a:t>
            </a:r>
          </a:p>
          <a:p>
            <a:r>
              <a:rPr lang="hr-HR" dirty="0">
                <a:solidFill>
                  <a:srgbClr val="FF0000"/>
                </a:solidFill>
              </a:rPr>
              <a:t>LONGITUDE</a:t>
            </a:r>
            <a:r>
              <a:rPr lang="hr-HR" dirty="0"/>
              <a:t>:</a:t>
            </a:r>
          </a:p>
          <a:p>
            <a:r>
              <a:rPr lang="hr-HR" dirty="0"/>
              <a:t>16°13’53.4’’</a:t>
            </a:r>
          </a:p>
        </p:txBody>
      </p:sp>
      <p:pic>
        <p:nvPicPr>
          <p:cNvPr id="10" name="Rezervirano mjesto sadržaja 8">
            <a:extLst>
              <a:ext uri="{FF2B5EF4-FFF2-40B4-BE49-F238E27FC236}">
                <a16:creationId xmlns:a16="http://schemas.microsoft.com/office/drawing/2014/main" id="{1B169DA6-8E75-419D-A68B-1774C6D4F6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6793" y="0"/>
            <a:ext cx="4095207" cy="5294851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6EF1603-F6BC-4DD2-A8BE-A70F2E991F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224" y="3432810"/>
            <a:ext cx="6091569" cy="342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F9794-00EF-4678-B651-2541B4578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0" y="-359456"/>
            <a:ext cx="10058402" cy="1219200"/>
          </a:xfrm>
        </p:spPr>
        <p:txBody>
          <a:bodyPr/>
          <a:lstStyle/>
          <a:p>
            <a:r>
              <a:rPr lang="hr-HR" dirty="0"/>
              <a:t>#TILIA   #LIPA 3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E1187CFF-0F1A-4E79-A449-E08158061A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826" y="909374"/>
            <a:ext cx="5245567" cy="2949497"/>
          </a:xfrm>
        </p:spPr>
      </p:pic>
      <p:pic>
        <p:nvPicPr>
          <p:cNvPr id="5" name="Rezervirano mjesto sadržaja 4" descr="Slika na kojoj se prikazuje stablo, voda, trava&#10;&#10;Opis je automatski generiran">
            <a:extLst>
              <a:ext uri="{FF2B5EF4-FFF2-40B4-BE49-F238E27FC236}">
                <a16:creationId xmlns:a16="http://schemas.microsoft.com/office/drawing/2014/main" id="{80B91CF1-5E63-43DA-A9C4-CC7CA82F51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000107" y="1859851"/>
            <a:ext cx="4568463" cy="256824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4C542C3-BC51-470A-8D0D-5E8C5432651F}"/>
              </a:ext>
            </a:extLst>
          </p:cNvPr>
          <p:cNvSpPr txBox="1"/>
          <p:nvPr/>
        </p:nvSpPr>
        <p:spPr>
          <a:xfrm>
            <a:off x="2904450" y="4488344"/>
            <a:ext cx="1698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TREE  HEIGHT: </a:t>
            </a:r>
            <a:r>
              <a:rPr lang="hr-HR" dirty="0"/>
              <a:t>4,16m</a:t>
            </a:r>
          </a:p>
          <a:p>
            <a:r>
              <a:rPr lang="hr-HR" dirty="0">
                <a:solidFill>
                  <a:srgbClr val="FF0000"/>
                </a:solidFill>
              </a:rPr>
              <a:t>LATITUDE:</a:t>
            </a:r>
          </a:p>
          <a:p>
            <a:r>
              <a:rPr lang="hr-HR" dirty="0"/>
              <a:t>45°45’5.76’’</a:t>
            </a:r>
          </a:p>
          <a:p>
            <a:r>
              <a:rPr lang="hr-HR" dirty="0">
                <a:solidFill>
                  <a:srgbClr val="FF0000"/>
                </a:solidFill>
              </a:rPr>
              <a:t>LONGITUDE:</a:t>
            </a:r>
          </a:p>
          <a:p>
            <a:r>
              <a:rPr lang="hr-HR" dirty="0"/>
              <a:t>16°13’49.8’’</a:t>
            </a:r>
          </a:p>
          <a:p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21450C8D-14D3-4475-87AC-C6DB0B7A45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34929" y="1500929"/>
            <a:ext cx="6858000" cy="38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396347-D0CF-4644-B444-4222538D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212" y="-208156"/>
            <a:ext cx="10058402" cy="1219200"/>
          </a:xfrm>
        </p:spPr>
        <p:txBody>
          <a:bodyPr/>
          <a:lstStyle/>
          <a:p>
            <a:r>
              <a:rPr lang="hr-HR" dirty="0"/>
              <a:t># PRUNUS  #VIŠNJA</a:t>
            </a:r>
          </a:p>
        </p:txBody>
      </p:sp>
      <p:pic>
        <p:nvPicPr>
          <p:cNvPr id="8" name="Rezervirano mjesto sadržaja 7">
            <a:extLst>
              <a:ext uri="{FF2B5EF4-FFF2-40B4-BE49-F238E27FC236}">
                <a16:creationId xmlns:a16="http://schemas.microsoft.com/office/drawing/2014/main" id="{4073F52E-0F16-4CEC-9F69-CABD1A769A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567" y="0"/>
            <a:ext cx="3817434" cy="5743510"/>
          </a:xfrm>
        </p:spPr>
      </p:pic>
      <p:pic>
        <p:nvPicPr>
          <p:cNvPr id="5" name="Rezervirano mjesto sadržaja 4" descr="Slika na kojoj se prikazuje biljka, stablo&#10;&#10;Opis je automatski generiran">
            <a:extLst>
              <a:ext uri="{FF2B5EF4-FFF2-40B4-BE49-F238E27FC236}">
                <a16:creationId xmlns:a16="http://schemas.microsoft.com/office/drawing/2014/main" id="{D3EB4A05-0A80-48F1-A5F9-EAF81D3812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73286" y="2228067"/>
            <a:ext cx="3676996" cy="2067098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AA4ACAD-F849-4F80-B799-FA1283523223}"/>
              </a:ext>
            </a:extLst>
          </p:cNvPr>
          <p:cNvSpPr txBox="1"/>
          <p:nvPr/>
        </p:nvSpPr>
        <p:spPr>
          <a:xfrm>
            <a:off x="31662" y="5241282"/>
            <a:ext cx="30795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        LATITUDE:</a:t>
            </a:r>
          </a:p>
          <a:p>
            <a:r>
              <a:rPr lang="hr-HR" dirty="0"/>
              <a:t>         45°45’5.76’’</a:t>
            </a:r>
          </a:p>
          <a:p>
            <a:r>
              <a:rPr lang="hr-HR" dirty="0"/>
              <a:t>        </a:t>
            </a:r>
            <a:r>
              <a:rPr lang="hr-HR" dirty="0">
                <a:solidFill>
                  <a:srgbClr val="FF0000"/>
                </a:solidFill>
              </a:rPr>
              <a:t>LONGITUDE:</a:t>
            </a:r>
          </a:p>
          <a:p>
            <a:r>
              <a:rPr lang="hr-HR" dirty="0"/>
              <a:t>       16°13’52.32’’</a:t>
            </a:r>
          </a:p>
          <a:p>
            <a:r>
              <a:rPr lang="hr-HR" dirty="0">
                <a:solidFill>
                  <a:srgbClr val="FF0000"/>
                </a:solidFill>
              </a:rPr>
              <a:t>TREE HEIGHT: </a:t>
            </a:r>
            <a:r>
              <a:rPr lang="hr-HR" dirty="0"/>
              <a:t>6,69 m</a:t>
            </a:r>
          </a:p>
          <a:p>
            <a:endParaRPr lang="hr-HR" dirty="0"/>
          </a:p>
        </p:txBody>
      </p:sp>
      <p:pic>
        <p:nvPicPr>
          <p:cNvPr id="10" name="Slika 9" descr="Slika na kojoj se prikazuje tekst, na zatvorenom&#10;&#10;Opis je automatski generiran">
            <a:extLst>
              <a:ext uri="{FF2B5EF4-FFF2-40B4-BE49-F238E27FC236}">
                <a16:creationId xmlns:a16="http://schemas.microsoft.com/office/drawing/2014/main" id="{2E21075A-5693-4AE0-9975-61D7E63933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756" y="1423118"/>
            <a:ext cx="6147816" cy="345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52DA26-5886-4B2B-A3C8-85E8B6C1D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9728"/>
            <a:ext cx="10058402" cy="783336"/>
          </a:xfrm>
        </p:spPr>
        <p:txBody>
          <a:bodyPr/>
          <a:lstStyle/>
          <a:p>
            <a:r>
              <a:rPr lang="hr-HR" dirty="0"/>
              <a:t>#FIG    #SMOKVA</a:t>
            </a:r>
          </a:p>
        </p:txBody>
      </p:sp>
      <p:pic>
        <p:nvPicPr>
          <p:cNvPr id="6" name="Rezervirano mjesto sadržaja 5" descr="Slika na kojoj se prikazuje tekst, račun&#10;&#10;Opis je automatski generiran">
            <a:extLst>
              <a:ext uri="{FF2B5EF4-FFF2-40B4-BE49-F238E27FC236}">
                <a16:creationId xmlns:a16="http://schemas.microsoft.com/office/drawing/2014/main" id="{043E9227-9828-4196-A9D8-2BEF45D3F2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8442" y="2670175"/>
            <a:ext cx="2694957" cy="4187825"/>
          </a:xfr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7E8CA804-0519-4550-80C3-8FE09A0BADF6}"/>
              </a:ext>
            </a:extLst>
          </p:cNvPr>
          <p:cNvSpPr txBox="1"/>
          <p:nvPr/>
        </p:nvSpPr>
        <p:spPr>
          <a:xfrm>
            <a:off x="149071" y="5090247"/>
            <a:ext cx="2926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TREE HEIGHT: </a:t>
            </a:r>
            <a:r>
              <a:rPr lang="hr-HR" dirty="0"/>
              <a:t>3,26 m</a:t>
            </a:r>
          </a:p>
          <a:p>
            <a:r>
              <a:rPr lang="hr-HR" dirty="0">
                <a:solidFill>
                  <a:srgbClr val="FF0000"/>
                </a:solidFill>
              </a:rPr>
              <a:t>LATITUDE: </a:t>
            </a:r>
            <a:r>
              <a:rPr lang="hr-HR" dirty="0"/>
              <a:t>45°45’6.12’’</a:t>
            </a:r>
          </a:p>
          <a:p>
            <a:r>
              <a:rPr lang="hr-HR" dirty="0">
                <a:solidFill>
                  <a:srgbClr val="FF0000"/>
                </a:solidFill>
              </a:rPr>
              <a:t>LONGITUDE: </a:t>
            </a:r>
            <a:r>
              <a:rPr lang="hr-HR" dirty="0"/>
              <a:t>16°13’51.6’’</a:t>
            </a:r>
          </a:p>
        </p:txBody>
      </p:sp>
      <p:pic>
        <p:nvPicPr>
          <p:cNvPr id="8" name="Rezervirano mjesto sadržaja 12" descr="Slika na kojoj se prikazuje biljka, stablo, na otvorenom, trava&#10;&#10;Opis je automatski generiran">
            <a:extLst>
              <a:ext uri="{FF2B5EF4-FFF2-40B4-BE49-F238E27FC236}">
                <a16:creationId xmlns:a16="http://schemas.microsoft.com/office/drawing/2014/main" id="{C13AD77A-5FD0-4003-B953-E010C9FEAF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1" y="508663"/>
            <a:ext cx="4209994" cy="2368296"/>
          </a:xfrm>
        </p:spPr>
      </p:pic>
      <p:pic>
        <p:nvPicPr>
          <p:cNvPr id="10" name="Slika 9" descr="Slika na kojoj se prikazuje tekst&#10;&#10;Opis je automatski generiran">
            <a:extLst>
              <a:ext uri="{FF2B5EF4-FFF2-40B4-BE49-F238E27FC236}">
                <a16:creationId xmlns:a16="http://schemas.microsoft.com/office/drawing/2014/main" id="{AC08EB25-9C2D-4776-AB10-48B44584B4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670" y="25639"/>
            <a:ext cx="4876330" cy="2741881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CBC2F553-3A68-4567-BE9A-40A860799832}"/>
              </a:ext>
            </a:extLst>
          </p:cNvPr>
          <p:cNvSpPr txBox="1"/>
          <p:nvPr/>
        </p:nvSpPr>
        <p:spPr>
          <a:xfrm>
            <a:off x="7489406" y="185497"/>
            <a:ext cx="4772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5"/>
                </a:solidFill>
              </a:rPr>
              <a:t>MEDICINSKA ŠKOLA ANTE KUZMANIĆA, ZADAR (CROATIA)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71243B81-27F4-425B-B69E-48F9A408F5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803" y="3246481"/>
            <a:ext cx="5398008" cy="303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7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ija s motivom prirode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0_TF03431377_TF03431377" id="{D4ED4346-F4E3-40A8-BC6D-36BD32B5F881}" vid="{9ADDA41D-E435-49AB-88B3-62A3FD334FC0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244</Words>
  <Application>Microsoft Office PowerPoint</Application>
  <PresentationFormat>Široki zaslon</PresentationFormat>
  <Paragraphs>48</Paragraphs>
  <Slides>8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Arial</vt:lpstr>
      <vt:lpstr>Segoe Print</vt:lpstr>
      <vt:lpstr>Ilustracija s motivom prirode 16 x 9</vt:lpstr>
      <vt:lpstr>EUROPEAN PHENOLOGY CAMPAIGN</vt:lpstr>
      <vt:lpstr>PowerPoint prezentacija</vt:lpstr>
      <vt:lpstr># BIRCH   #BREZA</vt:lpstr>
      <vt:lpstr>#TILIA   #LIPA 1</vt:lpstr>
      <vt:lpstr># TILIA   #LIPA 2</vt:lpstr>
      <vt:lpstr>#TILIA   #LIPA 3</vt:lpstr>
      <vt:lpstr># PRUNUS  #VIŠNJA</vt:lpstr>
      <vt:lpstr>#FIG    #SMOKVA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PHENOLOGY CAMPAIGN</dc:title>
  <dc:creator>Petra Sekulić</dc:creator>
  <cp:lastModifiedBy>Petra Sekulić</cp:lastModifiedBy>
  <cp:revision>5</cp:revision>
  <dcterms:created xsi:type="dcterms:W3CDTF">2020-12-03T20:21:09Z</dcterms:created>
  <dcterms:modified xsi:type="dcterms:W3CDTF">2020-12-03T21:01:47Z</dcterms:modified>
</cp:coreProperties>
</file>