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Lst>
  <p:notesMasterIdLst>
    <p:notesMasterId r:id="rId19"/>
  </p:notesMasterIdLst>
  <p:sldIdLst>
    <p:sldId id="257" r:id="rId2"/>
    <p:sldId id="267" r:id="rId3"/>
    <p:sldId id="272" r:id="rId4"/>
    <p:sldId id="268" r:id="rId5"/>
    <p:sldId id="270" r:id="rId6"/>
    <p:sldId id="273" r:id="rId7"/>
    <p:sldId id="274" r:id="rId8"/>
    <p:sldId id="271" r:id="rId9"/>
    <p:sldId id="276" r:id="rId10"/>
    <p:sldId id="277" r:id="rId11"/>
    <p:sldId id="278" r:id="rId12"/>
    <p:sldId id="279" r:id="rId13"/>
    <p:sldId id="280" r:id="rId14"/>
    <p:sldId id="275" r:id="rId15"/>
    <p:sldId id="281" r:id="rId16"/>
    <p:sldId id="269" r:id="rId17"/>
    <p:sldId id="26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4D39"/>
    <a:srgbClr val="86A5AD"/>
    <a:srgbClr val="88B5B5"/>
    <a:srgbClr val="819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8224" autoAdjust="0"/>
  </p:normalViewPr>
  <p:slideViewPr>
    <p:cSldViewPr snapToGrid="0" snapToObjects="1">
      <p:cViewPr>
        <p:scale>
          <a:sx n="125" d="100"/>
          <a:sy n="125" d="100"/>
        </p:scale>
        <p:origin x="-80" y="-80"/>
      </p:cViewPr>
      <p:guideLst>
        <p:guide orient="horz" pos="2138"/>
        <p:guide pos="2989"/>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EBCBB-6F68-D04D-BE82-DC19835DB867}" type="datetimeFigureOut">
              <a:rPr lang="en-US" smtClean="0"/>
              <a:t>3/21/16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83C3B2-725C-BE40-A115-5676FB40C358}" type="slidenum">
              <a:rPr lang="en-US" smtClean="0"/>
              <a:t>‹#›</a:t>
            </a:fld>
            <a:endParaRPr lang="en-US" dirty="0"/>
          </a:p>
        </p:txBody>
      </p:sp>
    </p:spTree>
    <p:extLst>
      <p:ext uri="{BB962C8B-B14F-4D97-AF65-F5344CB8AC3E}">
        <p14:creationId xmlns:p14="http://schemas.microsoft.com/office/powerpoint/2010/main" val="33978233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3C3B2-725C-BE40-A115-5676FB40C358}" type="slidenum">
              <a:rPr lang="en-US" smtClean="0"/>
              <a:t>1</a:t>
            </a:fld>
            <a:endParaRPr lang="en-US" dirty="0"/>
          </a:p>
        </p:txBody>
      </p:sp>
    </p:spTree>
    <p:extLst>
      <p:ext uri="{BB962C8B-B14F-4D97-AF65-F5344CB8AC3E}">
        <p14:creationId xmlns:p14="http://schemas.microsoft.com/office/powerpoint/2010/main" val="3655799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58866" y="2419096"/>
            <a:ext cx="3933106" cy="703737"/>
          </a:xfrm>
        </p:spPr>
        <p:txBody>
          <a:bodyPr/>
          <a:lstStyle>
            <a:lvl1pPr>
              <a:defRPr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lvl1pPr>
              <a:defRPr sz="800"/>
            </a:lvl1pPr>
          </a:lstStyle>
          <a:p>
            <a:r>
              <a:rPr lang="en-US" dirty="0" smtClean="0"/>
              <a:t>Opening Slide</a:t>
            </a:r>
            <a:endParaRPr lang="en-US" dirty="0"/>
          </a:p>
        </p:txBody>
      </p:sp>
      <p:pic>
        <p:nvPicPr>
          <p:cNvPr id="7" name="Picture 6" descr="left_globe.png"/>
          <p:cNvPicPr>
            <a:picLocks noChangeAspect="1"/>
          </p:cNvPicPr>
          <p:nvPr userDrawn="1"/>
        </p:nvPicPr>
        <p:blipFill>
          <a:blip r:embed="rId2"/>
          <a:stretch>
            <a:fillRect/>
          </a:stretch>
        </p:blipFill>
        <p:spPr>
          <a:xfrm>
            <a:off x="120659" y="539972"/>
            <a:ext cx="2724839" cy="52019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93367"/>
            <a:ext cx="6357083" cy="874249"/>
          </a:xfrm>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457200" y="3196461"/>
            <a:ext cx="6357083" cy="261558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800"/>
            </a:lvl1pPr>
          </a:lstStyle>
          <a:p>
            <a:r>
              <a:rPr lang="en-US" dirty="0" smtClean="0"/>
              <a:t>Final slide</a:t>
            </a:r>
            <a:endParaRPr lang="en-US" dirty="0"/>
          </a:p>
        </p:txBody>
      </p:sp>
      <p:pic>
        <p:nvPicPr>
          <p:cNvPr id="8" name="Picture 7" descr="rt_globe.png"/>
          <p:cNvPicPr>
            <a:picLocks noChangeAspect="1"/>
          </p:cNvPicPr>
          <p:nvPr userDrawn="1"/>
        </p:nvPicPr>
        <p:blipFill>
          <a:blip r:embed="rId2"/>
          <a:stretch>
            <a:fillRect/>
          </a:stretch>
        </p:blipFill>
        <p:spPr>
          <a:xfrm>
            <a:off x="6458420" y="365793"/>
            <a:ext cx="2834924" cy="54462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28394"/>
            <a:ext cx="8229600" cy="42402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800"/>
            </a:lvl1pPr>
          </a:lstStyle>
          <a:p>
            <a:r>
              <a:rPr lang="en-US" dirty="0" smtClean="0"/>
              <a:t>P</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426" y="1043382"/>
            <a:ext cx="7369458" cy="874249"/>
          </a:xfrm>
        </p:spPr>
        <p:txBody>
          <a:bodyPr/>
          <a:lstStyle/>
          <a:p>
            <a:r>
              <a:rPr lang="en-US" dirty="0" smtClean="0"/>
              <a:t>Click to edit title</a:t>
            </a:r>
            <a:endParaRPr lang="en-US" dirty="0"/>
          </a:p>
        </p:txBody>
      </p:sp>
      <p:sp>
        <p:nvSpPr>
          <p:cNvPr id="4" name="Content Placeholder 3"/>
          <p:cNvSpPr>
            <a:spLocks noGrp="1"/>
          </p:cNvSpPr>
          <p:nvPr>
            <p:ph sz="half" idx="2"/>
          </p:nvPr>
        </p:nvSpPr>
        <p:spPr>
          <a:xfrm>
            <a:off x="4428284" y="2182159"/>
            <a:ext cx="4038600" cy="3197336"/>
          </a:xfrm>
          <a:solidFill>
            <a:schemeClr val="accent4">
              <a:lumMod val="60000"/>
              <a:lumOff val="40000"/>
            </a:scheme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r>
              <a:rPr lang="en-US" dirty="0" smtClean="0"/>
              <a:t>S</a:t>
            </a:r>
            <a:endParaRPr lang="en-US" dirty="0"/>
          </a:p>
        </p:txBody>
      </p:sp>
      <p:pic>
        <p:nvPicPr>
          <p:cNvPr id="8" name="Picture 2"/>
          <p:cNvPicPr>
            <a:picLocks noChangeAspect="1" noChangeArrowheads="1"/>
          </p:cNvPicPr>
          <p:nvPr userDrawn="1"/>
        </p:nvPicPr>
        <p:blipFill>
          <a:blip r:embed="rId2"/>
          <a:srcRect/>
          <a:stretch>
            <a:fillRect/>
          </a:stretch>
        </p:blipFill>
        <p:spPr bwMode="auto">
          <a:xfrm>
            <a:off x="777164" y="2911789"/>
            <a:ext cx="3627272" cy="2575024"/>
          </a:xfrm>
          <a:prstGeom prst="rect">
            <a:avLst/>
          </a:prstGeom>
          <a:noFill/>
          <a:ln w="9525">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614" y="906252"/>
            <a:ext cx="7530439" cy="874249"/>
          </a:xfrm>
        </p:spPr>
        <p:txBody>
          <a:bodyPr/>
          <a:lstStyle/>
          <a:p>
            <a:r>
              <a:rPr lang="en-US" dirty="0" smtClean="0"/>
              <a:t>Click to edit title</a:t>
            </a:r>
            <a:endParaRPr lang="en-US" dirty="0"/>
          </a:p>
        </p:txBody>
      </p:sp>
      <p:sp>
        <p:nvSpPr>
          <p:cNvPr id="4" name="Content Placeholder 3"/>
          <p:cNvSpPr>
            <a:spLocks noGrp="1"/>
          </p:cNvSpPr>
          <p:nvPr>
            <p:ph sz="half" idx="2"/>
          </p:nvPr>
        </p:nvSpPr>
        <p:spPr>
          <a:xfrm>
            <a:off x="4418430" y="2027142"/>
            <a:ext cx="3964623" cy="3459672"/>
          </a:xfrm>
          <a:solidFill>
            <a:srgbClr val="C74D39">
              <a:alpha val="70000"/>
            </a:srgb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28016" rIns="182880" bIns="137160"/>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r>
              <a:rPr lang="en-US" dirty="0" smtClean="0"/>
              <a:t>S</a:t>
            </a:r>
            <a:endParaRPr lang="en-US" dirty="0"/>
          </a:p>
        </p:txBody>
      </p:sp>
      <p:pic>
        <p:nvPicPr>
          <p:cNvPr id="9" name="Picture 2"/>
          <p:cNvPicPr>
            <a:picLocks noChangeAspect="1" noChangeArrowheads="1"/>
          </p:cNvPicPr>
          <p:nvPr userDrawn="1"/>
        </p:nvPicPr>
        <p:blipFill>
          <a:blip r:embed="rId2"/>
          <a:srcRect/>
          <a:stretch>
            <a:fillRect/>
          </a:stretch>
        </p:blipFill>
        <p:spPr bwMode="auto">
          <a:xfrm>
            <a:off x="1068388" y="2908514"/>
            <a:ext cx="3200400" cy="2514600"/>
          </a:xfrm>
          <a:prstGeom prst="rect">
            <a:avLst/>
          </a:prstGeom>
          <a:noFill/>
          <a:ln w="9525">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3531" y="1156663"/>
            <a:ext cx="4766197" cy="780923"/>
          </a:xfrm>
        </p:spPr>
        <p:txBody>
          <a:bodyPr/>
          <a:lstStyle>
            <a:lvl1pPr>
              <a:defRPr baseline="0"/>
            </a:lvl1pPr>
          </a:lstStyle>
          <a:p>
            <a:r>
              <a:rPr lang="en-US" dirty="0" smtClean="0"/>
              <a:t>Click to edit title</a:t>
            </a:r>
            <a:endParaRPr lang="en-US" dirty="0"/>
          </a:p>
        </p:txBody>
      </p:sp>
      <p:sp>
        <p:nvSpPr>
          <p:cNvPr id="4" name="Content Placeholder 3"/>
          <p:cNvSpPr>
            <a:spLocks noGrp="1"/>
          </p:cNvSpPr>
          <p:nvPr>
            <p:ph sz="half" idx="2"/>
          </p:nvPr>
        </p:nvSpPr>
        <p:spPr>
          <a:xfrm>
            <a:off x="3193531" y="2045803"/>
            <a:ext cx="4843708" cy="3363502"/>
          </a:xfrm>
          <a:solidFill>
            <a:schemeClr val="accent3">
              <a:lumMod val="60000"/>
              <a:lumOff val="40000"/>
              <a:alpha val="50000"/>
            </a:scheme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r>
              <a:rPr lang="en-US" dirty="0" smtClean="0"/>
              <a:t>S</a:t>
            </a:r>
            <a:endParaRPr lang="en-US" dirty="0"/>
          </a:p>
        </p:txBody>
      </p:sp>
      <p:pic>
        <p:nvPicPr>
          <p:cNvPr id="9" name="Picture 2"/>
          <p:cNvPicPr>
            <a:picLocks noChangeAspect="1" noChangeArrowheads="1"/>
          </p:cNvPicPr>
          <p:nvPr userDrawn="1"/>
        </p:nvPicPr>
        <p:blipFill>
          <a:blip r:embed="rId2"/>
          <a:srcRect/>
          <a:stretch>
            <a:fillRect/>
          </a:stretch>
        </p:blipFill>
        <p:spPr bwMode="auto">
          <a:xfrm>
            <a:off x="895438" y="1156663"/>
            <a:ext cx="2074861" cy="4252642"/>
          </a:xfrm>
          <a:prstGeom prst="rect">
            <a:avLst/>
          </a:prstGeom>
          <a:noFill/>
          <a:ln w="9525">
            <a:noFill/>
            <a:miter lim="800000"/>
            <a:headEnd/>
            <a:tailEnd/>
          </a:ln>
          <a:effectLst>
            <a:softEdge rad="76200"/>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z="800"/>
            </a:lvl1pPr>
          </a:lstStyle>
          <a:p>
            <a:r>
              <a:rPr lang="en-US" dirty="0" smtClean="0"/>
              <a:t>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rcRect/>
          <a:stretch>
            <a:fillRect/>
          </a:stretch>
        </p:blipFill>
        <p:spPr bwMode="auto">
          <a:xfrm>
            <a:off x="225436" y="1281112"/>
            <a:ext cx="3944739" cy="3910496"/>
          </a:xfrm>
          <a:prstGeom prst="rect">
            <a:avLst/>
          </a:prstGeom>
          <a:noFill/>
          <a:ln w="9525">
            <a:noFill/>
            <a:miter lim="800000"/>
            <a:headEnd/>
            <a:tailEnd/>
          </a:ln>
          <a:effectLst/>
        </p:spPr>
      </p:pic>
      <p:sp>
        <p:nvSpPr>
          <p:cNvPr id="2" name="Title 1"/>
          <p:cNvSpPr>
            <a:spLocks noGrp="1"/>
          </p:cNvSpPr>
          <p:nvPr>
            <p:ph type="title"/>
          </p:nvPr>
        </p:nvSpPr>
        <p:spPr>
          <a:xfrm>
            <a:off x="3771386" y="725951"/>
            <a:ext cx="4915414" cy="87424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771386" y="1727797"/>
            <a:ext cx="4915414" cy="42402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z="800"/>
            </a:lvl1pPr>
          </a:lstStyle>
          <a:p>
            <a:r>
              <a:rPr lang="en-US" dirty="0" smtClean="0"/>
              <a:t>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25951"/>
            <a:ext cx="8229600" cy="87424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27797"/>
            <a:ext cx="8229600" cy="42402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0EFA5-8425-E349-9182-2F3D75F7BA18}" type="datetimeFigureOut">
              <a:rPr lang="en-US" smtClean="0"/>
              <a:pPr/>
              <a:t>3/21/16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F0673-9C92-4549-8376-A6C30F4C317A}" type="slidenum">
              <a:rPr lang="en-US" smtClean="0"/>
              <a:pPr/>
              <a:t>‹#›</a:t>
            </a:fld>
            <a:endParaRPr lang="en-US" dirty="0"/>
          </a:p>
        </p:txBody>
      </p:sp>
      <p:pic>
        <p:nvPicPr>
          <p:cNvPr id="7" name="Picture 6" descr="GLOBE_logoOfficial-_Blue.png"/>
          <p:cNvPicPr>
            <a:picLocks noChangeAspect="1"/>
          </p:cNvPicPr>
          <p:nvPr userDrawn="1"/>
        </p:nvPicPr>
        <p:blipFill>
          <a:blip r:embed="rId12"/>
          <a:stretch>
            <a:fillRect/>
          </a:stretch>
        </p:blipFill>
        <p:spPr>
          <a:xfrm>
            <a:off x="3208362" y="152118"/>
            <a:ext cx="2732047" cy="457200"/>
          </a:xfrm>
          <a:prstGeom prst="rect">
            <a:avLst/>
          </a:prstGeom>
        </p:spPr>
      </p:pic>
      <p:sp>
        <p:nvSpPr>
          <p:cNvPr id="8" name="Rectangle 7"/>
          <p:cNvSpPr>
            <a:spLocks noChangeArrowheads="1"/>
          </p:cNvSpPr>
          <p:nvPr userDrawn="1"/>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endParaRPr kumimoji="0" lang="en-US" dirty="0">
              <a:ln>
                <a:noFill/>
              </a:ln>
              <a:solidFill>
                <a:schemeClr val="bg1"/>
              </a:solidFill>
            </a:endParaRPr>
          </a:p>
        </p:txBody>
      </p:sp>
      <p:pic>
        <p:nvPicPr>
          <p:cNvPr id="10" name="Picture 9"/>
          <p:cNvPicPr/>
          <p:nvPr userDrawn="1"/>
        </p:nvPicPr>
        <p:blipFill>
          <a:blip r:embed="rId13">
            <a:extLst>
              <a:ext uri="{28A0092B-C50C-407E-A947-70E740481C1C}">
                <a14:useLocalDpi xmlns:a14="http://schemas.microsoft.com/office/drawing/2010/main" val="0"/>
              </a:ext>
            </a:extLst>
          </a:blip>
          <a:stretch>
            <a:fillRect/>
          </a:stretch>
        </p:blipFill>
        <p:spPr>
          <a:xfrm>
            <a:off x="1600200" y="6099175"/>
            <a:ext cx="5943600" cy="514350"/>
          </a:xfrm>
          <a:prstGeom prst="rect">
            <a:avLst/>
          </a:prstGeom>
        </p:spPr>
      </p:pic>
    </p:spTree>
  </p:cSld>
  <p:clrMap bg1="lt1" tx1="dk1" bg2="lt2" tx2="dk2" accent1="accent1" accent2="accent2" accent3="accent3" accent4="accent4" accent5="accent5" accent6="accent6" hlink="hlink" folHlink="folHlink"/>
  <p:sldLayoutIdLst>
    <p:sldLayoutId id="2147483776" r:id="rId1"/>
    <p:sldLayoutId id="2147483772" r:id="rId2"/>
    <p:sldLayoutId id="2147483773" r:id="rId3"/>
    <p:sldLayoutId id="2147483775" r:id="rId4"/>
    <p:sldLayoutId id="2147483774" r:id="rId5"/>
    <p:sldLayoutId id="2147483764" r:id="rId6"/>
    <p:sldLayoutId id="2147483762" r:id="rId7"/>
    <p:sldLayoutId id="2147483766" r:id="rId8"/>
    <p:sldLayoutId id="2147483767" r:id="rId9"/>
    <p:sldLayoutId id="2147483777" r:id="rId10"/>
  </p:sldLayoutIdLst>
  <p:txStyles>
    <p:titleStyle>
      <a:lvl1pPr algn="l" defTabSz="457200" rtl="0" eaLnBrk="1" latinLnBrk="0" hangingPunct="1">
        <a:spcBef>
          <a:spcPct val="0"/>
        </a:spcBef>
        <a:buNone/>
        <a:defRPr sz="3200" b="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2400" kern="1200">
          <a:solidFill>
            <a:srgbClr val="595959"/>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000" kern="1200">
          <a:solidFill>
            <a:srgbClr val="595959"/>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Clr>
          <a:schemeClr val="accent4"/>
        </a:buClr>
        <a:buFont typeface="Arial"/>
        <a:buChar char="•"/>
        <a:defRPr sz="1600" kern="1200">
          <a:solidFill>
            <a:srgbClr val="595959"/>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6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globe.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q263-oFMV58" TargetMode="External"/><Relationship Id="rId3" Type="http://schemas.openxmlformats.org/officeDocument/2006/relationships/hyperlink" Target="mailto:help@globe.g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mailto:help@globe.gov" TargetMode="External"/><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hyperlink" Target="http://www.globe.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www.globe.gov/web/peder.nels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reencast-o-matic.com/hom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lobe.gov/web/christy.wal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65" y="668868"/>
            <a:ext cx="4861729" cy="4800600"/>
          </a:xfrm>
          <a:ln>
            <a:noFill/>
          </a:ln>
        </p:spPr>
        <p:style>
          <a:lnRef idx="2">
            <a:schemeClr val="accent1"/>
          </a:lnRef>
          <a:fillRef idx="1">
            <a:schemeClr val="lt1"/>
          </a:fillRef>
          <a:effectRef idx="0">
            <a:schemeClr val="accent1"/>
          </a:effectRef>
          <a:fontRef idx="minor">
            <a:schemeClr val="dk1"/>
          </a:fontRef>
        </p:style>
        <p:txBody>
          <a:bodyPr/>
          <a:lstStyle/>
          <a:p>
            <a:pPr algn="ctr"/>
            <a:r>
              <a:rPr lang="en-US" sz="2000" b="1" dirty="0" smtClean="0">
                <a:hlinkClick r:id="rId3"/>
              </a:rPr>
              <a:t/>
            </a:r>
            <a:br>
              <a:rPr lang="en-US" sz="2000" b="1" dirty="0" smtClean="0">
                <a:hlinkClick r:id="rId3"/>
              </a:rPr>
            </a:br>
            <a:r>
              <a:rPr lang="en-US" sz="2000" b="1" dirty="0">
                <a:hlinkClick r:id="rId3"/>
              </a:rPr>
              <a:t/>
            </a:r>
            <a:br>
              <a:rPr lang="en-US" sz="2000" b="1" dirty="0">
                <a:hlinkClick r:id="rId3"/>
              </a:rPr>
            </a:br>
            <a:r>
              <a:rPr lang="en-US" sz="2000" b="1" dirty="0" smtClean="0">
                <a:hlinkClick r:id="rId3"/>
              </a:rPr>
              <a:t/>
            </a:r>
            <a:br>
              <a:rPr lang="en-US" sz="2000" b="1" dirty="0" smtClean="0">
                <a:hlinkClick r:id="rId3"/>
              </a:rPr>
            </a:br>
            <a:r>
              <a:rPr lang="en-US" sz="2000" b="1" dirty="0" smtClean="0"/>
              <a:t>The GLOBE Program</a:t>
            </a:r>
            <a:br>
              <a:rPr lang="en-US" sz="2000" b="1" dirty="0" smtClean="0"/>
            </a:br>
            <a:r>
              <a:rPr lang="en-US" sz="2000" b="1" dirty="0" smtClean="0"/>
              <a:t/>
            </a:r>
            <a:br>
              <a:rPr lang="en-US" sz="2000" b="1" dirty="0" smtClean="0"/>
            </a:br>
            <a:r>
              <a:rPr lang="en-US" sz="2000" b="1" dirty="0" smtClean="0"/>
              <a:t>Guide to creating your </a:t>
            </a:r>
            <a:br>
              <a:rPr lang="en-US" sz="2000" b="1" dirty="0" smtClean="0"/>
            </a:br>
            <a:r>
              <a:rPr lang="en-US" sz="2000" b="1" dirty="0" smtClean="0"/>
              <a:t>GISN video and profile</a:t>
            </a:r>
            <a:br>
              <a:rPr lang="en-US" sz="2000" b="1" dirty="0" smtClean="0"/>
            </a:br>
            <a:r>
              <a:rPr lang="en-US" sz="2000" b="1" dirty="0"/>
              <a:t/>
            </a:r>
            <a:br>
              <a:rPr lang="en-US" sz="2000" b="1" dirty="0"/>
            </a:br>
            <a:r>
              <a:rPr lang="en-US" sz="2000" b="1" dirty="0" smtClean="0"/>
              <a:t/>
            </a:r>
            <a:br>
              <a:rPr lang="en-US" sz="2000" b="1" dirty="0" smtClean="0"/>
            </a:br>
            <a:r>
              <a:rPr lang="en-US" sz="2000" b="1" dirty="0" smtClean="0">
                <a:hlinkClick r:id="rId3"/>
              </a:rPr>
              <a:t/>
            </a:r>
            <a:br>
              <a:rPr lang="en-US" sz="2000" b="1" dirty="0" smtClean="0">
                <a:hlinkClick r:id="rId3"/>
              </a:rPr>
            </a:br>
            <a:r>
              <a:rPr lang="en-US" sz="2000" b="1" dirty="0">
                <a:hlinkClick r:id="rId3"/>
              </a:rPr>
              <a:t/>
            </a:r>
            <a:br>
              <a:rPr lang="en-US" sz="2000" b="1" dirty="0">
                <a:hlinkClick r:id="rId3"/>
              </a:rPr>
            </a:br>
            <a:r>
              <a:rPr lang="en-US" sz="2000" b="1" dirty="0" smtClean="0">
                <a:hlinkClick r:id="rId3"/>
              </a:rPr>
              <a:t/>
            </a:r>
            <a:br>
              <a:rPr lang="en-US" sz="2000" b="1" dirty="0" smtClean="0">
                <a:hlinkClick r:id="rId3"/>
              </a:rPr>
            </a:br>
            <a:r>
              <a:rPr lang="en-US" sz="2000" b="1" dirty="0" smtClean="0">
                <a:hlinkClick r:id="rId3"/>
              </a:rPr>
              <a:t>www.globe.gov</a:t>
            </a:r>
            <a:endParaRPr lang="en-US" sz="2000"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a Video</a:t>
            </a:r>
            <a:endParaRPr lang="en-US" dirty="0"/>
          </a:p>
        </p:txBody>
      </p:sp>
      <p:pic>
        <p:nvPicPr>
          <p:cNvPr id="3" name="Picture 2" descr="Screen Shot 2015-11-20 at 3.02.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393" y="1407086"/>
            <a:ext cx="6476173" cy="4983554"/>
          </a:xfrm>
          <a:prstGeom prst="rect">
            <a:avLst/>
          </a:prstGeom>
        </p:spPr>
      </p:pic>
      <p:sp>
        <p:nvSpPr>
          <p:cNvPr id="5" name="Up Arrow 4"/>
          <p:cNvSpPr/>
          <p:nvPr/>
        </p:nvSpPr>
        <p:spPr>
          <a:xfrm>
            <a:off x="5080000" y="4340679"/>
            <a:ext cx="447040" cy="105061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1747521" y="3817160"/>
            <a:ext cx="2265680" cy="1477328"/>
          </a:xfrm>
          <a:prstGeom prst="rect">
            <a:avLst/>
          </a:prstGeom>
          <a:solidFill>
            <a:schemeClr val="bg1"/>
          </a:solidFill>
        </p:spPr>
        <p:txBody>
          <a:bodyPr wrap="square" rtlCol="0">
            <a:spAutoFit/>
          </a:bodyPr>
          <a:lstStyle/>
          <a:p>
            <a:r>
              <a:rPr lang="en-US" dirty="0" smtClean="0"/>
              <a:t>Select “Browse Server” to select a video. Make sure to pick the right video type.</a:t>
            </a:r>
            <a:endParaRPr lang="en-US" dirty="0"/>
          </a:p>
        </p:txBody>
      </p:sp>
    </p:spTree>
    <p:extLst>
      <p:ext uri="{BB962C8B-B14F-4D97-AF65-F5344CB8AC3E}">
        <p14:creationId xmlns:p14="http://schemas.microsoft.com/office/powerpoint/2010/main" val="30277502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1-20 at 3.02.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 y="1477113"/>
            <a:ext cx="7874121" cy="4680093"/>
          </a:xfrm>
          <a:prstGeom prst="rect">
            <a:avLst/>
          </a:prstGeom>
        </p:spPr>
      </p:pic>
      <p:sp>
        <p:nvSpPr>
          <p:cNvPr id="2" name="Title 1"/>
          <p:cNvSpPr>
            <a:spLocks noGrp="1"/>
          </p:cNvSpPr>
          <p:nvPr>
            <p:ph type="title"/>
          </p:nvPr>
        </p:nvSpPr>
        <p:spPr/>
        <p:txBody>
          <a:bodyPr/>
          <a:lstStyle/>
          <a:p>
            <a:r>
              <a:rPr lang="en-US" dirty="0" smtClean="0"/>
              <a:t>Including a Video</a:t>
            </a:r>
            <a:endParaRPr lang="en-US" dirty="0"/>
          </a:p>
        </p:txBody>
      </p:sp>
      <p:sp>
        <p:nvSpPr>
          <p:cNvPr id="5" name="Up Arrow 4"/>
          <p:cNvSpPr/>
          <p:nvPr/>
        </p:nvSpPr>
        <p:spPr>
          <a:xfrm rot="16200000">
            <a:off x="3396454" y="1889118"/>
            <a:ext cx="447040" cy="105061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4643121" y="2190905"/>
            <a:ext cx="2265680" cy="923330"/>
          </a:xfrm>
          <a:prstGeom prst="rect">
            <a:avLst/>
          </a:prstGeom>
          <a:solidFill>
            <a:schemeClr val="bg1"/>
          </a:solidFill>
        </p:spPr>
        <p:txBody>
          <a:bodyPr wrap="square" rtlCol="0">
            <a:spAutoFit/>
          </a:bodyPr>
          <a:lstStyle/>
          <a:p>
            <a:r>
              <a:rPr lang="en-US" dirty="0" smtClean="0"/>
              <a:t>Step 1: Select the folder with your name.</a:t>
            </a:r>
            <a:endParaRPr lang="en-US" dirty="0"/>
          </a:p>
        </p:txBody>
      </p:sp>
      <p:sp>
        <p:nvSpPr>
          <p:cNvPr id="7" name="TextBox 6"/>
          <p:cNvSpPr txBox="1"/>
          <p:nvPr/>
        </p:nvSpPr>
        <p:spPr>
          <a:xfrm>
            <a:off x="3830321" y="5395460"/>
            <a:ext cx="2265680" cy="923330"/>
          </a:xfrm>
          <a:prstGeom prst="rect">
            <a:avLst/>
          </a:prstGeom>
          <a:solidFill>
            <a:schemeClr val="bg1"/>
          </a:solidFill>
        </p:spPr>
        <p:txBody>
          <a:bodyPr wrap="square" rtlCol="0">
            <a:spAutoFit/>
          </a:bodyPr>
          <a:lstStyle/>
          <a:p>
            <a:r>
              <a:rPr lang="en-US" dirty="0" smtClean="0"/>
              <a:t>Step 2: Choose your video from your computer.</a:t>
            </a:r>
            <a:endParaRPr lang="en-US" dirty="0"/>
          </a:p>
        </p:txBody>
      </p:sp>
      <p:sp>
        <p:nvSpPr>
          <p:cNvPr id="8" name="Up Arrow 7"/>
          <p:cNvSpPr/>
          <p:nvPr/>
        </p:nvSpPr>
        <p:spPr>
          <a:xfrm rot="10800000">
            <a:off x="2857973" y="4768553"/>
            <a:ext cx="447040" cy="105061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TextBox 8"/>
          <p:cNvSpPr txBox="1"/>
          <p:nvPr/>
        </p:nvSpPr>
        <p:spPr>
          <a:xfrm>
            <a:off x="6502401" y="4306888"/>
            <a:ext cx="2265680" cy="646331"/>
          </a:xfrm>
          <a:prstGeom prst="rect">
            <a:avLst/>
          </a:prstGeom>
          <a:solidFill>
            <a:schemeClr val="bg1"/>
          </a:solidFill>
        </p:spPr>
        <p:txBody>
          <a:bodyPr wrap="square" rtlCol="0">
            <a:spAutoFit/>
          </a:bodyPr>
          <a:lstStyle/>
          <a:p>
            <a:r>
              <a:rPr lang="en-US" dirty="0" smtClean="0"/>
              <a:t>Step 3: Select “Upload”</a:t>
            </a:r>
            <a:endParaRPr lang="en-US" dirty="0"/>
          </a:p>
        </p:txBody>
      </p:sp>
      <p:sp>
        <p:nvSpPr>
          <p:cNvPr id="10" name="Up Arrow 9"/>
          <p:cNvSpPr/>
          <p:nvPr/>
        </p:nvSpPr>
        <p:spPr>
          <a:xfrm rot="10800000">
            <a:off x="8036681" y="4768553"/>
            <a:ext cx="447040" cy="105061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1661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11-20 at 3.27.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 y="1421670"/>
            <a:ext cx="8310048" cy="4897120"/>
          </a:xfrm>
          <a:prstGeom prst="rect">
            <a:avLst/>
          </a:prstGeom>
        </p:spPr>
      </p:pic>
      <p:sp>
        <p:nvSpPr>
          <p:cNvPr id="2" name="Title 1"/>
          <p:cNvSpPr>
            <a:spLocks noGrp="1"/>
          </p:cNvSpPr>
          <p:nvPr>
            <p:ph type="title"/>
          </p:nvPr>
        </p:nvSpPr>
        <p:spPr/>
        <p:txBody>
          <a:bodyPr/>
          <a:lstStyle/>
          <a:p>
            <a:r>
              <a:rPr lang="en-US" dirty="0" smtClean="0"/>
              <a:t>Including a Video</a:t>
            </a:r>
            <a:endParaRPr lang="en-US" dirty="0"/>
          </a:p>
        </p:txBody>
      </p:sp>
      <p:sp>
        <p:nvSpPr>
          <p:cNvPr id="5" name="Up Arrow 4"/>
          <p:cNvSpPr/>
          <p:nvPr/>
        </p:nvSpPr>
        <p:spPr>
          <a:xfrm rot="16200000">
            <a:off x="3396454" y="1889118"/>
            <a:ext cx="447040" cy="105061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4643121" y="2190905"/>
            <a:ext cx="2265680" cy="646331"/>
          </a:xfrm>
          <a:prstGeom prst="rect">
            <a:avLst/>
          </a:prstGeom>
          <a:solidFill>
            <a:schemeClr val="bg1"/>
          </a:solidFill>
        </p:spPr>
        <p:txBody>
          <a:bodyPr wrap="square" rtlCol="0">
            <a:spAutoFit/>
          </a:bodyPr>
          <a:lstStyle/>
          <a:p>
            <a:r>
              <a:rPr lang="en-US" dirty="0" smtClean="0"/>
              <a:t>Once your video is uploaded, click on it.</a:t>
            </a:r>
            <a:endParaRPr lang="en-US" dirty="0"/>
          </a:p>
        </p:txBody>
      </p:sp>
    </p:spTree>
    <p:extLst>
      <p:ext uri="{BB962C8B-B14F-4D97-AF65-F5344CB8AC3E}">
        <p14:creationId xmlns:p14="http://schemas.microsoft.com/office/powerpoint/2010/main" val="4256893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1-20 at 3.28.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942" y="1437639"/>
            <a:ext cx="6716358" cy="5257799"/>
          </a:xfrm>
          <a:prstGeom prst="rect">
            <a:avLst/>
          </a:prstGeom>
        </p:spPr>
      </p:pic>
      <p:sp>
        <p:nvSpPr>
          <p:cNvPr id="2" name="Title 1"/>
          <p:cNvSpPr>
            <a:spLocks noGrp="1"/>
          </p:cNvSpPr>
          <p:nvPr>
            <p:ph type="title"/>
          </p:nvPr>
        </p:nvSpPr>
        <p:spPr/>
        <p:txBody>
          <a:bodyPr/>
          <a:lstStyle/>
          <a:p>
            <a:r>
              <a:rPr lang="en-US" dirty="0" smtClean="0"/>
              <a:t>Including a Video</a:t>
            </a:r>
            <a:endParaRPr lang="en-US" dirty="0"/>
          </a:p>
        </p:txBody>
      </p:sp>
      <p:sp>
        <p:nvSpPr>
          <p:cNvPr id="5" name="Up Arrow 4"/>
          <p:cNvSpPr/>
          <p:nvPr/>
        </p:nvSpPr>
        <p:spPr>
          <a:xfrm rot="16200000">
            <a:off x="8120854" y="4845678"/>
            <a:ext cx="447040" cy="105061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5775960" y="5631490"/>
            <a:ext cx="2910839" cy="923330"/>
          </a:xfrm>
          <a:prstGeom prst="rect">
            <a:avLst/>
          </a:prstGeom>
          <a:solidFill>
            <a:schemeClr val="bg1"/>
          </a:solidFill>
        </p:spPr>
        <p:txBody>
          <a:bodyPr wrap="square" rtlCol="0">
            <a:spAutoFit/>
          </a:bodyPr>
          <a:lstStyle/>
          <a:p>
            <a:r>
              <a:rPr lang="en-US" dirty="0" smtClean="0"/>
              <a:t>Hit “OK” and the video will appear in your profile as a gray box.</a:t>
            </a:r>
            <a:endParaRPr lang="en-US" dirty="0"/>
          </a:p>
        </p:txBody>
      </p:sp>
    </p:spTree>
    <p:extLst>
      <p:ext uri="{BB962C8B-B14F-4D97-AF65-F5344CB8AC3E}">
        <p14:creationId xmlns:p14="http://schemas.microsoft.com/office/powerpoint/2010/main" val="37351875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your GLOBE Profile</a:t>
            </a:r>
            <a:endParaRPr lang="en-US" dirty="0"/>
          </a:p>
        </p:txBody>
      </p:sp>
      <p:pic>
        <p:nvPicPr>
          <p:cNvPr id="4" name="Content Placeholder 3" descr="Screen Shot 2015-11-19 at 10.09.18 AM.png"/>
          <p:cNvPicPr>
            <a:picLocks noGrp="1" noChangeAspect="1"/>
          </p:cNvPicPr>
          <p:nvPr>
            <p:ph idx="1"/>
          </p:nvPr>
        </p:nvPicPr>
        <p:blipFill>
          <a:blip r:embed="rId2">
            <a:extLst>
              <a:ext uri="{28A0092B-C50C-407E-A947-70E740481C1C}">
                <a14:useLocalDpi xmlns:a14="http://schemas.microsoft.com/office/drawing/2010/main" val="0"/>
              </a:ext>
            </a:extLst>
          </a:blip>
          <a:srcRect t="11901" b="11901"/>
          <a:stretch>
            <a:fillRect/>
          </a:stretch>
        </p:blipFill>
        <p:spPr>
          <a:xfrm>
            <a:off x="1645920" y="1685127"/>
            <a:ext cx="7250472" cy="3735767"/>
          </a:xfrm>
        </p:spPr>
      </p:pic>
      <p:sp>
        <p:nvSpPr>
          <p:cNvPr id="5" name="Up Arrow 4"/>
          <p:cNvSpPr/>
          <p:nvPr/>
        </p:nvSpPr>
        <p:spPr>
          <a:xfrm>
            <a:off x="7101840" y="3394075"/>
            <a:ext cx="690880" cy="135128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6939280" y="4876800"/>
            <a:ext cx="1544320" cy="923330"/>
          </a:xfrm>
          <a:prstGeom prst="rect">
            <a:avLst/>
          </a:prstGeom>
          <a:noFill/>
        </p:spPr>
        <p:txBody>
          <a:bodyPr wrap="square" rtlCol="0">
            <a:spAutoFit/>
          </a:bodyPr>
          <a:lstStyle/>
          <a:p>
            <a:r>
              <a:rPr lang="en-US" dirty="0" smtClean="0"/>
              <a:t>Type your content, click “Publish”</a:t>
            </a:r>
            <a:endParaRPr lang="en-US" dirty="0"/>
          </a:p>
        </p:txBody>
      </p:sp>
    </p:spTree>
    <p:extLst>
      <p:ext uri="{BB962C8B-B14F-4D97-AF65-F5344CB8AC3E}">
        <p14:creationId xmlns:p14="http://schemas.microsoft.com/office/powerpoint/2010/main" val="25765349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Notes for Videos</a:t>
            </a:r>
            <a:endParaRPr lang="en-US" dirty="0"/>
          </a:p>
        </p:txBody>
      </p:sp>
      <p:sp>
        <p:nvSpPr>
          <p:cNvPr id="3" name="Content Placeholder 2"/>
          <p:cNvSpPr>
            <a:spLocks noGrp="1"/>
          </p:cNvSpPr>
          <p:nvPr>
            <p:ph idx="1"/>
          </p:nvPr>
        </p:nvSpPr>
        <p:spPr/>
        <p:txBody>
          <a:bodyPr>
            <a:normAutofit lnSpcReduction="10000"/>
          </a:bodyPr>
          <a:lstStyle/>
          <a:p>
            <a:r>
              <a:rPr lang="en-US" dirty="0" smtClean="0"/>
              <a:t>Videos can have a max width of 320 pixels. If your video is wider than that, it will cover up other parts of your profile screen. You can change the size by double-clicking on your video in the edit screen and adjusting the width or by setting the width when you upload the video.</a:t>
            </a:r>
            <a:endParaRPr lang="en-US" dirty="0"/>
          </a:p>
          <a:p>
            <a:r>
              <a:rPr lang="en-US" dirty="0" smtClean="0"/>
              <a:t>Make sure to upload only .mp4 or </a:t>
            </a:r>
            <a:r>
              <a:rPr lang="en-US" dirty="0" err="1" smtClean="0"/>
              <a:t>WebM</a:t>
            </a:r>
            <a:r>
              <a:rPr lang="en-US" dirty="0" smtClean="0"/>
              <a:t> files. Other file types will not work. </a:t>
            </a:r>
          </a:p>
          <a:p>
            <a:r>
              <a:rPr lang="en-US" dirty="0" smtClean="0"/>
              <a:t>If your video is not playing on Firefox, watch this video to help make your </a:t>
            </a:r>
            <a:r>
              <a:rPr lang="en-US" dirty="0"/>
              <a:t>video playable: </a:t>
            </a:r>
            <a:r>
              <a:rPr lang="en-US" dirty="0">
                <a:hlinkClick r:id="rId2"/>
              </a:rPr>
              <a:t>https://www.youtube.com/watch?v=q263-</a:t>
            </a:r>
            <a:r>
              <a:rPr lang="en-US" dirty="0" smtClean="0">
                <a:hlinkClick r:id="rId2"/>
              </a:rPr>
              <a:t>oFMV58</a:t>
            </a:r>
            <a:r>
              <a:rPr lang="en-US" dirty="0" smtClean="0"/>
              <a:t>	</a:t>
            </a:r>
          </a:p>
          <a:p>
            <a:r>
              <a:rPr lang="en-US" dirty="0" smtClean="0"/>
              <a:t>Need help? Contact </a:t>
            </a:r>
            <a:r>
              <a:rPr lang="en-US" dirty="0" smtClean="0">
                <a:hlinkClick r:id="rId3"/>
              </a:rPr>
              <a:t>help@globe.gov</a:t>
            </a:r>
            <a:r>
              <a:rPr lang="en-US" dirty="0" smtClean="0"/>
              <a:t>	</a:t>
            </a:r>
          </a:p>
          <a:p>
            <a:endParaRPr lang="en-US" dirty="0"/>
          </a:p>
        </p:txBody>
      </p:sp>
    </p:spTree>
    <p:extLst>
      <p:ext uri="{BB962C8B-B14F-4D97-AF65-F5344CB8AC3E}">
        <p14:creationId xmlns:p14="http://schemas.microsoft.com/office/powerpoint/2010/main" val="370005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3548"/>
            <a:ext cx="8229600" cy="874249"/>
          </a:xfrm>
        </p:spPr>
        <p:txBody>
          <a:bodyPr/>
          <a:lstStyle/>
          <a:p>
            <a:r>
              <a:rPr lang="en-US" b="1" dirty="0" smtClean="0"/>
              <a:t>3. Include </a:t>
            </a:r>
            <a:r>
              <a:rPr lang="en-US" b="1" dirty="0"/>
              <a:t>accompanying resources on your GLOBE profile page</a:t>
            </a:r>
            <a:r>
              <a:rPr lang="en-US" dirty="0"/>
              <a:t>:</a:t>
            </a:r>
            <a:br>
              <a:rPr lang="en-US" dirty="0"/>
            </a:br>
            <a:endParaRPr lang="en-US" dirty="0"/>
          </a:p>
        </p:txBody>
      </p:sp>
      <p:sp>
        <p:nvSpPr>
          <p:cNvPr id="3" name="Content Placeholder 2"/>
          <p:cNvSpPr>
            <a:spLocks noGrp="1"/>
          </p:cNvSpPr>
          <p:nvPr>
            <p:ph idx="1"/>
          </p:nvPr>
        </p:nvSpPr>
        <p:spPr>
          <a:xfrm>
            <a:off x="457200" y="1727797"/>
            <a:ext cx="3251200" cy="3789083"/>
          </a:xfrm>
        </p:spPr>
        <p:txBody>
          <a:bodyPr>
            <a:normAutofit/>
          </a:bodyPr>
          <a:lstStyle/>
          <a:p>
            <a:pPr lvl="0" fontAlgn="base"/>
            <a:r>
              <a:rPr lang="en-US" dirty="0" smtClean="0"/>
              <a:t>Other items to include:</a:t>
            </a:r>
          </a:p>
          <a:p>
            <a:pPr lvl="1" fontAlgn="base"/>
            <a:r>
              <a:rPr lang="en-US" dirty="0" smtClean="0"/>
              <a:t>Links to relevant educational resources</a:t>
            </a:r>
          </a:p>
          <a:p>
            <a:pPr lvl="1" fontAlgn="base"/>
            <a:r>
              <a:rPr lang="en-US" dirty="0" smtClean="0"/>
              <a:t>Links to GLOBE protocols</a:t>
            </a:r>
          </a:p>
          <a:p>
            <a:pPr lvl="1" fontAlgn="base"/>
            <a:r>
              <a:rPr lang="en-US" dirty="0" smtClean="0"/>
              <a:t>Link to your profile video on YouTube</a:t>
            </a:r>
          </a:p>
          <a:p>
            <a:pPr lvl="1" fontAlgn="base"/>
            <a:r>
              <a:rPr lang="en-US" dirty="0" smtClean="0"/>
              <a:t>Other videos</a:t>
            </a:r>
          </a:p>
          <a:p>
            <a:pPr lvl="1" fontAlgn="base"/>
            <a:r>
              <a:rPr lang="en-US" dirty="0" smtClean="0"/>
              <a:t>Educational activities</a:t>
            </a:r>
          </a:p>
          <a:p>
            <a:pPr lvl="1" fontAlgn="base"/>
            <a:endParaRPr lang="en-US" dirty="0" smtClean="0"/>
          </a:p>
          <a:p>
            <a:pPr lvl="0" fontAlgn="base"/>
            <a:endParaRPr lang="en-US" dirty="0"/>
          </a:p>
          <a:p>
            <a:endParaRPr lang="en-US" dirty="0"/>
          </a:p>
        </p:txBody>
      </p:sp>
      <p:pic>
        <p:nvPicPr>
          <p:cNvPr id="4" name="Picture 3" descr="Screen Shot 2015-11-19 at 9.55.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685" y="1341120"/>
            <a:ext cx="3853602" cy="4038600"/>
          </a:xfrm>
          <a:prstGeom prst="rect">
            <a:avLst/>
          </a:prstGeom>
        </p:spPr>
      </p:pic>
    </p:spTree>
    <p:extLst>
      <p:ext uri="{BB962C8B-B14F-4D97-AF65-F5344CB8AC3E}">
        <p14:creationId xmlns:p14="http://schemas.microsoft.com/office/powerpoint/2010/main" val="35818462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65" y="1764939"/>
            <a:ext cx="3032929" cy="2808512"/>
          </a:xfrm>
        </p:spPr>
        <p:txBody>
          <a:bodyPr/>
          <a:lstStyle/>
          <a:p>
            <a:pPr algn="ctr"/>
            <a:r>
              <a:rPr lang="en-US" dirty="0" smtClean="0">
                <a:hlinkClick r:id="rId2"/>
              </a:rPr>
              <a:t>www.globe.gov</a:t>
            </a:r>
            <a:r>
              <a:rPr lang="en-US" dirty="0" smtClean="0"/>
              <a:t/>
            </a:r>
            <a:br>
              <a:rPr lang="en-US" dirty="0" smtClean="0"/>
            </a:br>
            <a:r>
              <a:rPr lang="en-US" sz="2800" dirty="0" smtClean="0">
                <a:hlinkClick r:id="rId3"/>
              </a:rPr>
              <a:t>help@globe.gov</a:t>
            </a:r>
            <a:r>
              <a:rPr lang="en-US" sz="2800" dirty="0" smtClean="0"/>
              <a:t>	</a:t>
            </a:r>
            <a:endParaRPr lang="en-US" sz="28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335" y="962554"/>
            <a:ext cx="1719263"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 </a:t>
            </a:r>
            <a:r>
              <a:rPr lang="en-US" dirty="0"/>
              <a:t>to creating your GISN connection video</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We invite you, as a member of </a:t>
            </a:r>
            <a:r>
              <a:rPr lang="en-US" dirty="0"/>
              <a:t>the GLOBE International </a:t>
            </a:r>
            <a:r>
              <a:rPr lang="en-US" dirty="0" smtClean="0"/>
              <a:t>Scientists’ </a:t>
            </a:r>
            <a:r>
              <a:rPr lang="en-US" dirty="0"/>
              <a:t>Network (GISN</a:t>
            </a:r>
            <a:r>
              <a:rPr lang="en-US" dirty="0" smtClean="0"/>
              <a:t>), </a:t>
            </a:r>
            <a:r>
              <a:rPr lang="en-US" dirty="0"/>
              <a:t>to create a </a:t>
            </a:r>
            <a:r>
              <a:rPr lang="en-US" dirty="0" smtClean="0"/>
              <a:t>2 </a:t>
            </a:r>
            <a:r>
              <a:rPr lang="en-US" dirty="0"/>
              <a:t>minute (or shorter) </a:t>
            </a:r>
            <a:r>
              <a:rPr lang="en-US" dirty="0" smtClean="0"/>
              <a:t>video clip to introduce </a:t>
            </a:r>
            <a:r>
              <a:rPr lang="en-US" dirty="0"/>
              <a:t>you and your science to GLOBE students and teachers. </a:t>
            </a:r>
            <a:endParaRPr lang="en-US" dirty="0" smtClean="0"/>
          </a:p>
          <a:p>
            <a:pPr marL="0" indent="0">
              <a:buNone/>
            </a:pPr>
            <a:r>
              <a:rPr lang="en-US" dirty="0" smtClean="0"/>
              <a:t>The following slides provides a few tips and ideas.</a:t>
            </a:r>
            <a:endParaRPr lang="en-US" dirty="0"/>
          </a:p>
          <a:p>
            <a:pPr marL="0" indent="0">
              <a:buNone/>
            </a:pPr>
            <a:endParaRPr lang="en-US" dirty="0"/>
          </a:p>
          <a:p>
            <a:pPr marL="0" indent="0">
              <a:buNone/>
            </a:pPr>
            <a:r>
              <a:rPr lang="en-US" dirty="0"/>
              <a:t> </a:t>
            </a:r>
          </a:p>
          <a:p>
            <a:endParaRPr lang="en-US" dirty="0"/>
          </a:p>
        </p:txBody>
      </p:sp>
      <p:pic>
        <p:nvPicPr>
          <p:cNvPr id="4" name="Picture 3" descr="Screen Shot 2015-11-19 at 9.50.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360" y="3731446"/>
            <a:ext cx="3824371" cy="2236608"/>
          </a:xfrm>
          <a:prstGeom prst="rect">
            <a:avLst/>
          </a:prstGeom>
        </p:spPr>
      </p:pic>
      <p:sp>
        <p:nvSpPr>
          <p:cNvPr id="5" name="Rectangle 4"/>
          <p:cNvSpPr/>
          <p:nvPr/>
        </p:nvSpPr>
        <p:spPr>
          <a:xfrm>
            <a:off x="213360" y="5284655"/>
            <a:ext cx="4572000" cy="646331"/>
          </a:xfrm>
          <a:prstGeom prst="rect">
            <a:avLst/>
          </a:prstGeom>
        </p:spPr>
        <p:txBody>
          <a:bodyPr>
            <a:spAutoFit/>
          </a:bodyPr>
          <a:lstStyle/>
          <a:p>
            <a:r>
              <a:rPr lang="en-US" dirty="0" smtClean="0"/>
              <a:t>See </a:t>
            </a:r>
            <a:r>
              <a:rPr lang="en-US" dirty="0" err="1" smtClean="0"/>
              <a:t>Peder</a:t>
            </a:r>
            <a:r>
              <a:rPr lang="en-US" dirty="0" smtClean="0"/>
              <a:t> Nelson’s video here:</a:t>
            </a:r>
          </a:p>
          <a:p>
            <a:r>
              <a:rPr lang="en-US" dirty="0" smtClean="0">
                <a:hlinkClick r:id="rId3"/>
              </a:rPr>
              <a:t>http</a:t>
            </a:r>
            <a:r>
              <a:rPr lang="en-US" dirty="0">
                <a:hlinkClick r:id="rId3"/>
              </a:rPr>
              <a:t>://www.globe.gov/web/peder.nelson</a:t>
            </a:r>
            <a:r>
              <a:rPr lang="en-US" dirty="0" smtClean="0">
                <a:hlinkClick r:id="rId3"/>
              </a:rPr>
              <a:t>/</a:t>
            </a:r>
            <a:r>
              <a:rPr lang="en-US" dirty="0"/>
              <a:t>	</a:t>
            </a:r>
          </a:p>
        </p:txBody>
      </p:sp>
    </p:spTree>
    <p:extLst>
      <p:ext uri="{BB962C8B-B14F-4D97-AF65-F5344CB8AC3E}">
        <p14:creationId xmlns:p14="http://schemas.microsoft.com/office/powerpoint/2010/main" val="20459687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Know your Audience</a:t>
            </a:r>
            <a:endParaRPr lang="en-US" dirty="0"/>
          </a:p>
        </p:txBody>
      </p:sp>
      <p:sp>
        <p:nvSpPr>
          <p:cNvPr id="3" name="Content Placeholder 2"/>
          <p:cNvSpPr>
            <a:spLocks noGrp="1"/>
          </p:cNvSpPr>
          <p:nvPr>
            <p:ph sz="half" idx="2"/>
          </p:nvPr>
        </p:nvSpPr>
        <p:spPr/>
        <p:txBody>
          <a:bodyPr>
            <a:normAutofit/>
          </a:bodyPr>
          <a:lstStyle/>
          <a:p>
            <a:r>
              <a:rPr lang="en-US" dirty="0" smtClean="0"/>
              <a:t>Your audience </a:t>
            </a:r>
            <a:r>
              <a:rPr lang="en-US" dirty="0"/>
              <a:t>is GLOBE </a:t>
            </a:r>
            <a:r>
              <a:rPr lang="en-US" dirty="0" smtClean="0"/>
              <a:t>students and teachers</a:t>
            </a:r>
          </a:p>
          <a:p>
            <a:r>
              <a:rPr lang="en-US" dirty="0"/>
              <a:t>K</a:t>
            </a:r>
            <a:r>
              <a:rPr lang="en-US" dirty="0" smtClean="0"/>
              <a:t>eep </a:t>
            </a:r>
            <a:r>
              <a:rPr lang="en-US" dirty="0"/>
              <a:t>your audience in mind when discussing </a:t>
            </a:r>
            <a:r>
              <a:rPr lang="en-US" b="1" dirty="0"/>
              <a:t>science concepts and </a:t>
            </a:r>
            <a:r>
              <a:rPr lang="en-US" b="1" dirty="0" smtClean="0"/>
              <a:t>vocabulary</a:t>
            </a:r>
            <a:endParaRPr lang="en-US" dirty="0"/>
          </a:p>
          <a:p>
            <a:pPr marL="0" indent="0">
              <a:buNone/>
            </a:pPr>
            <a:endParaRPr lang="en-US" dirty="0"/>
          </a:p>
        </p:txBody>
      </p:sp>
    </p:spTree>
    <p:extLst>
      <p:ext uri="{BB962C8B-B14F-4D97-AF65-F5344CB8AC3E}">
        <p14:creationId xmlns:p14="http://schemas.microsoft.com/office/powerpoint/2010/main" val="36176608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Considerations for writing </a:t>
            </a:r>
            <a:r>
              <a:rPr lang="en-US" b="1" dirty="0"/>
              <a:t>your video </a:t>
            </a:r>
            <a:r>
              <a:rPr lang="en-US" b="1" dirty="0" smtClean="0"/>
              <a:t>script</a:t>
            </a:r>
            <a:endParaRPr lang="en-US" dirty="0"/>
          </a:p>
        </p:txBody>
      </p:sp>
      <p:sp>
        <p:nvSpPr>
          <p:cNvPr id="3" name="Content Placeholder 2"/>
          <p:cNvSpPr>
            <a:spLocks noGrp="1"/>
          </p:cNvSpPr>
          <p:nvPr>
            <p:ph idx="1"/>
          </p:nvPr>
        </p:nvSpPr>
        <p:spPr>
          <a:xfrm>
            <a:off x="457200" y="1461185"/>
            <a:ext cx="8229600" cy="4506869"/>
          </a:xfrm>
        </p:spPr>
        <p:txBody>
          <a:bodyPr>
            <a:normAutofit fontScale="70000" lnSpcReduction="20000"/>
          </a:bodyPr>
          <a:lstStyle/>
          <a:p>
            <a:pPr lvl="0" fontAlgn="base"/>
            <a:r>
              <a:rPr lang="en-US" b="1" i="1" dirty="0" smtClean="0">
                <a:solidFill>
                  <a:schemeClr val="accent1"/>
                </a:solidFill>
              </a:rPr>
              <a:t>Include </a:t>
            </a:r>
            <a:r>
              <a:rPr lang="en-US" b="1" i="1" dirty="0">
                <a:solidFill>
                  <a:schemeClr val="accent1"/>
                </a:solidFill>
              </a:rPr>
              <a:t>a guiding question </a:t>
            </a:r>
            <a:r>
              <a:rPr lang="en-US" dirty="0"/>
              <a:t>as a hook for the students and include relevant connections </a:t>
            </a:r>
            <a:r>
              <a:rPr lang="en-US" dirty="0">
                <a:solidFill>
                  <a:schemeClr val="tx1"/>
                </a:solidFill>
              </a:rPr>
              <a:t>to the student’s life (school, </a:t>
            </a:r>
            <a:r>
              <a:rPr lang="en-US" dirty="0"/>
              <a:t>neighborhood, town, park, etc.).  For example, “Have you ever wondered what the land cover was like before your school was built?”</a:t>
            </a:r>
            <a:endParaRPr lang="en-US" sz="2800" dirty="0"/>
          </a:p>
          <a:p>
            <a:pPr lvl="0" fontAlgn="base"/>
            <a:r>
              <a:rPr lang="en-US" b="1" i="1" dirty="0">
                <a:solidFill>
                  <a:srgbClr val="4F81BD"/>
                </a:solidFill>
              </a:rPr>
              <a:t>Transition from the guiding question to your personal “spark of curiosity” </a:t>
            </a:r>
            <a:r>
              <a:rPr lang="en-US" dirty="0"/>
              <a:t>that guided you to study (or pursue your personal STEM path). “I was interested in how our land was changing, so I got involved in remote sensing and Landsat images.”</a:t>
            </a:r>
            <a:endParaRPr lang="en-US" sz="2800" dirty="0"/>
          </a:p>
          <a:p>
            <a:pPr lvl="0" fontAlgn="base"/>
            <a:r>
              <a:rPr lang="en-US" b="1" i="1" dirty="0">
                <a:solidFill>
                  <a:srgbClr val="4F81BD"/>
                </a:solidFill>
              </a:rPr>
              <a:t>Describe yourself</a:t>
            </a:r>
            <a:r>
              <a:rPr lang="en-US" dirty="0"/>
              <a:t>: your background, your education background, your current role, a short elevator pitch (two sentences or less) about what you research</a:t>
            </a:r>
            <a:endParaRPr lang="en-US" sz="2800" dirty="0"/>
          </a:p>
          <a:p>
            <a:pPr lvl="0" fontAlgn="base"/>
            <a:r>
              <a:rPr lang="en-US" b="1" i="1" dirty="0">
                <a:solidFill>
                  <a:srgbClr val="4F81BD"/>
                </a:solidFill>
              </a:rPr>
              <a:t>How can GLOBE students help you in your research? </a:t>
            </a:r>
            <a:r>
              <a:rPr lang="en-US" dirty="0"/>
              <a:t>For example, how can doing the GLOBE Land Cover protocol and uploading their data help YOU with your personal research, help contribute to our overall science understanding, and help GLOBE students around the world have a better understanding of changes over time?</a:t>
            </a:r>
            <a:endParaRPr lang="en-US" sz="2800" dirty="0"/>
          </a:p>
          <a:p>
            <a:pPr lvl="0" fontAlgn="base"/>
            <a:r>
              <a:rPr lang="en-US" b="1" i="1" dirty="0">
                <a:solidFill>
                  <a:srgbClr val="4F81BD"/>
                </a:solidFill>
              </a:rPr>
              <a:t>Additional things to consider including</a:t>
            </a:r>
            <a:r>
              <a:rPr lang="en-US" b="1" dirty="0">
                <a:solidFill>
                  <a:srgbClr val="4F81BD"/>
                </a:solidFill>
              </a:rPr>
              <a:t>:</a:t>
            </a:r>
            <a:endParaRPr lang="en-US" sz="2800" b="1" dirty="0">
              <a:solidFill>
                <a:srgbClr val="4F81BD"/>
              </a:solidFill>
            </a:endParaRPr>
          </a:p>
          <a:p>
            <a:pPr lvl="1" fontAlgn="base"/>
            <a:r>
              <a:rPr lang="en-US" dirty="0"/>
              <a:t>What inspires you about this work?</a:t>
            </a:r>
            <a:endParaRPr lang="en-US" sz="2400" dirty="0"/>
          </a:p>
          <a:p>
            <a:pPr lvl="1" fontAlgn="base"/>
            <a:r>
              <a:rPr lang="en-US" dirty="0"/>
              <a:t>How does </a:t>
            </a:r>
            <a:r>
              <a:rPr lang="en-US" dirty="0" smtClean="0"/>
              <a:t>your research </a:t>
            </a:r>
            <a:r>
              <a:rPr lang="en-US" dirty="0"/>
              <a:t>help make a better world?</a:t>
            </a:r>
            <a:endParaRPr lang="en-US" sz="2400" dirty="0"/>
          </a:p>
          <a:p>
            <a:pPr lvl="1" fontAlgn="base"/>
            <a:r>
              <a:rPr lang="en-US" dirty="0"/>
              <a:t>How are YOU part of a bigger community, and how can the students feel like they are part of that community of building knowledge and understanding?</a:t>
            </a:r>
            <a:endParaRPr lang="en-US" sz="2400" dirty="0"/>
          </a:p>
          <a:p>
            <a:pPr lvl="0" fontAlgn="base"/>
            <a:r>
              <a:rPr lang="en-US" b="1" i="1" dirty="0">
                <a:solidFill>
                  <a:srgbClr val="4F81BD"/>
                </a:solidFill>
              </a:rPr>
              <a:t>How can students contact you? </a:t>
            </a:r>
            <a:r>
              <a:rPr lang="en-US" dirty="0"/>
              <a:t>Include your contact information at the end of your video and include it in your profile. </a:t>
            </a:r>
            <a:r>
              <a:rPr lang="en-US" dirty="0" smtClean="0"/>
              <a:t>Invite </a:t>
            </a:r>
            <a:r>
              <a:rPr lang="en-US" dirty="0"/>
              <a:t>students to </a:t>
            </a:r>
            <a:r>
              <a:rPr lang="en-US" dirty="0" smtClean="0"/>
              <a:t>ask you questions. </a:t>
            </a:r>
            <a:endParaRPr lang="en-US" sz="2800" dirty="0"/>
          </a:p>
          <a:p>
            <a:endParaRPr lang="en-US" dirty="0"/>
          </a:p>
        </p:txBody>
      </p:sp>
    </p:spTree>
    <p:extLst>
      <p:ext uri="{BB962C8B-B14F-4D97-AF65-F5344CB8AC3E}">
        <p14:creationId xmlns:p14="http://schemas.microsoft.com/office/powerpoint/2010/main" val="7220046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Additional Tips</a:t>
            </a:r>
            <a:endParaRPr lang="en-US" b="1" dirty="0"/>
          </a:p>
        </p:txBody>
      </p:sp>
      <p:sp>
        <p:nvSpPr>
          <p:cNvPr id="3" name="Content Placeholder 2"/>
          <p:cNvSpPr>
            <a:spLocks noGrp="1"/>
          </p:cNvSpPr>
          <p:nvPr>
            <p:ph idx="1"/>
          </p:nvPr>
        </p:nvSpPr>
        <p:spPr/>
        <p:txBody>
          <a:bodyPr/>
          <a:lstStyle/>
          <a:p>
            <a:pPr lvl="0" fontAlgn="base"/>
            <a:r>
              <a:rPr lang="en-US" dirty="0" smtClean="0"/>
              <a:t>Type </a:t>
            </a:r>
            <a:r>
              <a:rPr lang="en-US" dirty="0"/>
              <a:t>up your </a:t>
            </a:r>
            <a:r>
              <a:rPr lang="en-US" dirty="0" smtClean="0"/>
              <a:t>script</a:t>
            </a:r>
            <a:endParaRPr lang="en-US" dirty="0"/>
          </a:p>
          <a:p>
            <a:pPr lvl="0" fontAlgn="base"/>
            <a:r>
              <a:rPr lang="en-US" dirty="0"/>
              <a:t>You might want to hide the camera </a:t>
            </a:r>
            <a:r>
              <a:rPr lang="en-US" dirty="0" smtClean="0"/>
              <a:t>of </a:t>
            </a:r>
            <a:r>
              <a:rPr lang="en-US" dirty="0"/>
              <a:t>yourself as you speak </a:t>
            </a:r>
            <a:r>
              <a:rPr lang="en-US" dirty="0" smtClean="0"/>
              <a:t>– watching yourself on the video as you speak </a:t>
            </a:r>
            <a:r>
              <a:rPr lang="en-US" dirty="0"/>
              <a:t>can be a distraction!</a:t>
            </a:r>
          </a:p>
          <a:p>
            <a:pPr lvl="0" fontAlgn="base"/>
            <a:r>
              <a:rPr lang="en-US" dirty="0"/>
              <a:t>We recommend using </a:t>
            </a:r>
            <a:r>
              <a:rPr lang="en-US" dirty="0">
                <a:hlinkClick r:id="rId2"/>
              </a:rPr>
              <a:t>Screencast-o-matic</a:t>
            </a:r>
            <a:r>
              <a:rPr lang="en-US" dirty="0"/>
              <a:t>, a free video recording service </a:t>
            </a:r>
            <a:r>
              <a:rPr lang="en-US" dirty="0" smtClean="0"/>
              <a:t>online</a:t>
            </a:r>
          </a:p>
          <a:p>
            <a:pPr lvl="0" fontAlgn="base"/>
            <a:r>
              <a:rPr lang="en-US" dirty="0" smtClean="0"/>
              <a:t>Upload your video to your GLOBE profile page (instructions coming up!)</a:t>
            </a:r>
            <a:endParaRPr lang="en-US" dirty="0"/>
          </a:p>
          <a:p>
            <a:endParaRPr lang="en-US" dirty="0"/>
          </a:p>
        </p:txBody>
      </p:sp>
    </p:spTree>
    <p:extLst>
      <p:ext uri="{BB962C8B-B14F-4D97-AF65-F5344CB8AC3E}">
        <p14:creationId xmlns:p14="http://schemas.microsoft.com/office/powerpoint/2010/main" val="41784565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Creating your </a:t>
            </a:r>
            <a:r>
              <a:rPr lang="en-US" b="1" dirty="0"/>
              <a:t>GISN profile</a:t>
            </a:r>
            <a:br>
              <a:rPr lang="en-US" b="1" dirty="0"/>
            </a:br>
            <a:endParaRPr lang="en-US" b="1" dirty="0"/>
          </a:p>
        </p:txBody>
      </p:sp>
      <p:sp>
        <p:nvSpPr>
          <p:cNvPr id="3" name="Content Placeholder 2"/>
          <p:cNvSpPr>
            <a:spLocks noGrp="1"/>
          </p:cNvSpPr>
          <p:nvPr>
            <p:ph idx="1"/>
          </p:nvPr>
        </p:nvSpPr>
        <p:spPr>
          <a:xfrm>
            <a:off x="457200" y="1901115"/>
            <a:ext cx="3332480" cy="3371926"/>
          </a:xfrm>
        </p:spPr>
        <p:txBody>
          <a:bodyPr>
            <a:normAutofit/>
          </a:bodyPr>
          <a:lstStyle/>
          <a:p>
            <a:pPr marL="0" indent="0">
              <a:buNone/>
            </a:pPr>
            <a:r>
              <a:rPr lang="en-US" dirty="0" smtClean="0"/>
              <a:t>Now that you have created your GISN video, it’s time to polish up your GISN profile page!</a:t>
            </a:r>
          </a:p>
          <a:p>
            <a:pPr marL="0" indent="0">
              <a:buNone/>
            </a:pPr>
            <a:r>
              <a:rPr lang="en-US" dirty="0" smtClean="0"/>
              <a:t>The next few slides will walk you through the process.</a:t>
            </a:r>
            <a:endParaRPr lang="en-US" dirty="0"/>
          </a:p>
        </p:txBody>
      </p:sp>
      <p:pic>
        <p:nvPicPr>
          <p:cNvPr id="4" name="Picture 3" descr="Screen Shot 2015-11-19 at 9.58.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7275" y="1708074"/>
            <a:ext cx="4954693" cy="3860800"/>
          </a:xfrm>
          <a:prstGeom prst="rect">
            <a:avLst/>
          </a:prstGeom>
        </p:spPr>
      </p:pic>
      <p:sp>
        <p:nvSpPr>
          <p:cNvPr id="5" name="TextBox 4"/>
          <p:cNvSpPr txBox="1"/>
          <p:nvPr/>
        </p:nvSpPr>
        <p:spPr>
          <a:xfrm>
            <a:off x="5201920" y="5476240"/>
            <a:ext cx="3210560" cy="646331"/>
          </a:xfrm>
          <a:prstGeom prst="rect">
            <a:avLst/>
          </a:prstGeom>
          <a:noFill/>
        </p:spPr>
        <p:txBody>
          <a:bodyPr wrap="square" rtlCol="0">
            <a:spAutoFit/>
          </a:bodyPr>
          <a:lstStyle/>
          <a:p>
            <a:r>
              <a:rPr lang="en-US" dirty="0"/>
              <a:t>http://</a:t>
            </a:r>
            <a:r>
              <a:rPr lang="en-US" dirty="0" err="1"/>
              <a:t>www.globe.gov</a:t>
            </a:r>
            <a:r>
              <a:rPr lang="en-US" dirty="0"/>
              <a:t>/web/</a:t>
            </a:r>
            <a:r>
              <a:rPr lang="en-US" dirty="0" err="1"/>
              <a:t>christy.wall</a:t>
            </a:r>
            <a:r>
              <a:rPr lang="en-US" dirty="0"/>
              <a:t>/home</a:t>
            </a:r>
          </a:p>
        </p:txBody>
      </p:sp>
    </p:spTree>
    <p:extLst>
      <p:ext uri="{BB962C8B-B14F-4D97-AF65-F5344CB8AC3E}">
        <p14:creationId xmlns:p14="http://schemas.microsoft.com/office/powerpoint/2010/main" val="39071800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your GLOBE Profile</a:t>
            </a:r>
            <a:endParaRPr lang="en-US" dirty="0"/>
          </a:p>
        </p:txBody>
      </p:sp>
      <p:sp>
        <p:nvSpPr>
          <p:cNvPr id="3" name="Content Placeholder 2"/>
          <p:cNvSpPr>
            <a:spLocks noGrp="1"/>
          </p:cNvSpPr>
          <p:nvPr>
            <p:ph idx="1"/>
          </p:nvPr>
        </p:nvSpPr>
        <p:spPr>
          <a:xfrm>
            <a:off x="457200" y="1727797"/>
            <a:ext cx="4643120" cy="4240257"/>
          </a:xfrm>
        </p:spPr>
        <p:txBody>
          <a:bodyPr/>
          <a:lstStyle/>
          <a:p>
            <a:r>
              <a:rPr lang="en-US" dirty="0" smtClean="0"/>
              <a:t>Log into your GLOBE account</a:t>
            </a:r>
          </a:p>
          <a:p>
            <a:r>
              <a:rPr lang="en-US" dirty="0" smtClean="0"/>
              <a:t>Click “Edit”</a:t>
            </a:r>
            <a:endParaRPr lang="en-US" dirty="0"/>
          </a:p>
        </p:txBody>
      </p:sp>
      <p:pic>
        <p:nvPicPr>
          <p:cNvPr id="4" name="Picture 3" descr="Screen Shot 2015-11-19 at 10.05.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038" y="1662111"/>
            <a:ext cx="4201288" cy="4145742"/>
          </a:xfrm>
          <a:prstGeom prst="rect">
            <a:avLst/>
          </a:prstGeom>
        </p:spPr>
      </p:pic>
      <p:sp>
        <p:nvSpPr>
          <p:cNvPr id="5" name="Up Arrow 4"/>
          <p:cNvSpPr/>
          <p:nvPr/>
        </p:nvSpPr>
        <p:spPr>
          <a:xfrm>
            <a:off x="6238240" y="4757239"/>
            <a:ext cx="447040" cy="105061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4503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Considerations for your </a:t>
            </a:r>
            <a:r>
              <a:rPr lang="en-US" b="1" dirty="0"/>
              <a:t>GISN </a:t>
            </a:r>
            <a:r>
              <a:rPr lang="en-US" b="1" dirty="0" smtClean="0"/>
              <a:t>profile</a:t>
            </a:r>
            <a:endParaRPr lang="en-US" b="1" dirty="0"/>
          </a:p>
        </p:txBody>
      </p:sp>
      <p:sp>
        <p:nvSpPr>
          <p:cNvPr id="3" name="Content Placeholder 2"/>
          <p:cNvSpPr>
            <a:spLocks noGrp="1"/>
          </p:cNvSpPr>
          <p:nvPr>
            <p:ph idx="1"/>
          </p:nvPr>
        </p:nvSpPr>
        <p:spPr>
          <a:xfrm>
            <a:off x="457200" y="1708074"/>
            <a:ext cx="7447280" cy="4240257"/>
          </a:xfrm>
        </p:spPr>
        <p:txBody>
          <a:bodyPr>
            <a:normAutofit fontScale="92500" lnSpcReduction="20000"/>
          </a:bodyPr>
          <a:lstStyle/>
          <a:p>
            <a:pPr marL="0" indent="0">
              <a:buNone/>
            </a:pPr>
            <a:r>
              <a:rPr lang="en-US" dirty="0" smtClean="0"/>
              <a:t>Include:</a:t>
            </a:r>
            <a:endParaRPr lang="en-US" dirty="0"/>
          </a:p>
          <a:p>
            <a:pPr lvl="0" fontAlgn="base"/>
            <a:r>
              <a:rPr lang="en-US" dirty="0"/>
              <a:t>Photo</a:t>
            </a:r>
          </a:p>
          <a:p>
            <a:pPr lvl="0" fontAlgn="base"/>
            <a:r>
              <a:rPr lang="en-US" dirty="0"/>
              <a:t>Current title</a:t>
            </a:r>
          </a:p>
          <a:p>
            <a:pPr lvl="0" fontAlgn="base"/>
            <a:r>
              <a:rPr lang="en-US" dirty="0" smtClean="0"/>
              <a:t>Academic </a:t>
            </a:r>
            <a:r>
              <a:rPr lang="en-US" dirty="0"/>
              <a:t>background</a:t>
            </a:r>
          </a:p>
          <a:p>
            <a:pPr lvl="0" fontAlgn="base"/>
            <a:r>
              <a:rPr lang="en-US" dirty="0"/>
              <a:t>GLOBE investigation areas and protocols</a:t>
            </a:r>
          </a:p>
          <a:p>
            <a:pPr lvl="0" fontAlgn="base"/>
            <a:r>
              <a:rPr lang="en-US" dirty="0"/>
              <a:t>What are you curious about? (Research questions, things that interest you, etc.)</a:t>
            </a:r>
          </a:p>
          <a:p>
            <a:pPr lvl="0" fontAlgn="base"/>
            <a:r>
              <a:rPr lang="en-US" dirty="0"/>
              <a:t>How can GLOBE students help you do your research?</a:t>
            </a:r>
          </a:p>
          <a:p>
            <a:pPr lvl="0" fontAlgn="base"/>
            <a:r>
              <a:rPr lang="en-US" dirty="0"/>
              <a:t>Something interesting about you (What languages do you speak, extracurricular interests and activities?)</a:t>
            </a:r>
          </a:p>
          <a:p>
            <a:pPr lvl="0" fontAlgn="base"/>
            <a:r>
              <a:rPr lang="en-US" dirty="0"/>
              <a:t>Your connection to GLOBE: Why do you love GLOBE? What types of questions can GLOBE students ask you? What kind of GLOBE collaboration are you looking for</a:t>
            </a:r>
            <a:r>
              <a:rPr lang="en-US" dirty="0" smtClean="0"/>
              <a:t>?</a:t>
            </a:r>
            <a:endParaRPr lang="en-US" dirty="0"/>
          </a:p>
        </p:txBody>
      </p:sp>
      <p:sp>
        <p:nvSpPr>
          <p:cNvPr id="5" name="TextBox 4"/>
          <p:cNvSpPr txBox="1"/>
          <p:nvPr/>
        </p:nvSpPr>
        <p:spPr>
          <a:xfrm>
            <a:off x="4551680" y="1708074"/>
            <a:ext cx="413512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Sample Profile:</a:t>
            </a:r>
            <a:endParaRPr lang="en-US" dirty="0">
              <a:hlinkClick r:id="rId2"/>
            </a:endParaRPr>
          </a:p>
          <a:p>
            <a:r>
              <a:rPr lang="en-US" dirty="0" smtClean="0">
                <a:hlinkClick r:id="rId2"/>
              </a:rPr>
              <a:t>http</a:t>
            </a:r>
            <a:r>
              <a:rPr lang="en-US" dirty="0">
                <a:hlinkClick r:id="rId2"/>
              </a:rPr>
              <a:t>://www.globe.gov/web/christy.wall</a:t>
            </a:r>
            <a:r>
              <a:rPr lang="en-US" dirty="0" smtClean="0">
                <a:hlinkClick r:id="rId2"/>
              </a:rPr>
              <a:t>/</a:t>
            </a:r>
            <a:r>
              <a:rPr lang="en-US" dirty="0" smtClean="0"/>
              <a:t>	</a:t>
            </a:r>
            <a:r>
              <a:rPr lang="en-US" dirty="0"/>
              <a:t>	</a:t>
            </a:r>
            <a:r>
              <a:rPr lang="en-US" dirty="0" smtClean="0"/>
              <a:t>	</a:t>
            </a:r>
            <a:endParaRPr lang="en-US" dirty="0"/>
          </a:p>
        </p:txBody>
      </p:sp>
    </p:spTree>
    <p:extLst>
      <p:ext uri="{BB962C8B-B14F-4D97-AF65-F5344CB8AC3E}">
        <p14:creationId xmlns:p14="http://schemas.microsoft.com/office/powerpoint/2010/main" val="27611789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a Video</a:t>
            </a:r>
            <a:endParaRPr lang="en-US" dirty="0"/>
          </a:p>
        </p:txBody>
      </p:sp>
      <p:pic>
        <p:nvPicPr>
          <p:cNvPr id="4" name="Picture 3" descr="Screen Shot 2015-11-20 at 3.02.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 y="1541026"/>
            <a:ext cx="6492158" cy="5101569"/>
          </a:xfrm>
          <a:prstGeom prst="rect">
            <a:avLst/>
          </a:prstGeom>
        </p:spPr>
      </p:pic>
      <p:sp>
        <p:nvSpPr>
          <p:cNvPr id="5" name="Up Arrow 4"/>
          <p:cNvSpPr/>
          <p:nvPr/>
        </p:nvSpPr>
        <p:spPr>
          <a:xfrm>
            <a:off x="4348480" y="2684599"/>
            <a:ext cx="447040" cy="105061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4947920" y="2771894"/>
            <a:ext cx="2188107" cy="369332"/>
          </a:xfrm>
          <a:prstGeom prst="rect">
            <a:avLst/>
          </a:prstGeom>
          <a:solidFill>
            <a:srgbClr val="FFFFFF"/>
          </a:solidFill>
        </p:spPr>
        <p:txBody>
          <a:bodyPr wrap="none" rtlCol="0">
            <a:spAutoFit/>
          </a:bodyPr>
          <a:lstStyle/>
          <a:p>
            <a:r>
              <a:rPr lang="en-US" dirty="0" smtClean="0"/>
              <a:t>Click the “video” icon </a:t>
            </a:r>
            <a:endParaRPr lang="en-US" dirty="0"/>
          </a:p>
        </p:txBody>
      </p:sp>
    </p:spTree>
    <p:extLst>
      <p:ext uri="{BB962C8B-B14F-4D97-AF65-F5344CB8AC3E}">
        <p14:creationId xmlns:p14="http://schemas.microsoft.com/office/powerpoint/2010/main" val="34176761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2812</TotalTime>
  <Words>619</Words>
  <Application>Microsoft Macintosh PowerPoint</Application>
  <PresentationFormat>On-screen Show (4:3)</PresentationFormat>
  <Paragraphs>74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The GLOBE Program  Guide to creating your  GISN video and profile      www.globe.gov</vt:lpstr>
      <vt:lpstr>Guide to creating your GISN connection video </vt:lpstr>
      <vt:lpstr>1. Know your Audience</vt:lpstr>
      <vt:lpstr>2. Considerations for writing your video script</vt:lpstr>
      <vt:lpstr>Additional Tips</vt:lpstr>
      <vt:lpstr>Creating your GISN profile </vt:lpstr>
      <vt:lpstr>Updating your GLOBE Profile</vt:lpstr>
      <vt:lpstr>Considerations for your GISN profile</vt:lpstr>
      <vt:lpstr>Including a Video</vt:lpstr>
      <vt:lpstr>Including a Video</vt:lpstr>
      <vt:lpstr>Including a Video</vt:lpstr>
      <vt:lpstr>Including a Video</vt:lpstr>
      <vt:lpstr>Including a Video</vt:lpstr>
      <vt:lpstr>Updating your GLOBE Profile</vt:lpstr>
      <vt:lpstr>Important Notes for Videos</vt:lpstr>
      <vt:lpstr>3. Include accompanying resources on your GLOBE profile page: </vt:lpstr>
      <vt:lpstr>www.globe.gov help@globe.gov </vt:lpstr>
    </vt:vector>
  </TitlesOfParts>
  <Company>GLOBE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Maureen Murray</dc:creator>
  <cp:lastModifiedBy>Kristin Wegner</cp:lastModifiedBy>
  <cp:revision>193</cp:revision>
  <dcterms:created xsi:type="dcterms:W3CDTF">2011-11-22T03:08:43Z</dcterms:created>
  <dcterms:modified xsi:type="dcterms:W3CDTF">2016-03-21T22:57:33Z</dcterms:modified>
</cp:coreProperties>
</file>