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74" r:id="rId21"/>
    <p:sldId id="287" r:id="rId22"/>
    <p:sldId id="275" r:id="rId23"/>
    <p:sldId id="28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ndara" panose="020E0502030303020204" pitchFamily="34" charset="0"/>
      <p:regular r:id="rId39"/>
      <p:bold r:id="rId40"/>
      <p:italic r:id="rId41"/>
      <p:boldItalic r:id="rId42"/>
    </p:embeddedFont>
    <p:embeddedFont>
      <p:font typeface="Garamond" panose="02020404030301010803" pitchFamily="18" charset="0"/>
      <p:regular r:id="rId43"/>
      <p:bold r:id="rId44"/>
      <p:italic r:id="rId45"/>
    </p:embeddedFont>
    <p:embeddedFont>
      <p:font typeface="Nunito" pitchFamily="2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E5CAF4-D1CA-4995-B6F8-479E7D2851E5}">
  <a:tblStyle styleId="{86E5CAF4-D1CA-4995-B6F8-479E7D285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127" d="100"/>
          <a:sy n="127" d="100"/>
        </p:scale>
        <p:origin x="5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2efa9c5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2efa9c5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2efa9c5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2efa9c56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2efa9c5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2efa9c5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2efa9c5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2efa9c5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2efa9c5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2efa9c5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2efa9c5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2efa9c5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0ce3af8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0ce3af8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52efa9c5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52efa9c5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2efa9c5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2efa9c5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2efa9c5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2efa9c5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19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2efa9c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2efa9c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2efa9c5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2efa9c5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2efa9c5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2efa9c5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837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52efa9c5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52efa9c5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52efa9c5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52efa9c5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74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52efa9c5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52efa9c5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52efa9c5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52efa9c5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52efa9c5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52efa9c5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52efa9c5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52efa9c5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52efa9c5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52efa9c5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52efa9c5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52efa9c5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2efa9c56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2efa9c56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52efa9c5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52efa9c5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52efa9c5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52efa9c5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52efa9c5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52efa9c5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2efa9c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2efa9c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2efa9c5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2efa9c5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2efa9c5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2efa9c5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2efa9c5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2efa9c5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2efa9c5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2efa9c5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2efa9c5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2efa9c5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83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news-events/globe-events/virtual-conferences/2019-international-virtual-science-symposium/rubrics-and-badg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81525"/>
            <a:ext cx="8520600" cy="8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GLOBE Presentation Template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66825"/>
            <a:ext cx="8520600" cy="22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template to help you create your Symposium Presentation and outline your Project Research Paper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 slides are formatting info, GREEN Slides are task instructions</a:t>
            </a:r>
            <a:endParaRPr b="1"/>
          </a:p>
        </p:txBody>
      </p:sp>
      <p:sp>
        <p:nvSpPr>
          <p:cNvPr id="56" name="Google Shape;56;p13"/>
          <p:cNvSpPr txBox="1"/>
          <p:nvPr/>
        </p:nvSpPr>
        <p:spPr>
          <a:xfrm>
            <a:off x="72950" y="3583826"/>
            <a:ext cx="8645700" cy="1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Adapted by K. Johnson (Boston University GLOBE Mission Earth 2019) </a:t>
            </a: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F</a:t>
            </a:r>
            <a:r>
              <a:rPr lang="en" sz="1600">
                <a:solidFill>
                  <a:schemeClr val="dk1"/>
                </a:solidFill>
              </a:rPr>
              <a:t>rom </a:t>
            </a:r>
            <a:r>
              <a:rPr lang="en" sz="1600" dirty="0">
                <a:solidFill>
                  <a:schemeClr val="dk1"/>
                </a:solidFill>
              </a:rPr>
              <a:t>Globe Professional Development Webinar February 11, 2016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Dr. Elizabeth </a:t>
            </a:r>
            <a:r>
              <a:rPr lang="en" sz="1600" dirty="0" err="1">
                <a:solidFill>
                  <a:schemeClr val="dk1"/>
                </a:solidFill>
              </a:rPr>
              <a:t>Burakowski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National Center for Atmospheric Research Boulder, CO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The objectives of your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Your methods (briefly)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Your results (briefly)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Your Conclusions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Your recommendations/ideas for future explorations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Question(s)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Original (something YOU worked to develop)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Must be possible to </a:t>
            </a:r>
            <a:r>
              <a:rPr lang="en" i="1"/>
              <a:t>answer </a:t>
            </a:r>
            <a:r>
              <a:rPr lang="en"/>
              <a:t>through scientific research</a:t>
            </a:r>
            <a:endParaRPr/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i="1"/>
              <a:t>Example: </a:t>
            </a:r>
            <a:r>
              <a:rPr lang="en" sz="2200" i="1">
                <a:solidFill>
                  <a:schemeClr val="dk1"/>
                </a:solidFill>
              </a:rPr>
              <a:t>Using high quality climate data, how have snowfall, snow cover, and temperature in Boston, MA changed over the past 40 years?</a:t>
            </a:r>
            <a:endParaRPr sz="22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5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&amp; Hypothesis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229175" y="603600"/>
            <a:ext cx="3979200" cy="3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Introduction: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Describes: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Problem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Importance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Community/Societal Relevance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A couple of sentences about each of these.</a:t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4427400" y="2484225"/>
            <a:ext cx="41808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" sz="2200" i="1">
                <a:latin typeface="Calibri"/>
                <a:ea typeface="Calibri"/>
                <a:cs typeface="Calibri"/>
                <a:sym typeface="Calibri"/>
              </a:rPr>
              <a:t>ample: We expect that high-quality climate records will demonstrate consistent warming trends in Boston, MA</a:t>
            </a:r>
            <a:endParaRPr sz="22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One or two sentences.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4772200" y="805925"/>
            <a:ext cx="41808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Hypothesis: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Measurable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Proposes a possible explanation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55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and Data</a:t>
            </a: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311700" y="628600"/>
            <a:ext cx="8520600" cy="4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Describe: </a:t>
            </a:r>
            <a:endParaRPr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How your data relates to your research question(s)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If relevant, describe your study site(s). If possible include a map and description of site such as climatic characteristics and basic aspects of land cover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Sources of data (for example: websites, direct measurements, databanks like </a:t>
            </a:r>
            <a:r>
              <a:rPr lang="en" sz="2200" dirty="0" err="1"/>
              <a:t>Weatherlink</a:t>
            </a:r>
            <a:r>
              <a:rPr lang="en" sz="2200" dirty="0"/>
              <a:t>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Dates of collection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Variables (for example: temperature, snowfall)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Where and how data was collected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Data analysis methods (what math did you use to analyze the data?)</a:t>
            </a:r>
            <a:endParaRPr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and Data</a:t>
            </a: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28C9A-0F67-7E43-B217-B103FEE87EA9}"/>
              </a:ext>
            </a:extLst>
          </p:cNvPr>
          <p:cNvSpPr/>
          <p:nvPr/>
        </p:nvSpPr>
        <p:spPr>
          <a:xfrm>
            <a:off x="311700" y="1152474"/>
            <a:ext cx="8520600" cy="3991025"/>
          </a:xfrm>
          <a:prstGeom prst="rect">
            <a:avLst/>
          </a:prstGeom>
          <a:solidFill>
            <a:srgbClr val="D8D8D8"/>
          </a:solidFill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of Study Site(s)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6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896" y="0"/>
            <a:ext cx="61322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and Data</a:t>
            </a: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1BF867F5-4CA8-8541-87BB-1A7FBA002B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56292" y="2278851"/>
            <a:ext cx="1546225" cy="2063115"/>
          </a:xfrm>
          <a:prstGeom prst="rect">
            <a:avLst/>
          </a:prstGeom>
          <a:ln/>
        </p:spPr>
      </p:pic>
      <p:pic>
        <p:nvPicPr>
          <p:cNvPr id="5" name="image2.jpg" descr="Nikon ESA 3 4-24-10 276">
            <a:extLst>
              <a:ext uri="{FF2B5EF4-FFF2-40B4-BE49-F238E27FC236}">
                <a16:creationId xmlns:a16="http://schemas.microsoft.com/office/drawing/2014/main" id="{97834977-B796-0B4E-95B6-32FA081EC58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62167" y="2471891"/>
            <a:ext cx="2136775" cy="1602105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989787-3B33-C842-BB8A-3A3494FFD941}"/>
              </a:ext>
            </a:extLst>
          </p:cNvPr>
          <p:cNvSpPr/>
          <p:nvPr/>
        </p:nvSpPr>
        <p:spPr>
          <a:xfrm>
            <a:off x="1781192" y="3664421"/>
            <a:ext cx="5186680" cy="122999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ctr">
              <a:spcBef>
                <a:spcPts val="432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164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You can include </a:t>
            </a:r>
            <a:r>
              <a:rPr lang="en-US" sz="2000" b="1" dirty="0">
                <a:solidFill>
                  <a:srgbClr val="002164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Field Photos</a:t>
            </a:r>
            <a:br>
              <a:rPr lang="en-US" sz="2000" b="1" dirty="0">
                <a:solidFill>
                  <a:srgbClr val="002164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</a:br>
            <a:r>
              <a:rPr lang="en-US" sz="2000" b="1" dirty="0">
                <a:solidFill>
                  <a:srgbClr val="002164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(requires release forms)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and Data</a:t>
            </a: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63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11700" y="9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311700" y="665100"/>
            <a:ext cx="8686500" cy="4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Include: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answers your results provide for your research question(s)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Graphs/Charts (to guide audience toward your conclusions)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Clearly labeled axes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Easy to interpret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Key (if more than one type of data is represented on the same graph)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Figure Label telling audience what the graph is showing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*Before using tables, ask: would a graph or chart show this better?</a:t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11700" y="9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3A365-1D8A-A348-AC1C-06FC35112D80}"/>
              </a:ext>
            </a:extLst>
          </p:cNvPr>
          <p:cNvSpPr/>
          <p:nvPr/>
        </p:nvSpPr>
        <p:spPr>
          <a:xfrm>
            <a:off x="190920" y="665099"/>
            <a:ext cx="3657600" cy="9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51425" rIns="102825" bIns="51425" anchor="t" anchorCtr="0">
            <a:noAutofit/>
          </a:bodyPr>
          <a:lstStyle/>
          <a:p>
            <a:pPr marL="0" marR="0">
              <a:spcAft>
                <a:spcPts val="0"/>
              </a:spcAf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Figure 1: Include a caption that tells the reviewer what is shown in this figure.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4.gif" descr="Related image">
            <a:extLst>
              <a:ext uri="{FF2B5EF4-FFF2-40B4-BE49-F238E27FC236}">
                <a16:creationId xmlns:a16="http://schemas.microsoft.com/office/drawing/2014/main" id="{BE1737A4-2DDD-9646-AB76-2B124F5C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300" y="1647502"/>
            <a:ext cx="3070783" cy="3148100"/>
          </a:xfrm>
          <a:prstGeom prst="rect">
            <a:avLst/>
          </a:prstGeom>
          <a:ln/>
        </p:spPr>
      </p:pic>
      <p:pic>
        <p:nvPicPr>
          <p:cNvPr id="8" name="image3.jpg" descr="Image result for line graph for kids">
            <a:extLst>
              <a:ext uri="{FF2B5EF4-FFF2-40B4-BE49-F238E27FC236}">
                <a16:creationId xmlns:a16="http://schemas.microsoft.com/office/drawing/2014/main" id="{C0993082-2C6D-F84D-BABD-A0857FFEB98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58222" y="1725300"/>
            <a:ext cx="3794858" cy="2992505"/>
          </a:xfrm>
          <a:prstGeom prst="rect">
            <a:avLst/>
          </a:prstGeom>
          <a:ln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5D24EA-C498-A540-A0C8-AAA8AB5D1DC1}"/>
              </a:ext>
            </a:extLst>
          </p:cNvPr>
          <p:cNvSpPr/>
          <p:nvPr/>
        </p:nvSpPr>
        <p:spPr>
          <a:xfrm>
            <a:off x="5295480" y="665099"/>
            <a:ext cx="3657600" cy="93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51425" rIns="102825" bIns="51425" anchor="t" anchorCtr="0">
            <a:noAutofit/>
          </a:bodyPr>
          <a:lstStyle/>
          <a:p>
            <a:pPr marL="0" marR="0">
              <a:spcAft>
                <a:spcPts val="0"/>
              </a:spcAf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Figure 2: Include a caption that tells the reviewer what is shown in this figure.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74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311700" y="9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Examples</a:t>
            </a:r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311700" y="665100"/>
            <a:ext cx="8686500" cy="4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Graphs: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75" y="790300"/>
            <a:ext cx="5855851" cy="32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1678025" y="4073450"/>
            <a:ext cx="64566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Figure 1: Average amount of rain that fell each month of the year in Tocal, New South Wales. Averages were calculated from monthly data recorded from 1965 and 2006.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92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Examples</a:t>
            </a: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11700" y="665100"/>
            <a:ext cx="8686500" cy="4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/>
              <a:t>Tables: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625" y="913325"/>
            <a:ext cx="6305324" cy="322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your conclusions?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are your conclusions supported by your data?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Put findings in context: 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explain why they are important or relevant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Describe next steps (for example, conservation efforts, clean up efforts, specific ideas for further research)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Describe the impact of working with a GLOBE project mentor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List all sources used in research. Websites should include date accessed.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GLOBE sources AND non-GLOBE sources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Cite all images used in the paper or presentation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Provide link to the source (</a:t>
            </a:r>
            <a:r>
              <a:rPr lang="en" baseline="30000"/>
              <a:t>e.g.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https://www.globe.gov/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5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Poster</a:t>
            </a:r>
            <a:r>
              <a:rPr lang="en"/>
              <a:t> Formatting Tips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628625"/>
            <a:ext cx="8520600" cy="43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Sans-serif fonts: </a:t>
            </a:r>
            <a:r>
              <a:rPr lang="en" sz="3600" baseline="30000"/>
              <a:t>e.g.</a:t>
            </a:r>
            <a:r>
              <a:rPr lang="en" sz="3600"/>
              <a:t> 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en" sz="3600"/>
              <a:t>, Gill Sans, Avenir, </a:t>
            </a:r>
            <a:r>
              <a:rPr lang="en" sz="3600">
                <a:latin typeface="Helvetica"/>
                <a:ea typeface="Helvetica"/>
                <a:cs typeface="Helvetica"/>
                <a:sym typeface="Helvetica"/>
              </a:rPr>
              <a:t>Helvetica, </a:t>
            </a:r>
            <a:r>
              <a:rPr lang="en" sz="3600"/>
              <a:t>Calibri</a:t>
            </a:r>
            <a:r>
              <a:rPr lang="en" sz="36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" sz="3600">
                <a:latin typeface="Candara"/>
                <a:ea typeface="Candara"/>
                <a:cs typeface="Candara"/>
                <a:sym typeface="Candara"/>
              </a:rPr>
              <a:t>Canandra</a:t>
            </a:r>
            <a:r>
              <a:rPr lang="en" sz="3600">
                <a:latin typeface="Helvetica"/>
                <a:ea typeface="Helvetica"/>
                <a:cs typeface="Helvetica"/>
                <a:sym typeface="Helvetica"/>
              </a:rPr>
              <a:t>, Corbel, </a:t>
            </a:r>
            <a:r>
              <a:rPr lang="en" sz="3600">
                <a:latin typeface="Nunito"/>
                <a:ea typeface="Nunito"/>
                <a:cs typeface="Nunito"/>
                <a:sym typeface="Nunito"/>
              </a:rPr>
              <a:t>Nunito</a:t>
            </a:r>
            <a:endParaRPr sz="3600"/>
          </a:p>
          <a:p>
            <a:pPr marL="457200" lvl="0" indent="-457200" algn="l" rtl="0">
              <a:spcBef>
                <a:spcPts val="160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Title: 80 or larger </a:t>
            </a:r>
            <a:endParaRPr sz="32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Headings: 40-60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Body text: 36 or larger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75650" y="-1"/>
            <a:ext cx="9007500" cy="783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Which GLOBE Badges (For IVSS) do you feel you qualify for?: </a:t>
            </a:r>
            <a:r>
              <a:rPr lang="en" sz="1600" b="0" dirty="0"/>
              <a:t>For full information, click </a:t>
            </a:r>
            <a:r>
              <a:rPr lang="en" sz="1600" b="0" u="sng" dirty="0">
                <a:solidFill>
                  <a:schemeClr val="hlink"/>
                </a:solidFill>
                <a:hlinkClick r:id="rId3"/>
              </a:rPr>
              <a:t>here</a:t>
            </a:r>
            <a:endParaRPr sz="1600" b="0" dirty="0"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  <p:graphicFrame>
        <p:nvGraphicFramePr>
          <p:cNvPr id="223" name="Google Shape;223;p40"/>
          <p:cNvGraphicFramePr/>
          <p:nvPr>
            <p:extLst>
              <p:ext uri="{D42A27DB-BD31-4B8C-83A1-F6EECF244321}">
                <p14:modId xmlns:p14="http://schemas.microsoft.com/office/powerpoint/2010/main" val="73182825"/>
              </p:ext>
            </p:extLst>
          </p:nvPr>
        </p:nvGraphicFramePr>
        <p:xfrm>
          <a:off x="75650" y="498189"/>
          <a:ext cx="8957400" cy="4600350"/>
        </p:xfrm>
        <a:graphic>
          <a:graphicData uri="http://schemas.openxmlformats.org/drawingml/2006/table">
            <a:tbl>
              <a:tblPr>
                <a:noFill/>
                <a:tableStyleId>{86E5CAF4-D1CA-4995-B6F8-479E7D2851E5}</a:tableStyleId>
              </a:tblPr>
              <a:tblGrid>
                <a:gridCol w="498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0350">
                <a:tc>
                  <a:txBody>
                    <a:bodyPr/>
                    <a:lstStyle/>
                    <a:p>
                      <a:pPr marL="400050" lvl="0" indent="-3302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"/>
                        <a:buChar char="■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a </a:t>
                      </a: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Collaborator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team members are listed including students from the same school or schools from around the world...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00050" lvl="0" indent="-33020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"/>
                        <a:buChar char="■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a </a:t>
                      </a: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Scientist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0005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report includes in-depth analysis of students’ own data as well as other data sources from other databases...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00050" lvl="0" indent="-33020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"/>
                        <a:buChar char="■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an </a:t>
                      </a: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Engineer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0005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report uses student-generated sources of evidence to describe an engineering problem...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00050" lvl="0" indent="-33020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Char char="■"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an Impact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0005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report clearly describes how a local issue led to the research questions or makes connections between local and global impacts...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342900" lvl="0" indent="-33020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"/>
                        <a:buChar char="■"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a </a:t>
                      </a: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STEM Professional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report clearly describes collaboration with a STEM professional that enhanced the research methods, contributed to improved precision, and supported more sophisticated analyses and interpretations of results.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lvl="0" indent="-330200" algn="l" rtl="0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Helvetica"/>
                        <a:buChar char="■"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a </a:t>
                      </a: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STEM Storyteller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report describes or shows how the students shared the story of their research in a creative way...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311700" y="12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Badges</a:t>
            </a:r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311700" y="851175"/>
            <a:ext cx="8520600" cy="3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141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Instructions:</a:t>
            </a:r>
            <a:endParaRPr sz="3000" b="1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713750"/>
            <a:ext cx="8520600" cy="4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remaining slides are in pairs:</a:t>
            </a:r>
            <a:endParaRPr sz="3600"/>
          </a:p>
          <a:p>
            <a:pPr marL="457200" lvl="0" indent="-457200" algn="l" rtl="0">
              <a:spcBef>
                <a:spcPts val="160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One slide with the section heading and instructions on what to include 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The next slide with just the section heading for you to add YOUR project content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7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Title</a:t>
            </a:r>
            <a:endParaRPr sz="3000" b="1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750225"/>
            <a:ext cx="8520600" cy="4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Less than 15 words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Catchy, not jargony. Think HEADLINE!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Captures your main question or main finding</a:t>
            </a:r>
            <a:endParaRPr sz="3600"/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Example: Common Clouds in Southeast Michigan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48406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6B43B5-0581-8340-A1BD-5859F4610F19}"/>
              </a:ext>
            </a:extLst>
          </p:cNvPr>
          <p:cNvGrpSpPr/>
          <p:nvPr/>
        </p:nvGrpSpPr>
        <p:grpSpPr>
          <a:xfrm>
            <a:off x="315897" y="0"/>
            <a:ext cx="8380124" cy="1280160"/>
            <a:chOff x="1930653" y="3139920"/>
            <a:chExt cx="6830695" cy="12801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01B6E7-4FFF-6B43-B28C-B3AABC6C2956}"/>
                </a:ext>
              </a:extLst>
            </p:cNvPr>
            <p:cNvGrpSpPr/>
            <p:nvPr/>
          </p:nvGrpSpPr>
          <p:grpSpPr>
            <a:xfrm>
              <a:off x="1930653" y="3139920"/>
              <a:ext cx="6830695" cy="1280160"/>
              <a:chOff x="0" y="0"/>
              <a:chExt cx="8858295" cy="121297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A3EF3E-E73F-9244-88EC-BF3DB384DBDF}"/>
                  </a:ext>
                </a:extLst>
              </p:cNvPr>
              <p:cNvSpPr/>
              <p:nvPr/>
            </p:nvSpPr>
            <p:spPr>
              <a:xfrm>
                <a:off x="0" y="0"/>
                <a:ext cx="8858275" cy="1212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C4FC683-4E8D-0C4A-AE39-6E24E7613254}"/>
                  </a:ext>
                </a:extLst>
              </p:cNvPr>
              <p:cNvSpPr/>
              <p:nvPr/>
            </p:nvSpPr>
            <p:spPr>
              <a:xfrm>
                <a:off x="0" y="0"/>
                <a:ext cx="8858295" cy="1212979"/>
              </a:xfrm>
              <a:prstGeom prst="roundRect">
                <a:avLst>
                  <a:gd name="adj" fmla="val 10870"/>
                </a:avLst>
              </a:prstGeom>
              <a:gradFill>
                <a:gsLst>
                  <a:gs pos="0">
                    <a:srgbClr val="A7C4FF"/>
                  </a:gs>
                  <a:gs pos="100000">
                    <a:schemeClr val="lt1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1B129A-A6CD-1F46-A6AF-DF774F974345}"/>
                  </a:ext>
                </a:extLst>
              </p:cNvPr>
              <p:cNvSpPr/>
              <p:nvPr/>
            </p:nvSpPr>
            <p:spPr>
              <a:xfrm>
                <a:off x="93299" y="0"/>
                <a:ext cx="8524146" cy="102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650" tIns="9325" rIns="18650" bIns="9325" anchor="t" anchorCtr="0">
                <a:noAutofit/>
              </a:bodyPr>
              <a:lstStyle/>
              <a:p>
                <a:pPr marL="0" marR="0" algn="ctr">
                  <a:spcBef>
                    <a:spcPts val="1285"/>
                  </a:spcBef>
                  <a:spcAft>
                    <a:spcPts val="0"/>
                  </a:spcAft>
                </a:pPr>
                <a:r>
                  <a:rPr lang="en-US" sz="2150" b="1" dirty="0">
                    <a:solidFill>
                      <a:srgbClr val="000000"/>
                    </a:solidFill>
                    <a:effectLst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Short Title (less than 15 words)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50" b="1" dirty="0">
                    <a:solidFill>
                      <a:srgbClr val="000000"/>
                    </a:solidFill>
                    <a:effectLst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Class Name or Room Number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i="1" dirty="0">
                    <a:solidFill>
                      <a:srgbClr val="000000"/>
                    </a:solidFill>
                    <a:effectLst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Teacher’s name (if not above)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i="1" dirty="0">
                    <a:solidFill>
                      <a:srgbClr val="000000"/>
                    </a:solidFill>
                    <a:effectLst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School Name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36E1A9-0865-124A-B27A-E8710AF9FF27}"/>
                  </a:ext>
                </a:extLst>
              </p:cNvPr>
              <p:cNvSpPr/>
              <p:nvPr/>
            </p:nvSpPr>
            <p:spPr>
              <a:xfrm>
                <a:off x="167936" y="354525"/>
                <a:ext cx="855357" cy="57603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8650" tIns="9325" rIns="18650" bIns="9325" anchor="t" anchorCtr="0">
                <a:noAutofit/>
              </a:bodyPr>
              <a:lstStyle/>
              <a:p>
                <a:pPr marL="0" marR="0" algn="ctr">
                  <a:spcBef>
                    <a:spcPts val="960"/>
                  </a:spcBef>
                  <a:spcAft>
                    <a:spcPts val="0"/>
                  </a:spcAft>
                </a:pPr>
                <a:r>
                  <a:rPr lang="en-US" sz="1600" b="1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School Logo</a:t>
                </a:r>
                <a:endPara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10" name="Shape 16">
                <a:extLst>
                  <a:ext uri="{FF2B5EF4-FFF2-40B4-BE49-F238E27FC236}">
                    <a16:creationId xmlns:a16="http://schemas.microsoft.com/office/drawing/2014/main" id="{7DF5C89B-2E66-D548-8735-CDA6676D18A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085304" y="385924"/>
                <a:ext cx="1630680" cy="433070"/>
              </a:xfrm>
              <a:prstGeom prst="rect">
                <a:avLst/>
              </a:prstGeom>
              <a:noFill/>
              <a:ln w="9525" cap="flat" cmpd="sng">
                <a:solidFill>
                  <a:srgbClr val="0046D2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21600" y="627175"/>
            <a:ext cx="8900700" cy="3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Less than 200 words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Describes: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The problem or phenomenon that </a:t>
            </a:r>
            <a:r>
              <a:rPr lang="en"/>
              <a:t>inspired your project</a:t>
            </a:r>
            <a:r>
              <a:rPr lang="en" sz="2200"/>
              <a:t>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The questions asked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The objectives of your project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Your </a:t>
            </a:r>
            <a:r>
              <a:rPr lang="en"/>
              <a:t>methods</a:t>
            </a:r>
            <a:r>
              <a:rPr lang="en" sz="2200"/>
              <a:t> (briefly)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>
                <a:solidFill>
                  <a:schemeClr val="dk1"/>
                </a:solidFill>
              </a:rPr>
              <a:t>Your results (briefly)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Your Conclusions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Your recommendations, your suggestions for future work/explorations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List of 3-5 KEY WORDS at end that emphasize key ideas in the paper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The problem or phenomenon that inspired your project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The questions asked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942</Words>
  <Application>Microsoft Macintosh PowerPoint</Application>
  <PresentationFormat>On-screen Show (16:9)</PresentationFormat>
  <Paragraphs>136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Candara</vt:lpstr>
      <vt:lpstr>Calibri</vt:lpstr>
      <vt:lpstr>Helvetica Neue</vt:lpstr>
      <vt:lpstr>Nunito</vt:lpstr>
      <vt:lpstr>Arial</vt:lpstr>
      <vt:lpstr>Garamond</vt:lpstr>
      <vt:lpstr>Helvetica</vt:lpstr>
      <vt:lpstr>Simple Light</vt:lpstr>
      <vt:lpstr>GLOBE Presentation Template</vt:lpstr>
      <vt:lpstr>PowerPoint Presentation</vt:lpstr>
      <vt:lpstr>Poster Formatting Tips</vt:lpstr>
      <vt:lpstr>Instructions:</vt:lpstr>
      <vt:lpstr>Title</vt:lpstr>
      <vt:lpstr>PowerPoint Presentation</vt:lpstr>
      <vt:lpstr>Abstract</vt:lpstr>
      <vt:lpstr>Abstract</vt:lpstr>
      <vt:lpstr>Abstract</vt:lpstr>
      <vt:lpstr>Abstract</vt:lpstr>
      <vt:lpstr>Abstract</vt:lpstr>
      <vt:lpstr>Abstract</vt:lpstr>
      <vt:lpstr>Research Question(s)</vt:lpstr>
      <vt:lpstr>Research Questions</vt:lpstr>
      <vt:lpstr>Introduction &amp; Hypothesis</vt:lpstr>
      <vt:lpstr>Introduction</vt:lpstr>
      <vt:lpstr>Hypothesis</vt:lpstr>
      <vt:lpstr>Methods and Data</vt:lpstr>
      <vt:lpstr>Methods and Data</vt:lpstr>
      <vt:lpstr>Methods and Data</vt:lpstr>
      <vt:lpstr>Methods and Data</vt:lpstr>
      <vt:lpstr>Results</vt:lpstr>
      <vt:lpstr>Results</vt:lpstr>
      <vt:lpstr>Results Examples</vt:lpstr>
      <vt:lpstr>Results Examples</vt:lpstr>
      <vt:lpstr>Results</vt:lpstr>
      <vt:lpstr>Conclusions and Future Work</vt:lpstr>
      <vt:lpstr>Conclusions and Future Work</vt:lpstr>
      <vt:lpstr>References</vt:lpstr>
      <vt:lpstr>References</vt:lpstr>
      <vt:lpstr>Which GLOBE Badges (For IVSS) do you feel you qualify for?: For full information, click here</vt:lpstr>
      <vt:lpstr>Badges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Presentation Template</dc:title>
  <cp:lastModifiedBy>Kathleen Johnson</cp:lastModifiedBy>
  <cp:revision>3</cp:revision>
  <dcterms:modified xsi:type="dcterms:W3CDTF">2020-01-31T19:26:43Z</dcterms:modified>
</cp:coreProperties>
</file>